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4.xml" ContentType="application/vnd.openxmlformats-officedocument.them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5.xml" ContentType="application/vnd.openxmlformats-officedocument.them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6.xml" ContentType="application/vnd.openxmlformats-officedocument.theme+xml"/>
  <Override PartName="/ppt/theme/theme7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8" r:id="rId2"/>
    <p:sldMasterId id="2147483725" r:id="rId3"/>
    <p:sldMasterId id="2147483742" r:id="rId4"/>
    <p:sldMasterId id="2147483759" r:id="rId5"/>
  </p:sldMasterIdLst>
  <p:notesMasterIdLst>
    <p:notesMasterId r:id="rId26"/>
  </p:notesMasterIdLst>
  <p:handoutMasterIdLst>
    <p:handoutMasterId r:id="rId27"/>
  </p:handoutMasterIdLst>
  <p:sldIdLst>
    <p:sldId id="305" r:id="rId6"/>
    <p:sldId id="415" r:id="rId7"/>
    <p:sldId id="439" r:id="rId8"/>
    <p:sldId id="372" r:id="rId9"/>
    <p:sldId id="342" r:id="rId10"/>
    <p:sldId id="326" r:id="rId11"/>
    <p:sldId id="380" r:id="rId12"/>
    <p:sldId id="379" r:id="rId13"/>
    <p:sldId id="406" r:id="rId14"/>
    <p:sldId id="408" r:id="rId15"/>
    <p:sldId id="410" r:id="rId16"/>
    <p:sldId id="440" r:id="rId17"/>
    <p:sldId id="441" r:id="rId18"/>
    <p:sldId id="329" r:id="rId19"/>
    <p:sldId id="444" r:id="rId20"/>
    <p:sldId id="445" r:id="rId21"/>
    <p:sldId id="432" r:id="rId22"/>
    <p:sldId id="394" r:id="rId23"/>
    <p:sldId id="393" r:id="rId24"/>
    <p:sldId id="423" r:id="rId25"/>
  </p:sldIdLst>
  <p:sldSz cx="12192000" cy="6858000"/>
  <p:notesSz cx="6797675" cy="9928225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1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6400" cy="498475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8475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B6DE2D85-DC5C-4DC9-A787-64631A540142}" type="datetimeFigureOut">
              <a:rPr lang="es-PE" smtClean="0"/>
              <a:t>21/01/2019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1" y="9429751"/>
            <a:ext cx="2946400" cy="498475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49688" y="9429751"/>
            <a:ext cx="2946400" cy="498475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4DF09592-009D-4C9C-A3A0-F1C0102F313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6914605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6400" cy="498475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8475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63A95096-2C43-47FE-BDB3-19A26909E49B}" type="datetimeFigureOut">
              <a:rPr lang="es-PE" smtClean="0"/>
              <a:t>21/01/2019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451" y="4778375"/>
            <a:ext cx="5438775" cy="3908425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1" y="9429751"/>
            <a:ext cx="2946400" cy="498475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49688" y="9429751"/>
            <a:ext cx="2946400" cy="498475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9E617C99-FA98-4EAC-AC07-24C5B3C7232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861449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3C7AD-DEC6-4437-83B2-BDEEE1A4712A}" type="datetime1">
              <a:rPr lang="es-PE" smtClean="0"/>
              <a:t>21/01/2019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C2ADD-5DE0-476E-B2AB-EF0EBBED480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41244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7A144-37D0-4A07-B922-DB143F995627}" type="datetime1">
              <a:rPr lang="es-PE" smtClean="0"/>
              <a:t>21/01/2019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C2ADD-5DE0-476E-B2AB-EF0EBBED480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94395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2ACB2-F161-4EFE-A771-5619927CD758}" type="datetime1">
              <a:rPr lang="es-PE" smtClean="0"/>
              <a:t>21/01/2019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C2ADD-5DE0-476E-B2AB-EF0EBBED480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514800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  <a:latin typeface="Arial" charset="0"/>
              </a:defRPr>
            </a:lvl1pPr>
          </a:lstStyle>
          <a:p>
            <a:fld id="{BC479256-61BC-426D-8FC9-9ACE08D9147D}" type="slidenum">
              <a:rPr lang="en-GB" altLang="es-PE"/>
              <a:pPr/>
              <a:t>‹Nº›</a:t>
            </a:fld>
            <a:endParaRPr lang="en-GB" altLang="es-PE"/>
          </a:p>
        </p:txBody>
      </p:sp>
    </p:spTree>
    <p:extLst>
      <p:ext uri="{BB962C8B-B14F-4D97-AF65-F5344CB8AC3E}">
        <p14:creationId xmlns:p14="http://schemas.microsoft.com/office/powerpoint/2010/main" val="37543008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03AB905C-5D8E-4505-80C5-F81476934684}" type="slidenum">
              <a:rPr lang="en-GB" altLang="es-PE"/>
              <a:pPr/>
              <a:t>‹Nº›</a:t>
            </a:fld>
            <a:endParaRPr lang="en-GB" altLang="es-PE"/>
          </a:p>
        </p:txBody>
      </p:sp>
    </p:spTree>
    <p:extLst>
      <p:ext uri="{BB962C8B-B14F-4D97-AF65-F5344CB8AC3E}">
        <p14:creationId xmlns:p14="http://schemas.microsoft.com/office/powerpoint/2010/main" val="30565373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  <a:latin typeface="Arial" charset="0"/>
              </a:defRPr>
            </a:lvl1pPr>
          </a:lstStyle>
          <a:p>
            <a:fld id="{1B31F710-3997-4983-BA71-D8891A429A8B}" type="slidenum">
              <a:rPr lang="en-GB" altLang="es-PE"/>
              <a:pPr/>
              <a:t>‹Nº›</a:t>
            </a:fld>
            <a:endParaRPr lang="en-GB" altLang="es-PE"/>
          </a:p>
        </p:txBody>
      </p:sp>
    </p:spTree>
    <p:extLst>
      <p:ext uri="{BB962C8B-B14F-4D97-AF65-F5344CB8AC3E}">
        <p14:creationId xmlns:p14="http://schemas.microsoft.com/office/powerpoint/2010/main" val="19364042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219998EF-DC14-4247-AB0F-003D22B27D83}" type="slidenum">
              <a:rPr lang="en-GB" altLang="es-PE"/>
              <a:pPr/>
              <a:t>‹Nº›</a:t>
            </a:fld>
            <a:endParaRPr lang="en-GB" altLang="es-PE"/>
          </a:p>
        </p:txBody>
      </p:sp>
    </p:spTree>
    <p:extLst>
      <p:ext uri="{BB962C8B-B14F-4D97-AF65-F5344CB8AC3E}">
        <p14:creationId xmlns:p14="http://schemas.microsoft.com/office/powerpoint/2010/main" val="42732843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2475AB25-D394-42A6-9D54-2E9D98F5479B}" type="slidenum">
              <a:rPr lang="en-GB" altLang="es-PE"/>
              <a:pPr/>
              <a:t>‹Nº›</a:t>
            </a:fld>
            <a:endParaRPr lang="en-GB" altLang="es-PE"/>
          </a:p>
        </p:txBody>
      </p:sp>
    </p:spTree>
    <p:extLst>
      <p:ext uri="{BB962C8B-B14F-4D97-AF65-F5344CB8AC3E}">
        <p14:creationId xmlns:p14="http://schemas.microsoft.com/office/powerpoint/2010/main" val="5975672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75709CB9-E5D3-4A7F-87CF-AAEFF8E14155}" type="slidenum">
              <a:rPr lang="en-GB" altLang="es-PE"/>
              <a:pPr/>
              <a:t>‹Nº›</a:t>
            </a:fld>
            <a:endParaRPr lang="en-GB" altLang="es-PE"/>
          </a:p>
        </p:txBody>
      </p:sp>
    </p:spTree>
    <p:extLst>
      <p:ext uri="{BB962C8B-B14F-4D97-AF65-F5344CB8AC3E}">
        <p14:creationId xmlns:p14="http://schemas.microsoft.com/office/powerpoint/2010/main" val="30791843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E9E43F24-B3AC-4502-B955-6C48D716B248}" type="slidenum">
              <a:rPr lang="en-GB" altLang="es-PE"/>
              <a:pPr/>
              <a:t>‹Nº›</a:t>
            </a:fld>
            <a:endParaRPr lang="en-GB" altLang="es-PE"/>
          </a:p>
        </p:txBody>
      </p:sp>
    </p:spTree>
    <p:extLst>
      <p:ext uri="{BB962C8B-B14F-4D97-AF65-F5344CB8AC3E}">
        <p14:creationId xmlns:p14="http://schemas.microsoft.com/office/powerpoint/2010/main" val="29632676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0C3925BF-BEB5-4C0A-9981-F37412FD6CD2}" type="slidenum">
              <a:rPr lang="en-GB" altLang="es-PE"/>
              <a:pPr/>
              <a:t>‹Nº›</a:t>
            </a:fld>
            <a:endParaRPr lang="en-GB" altLang="es-PE"/>
          </a:p>
        </p:txBody>
      </p:sp>
    </p:spTree>
    <p:extLst>
      <p:ext uri="{BB962C8B-B14F-4D97-AF65-F5344CB8AC3E}">
        <p14:creationId xmlns:p14="http://schemas.microsoft.com/office/powerpoint/2010/main" val="26301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DD9CF-FE96-4699-998C-531A5C5944EC}" type="datetime1">
              <a:rPr lang="es-PE" smtClean="0"/>
              <a:t>21/01/2019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C2ADD-5DE0-476E-B2AB-EF0EBBED480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427823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ortar y redondear rectángulo de esquina sencilla"/>
          <p:cNvSpPr/>
          <p:nvPr/>
        </p:nvSpPr>
        <p:spPr>
          <a:xfrm rot="420000" flipV="1">
            <a:off x="4220633" y="1108075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6" name="5 Triángulo rectángulo"/>
          <p:cNvSpPr/>
          <p:nvPr/>
        </p:nvSpPr>
        <p:spPr>
          <a:xfrm rot="420000" flipV="1">
            <a:off x="10672234" y="5359401"/>
            <a:ext cx="207433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7" name="6 Forma libre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9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69219E27-E44B-4E27-AE1F-363E438CDAC7}" type="slidenum">
              <a:rPr lang="en-GB" altLang="es-PE"/>
              <a:pPr/>
              <a:t>‹Nº›</a:t>
            </a:fld>
            <a:endParaRPr lang="en-GB" altLang="es-PE"/>
          </a:p>
        </p:txBody>
      </p:sp>
    </p:spTree>
    <p:extLst>
      <p:ext uri="{BB962C8B-B14F-4D97-AF65-F5344CB8AC3E}">
        <p14:creationId xmlns:p14="http://schemas.microsoft.com/office/powerpoint/2010/main" val="15344285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E2AAE1A2-C7FB-49E6-8D45-843AF1CAF9B0}" type="slidenum">
              <a:rPr lang="en-GB" altLang="es-PE"/>
              <a:pPr/>
              <a:t>‹Nº›</a:t>
            </a:fld>
            <a:endParaRPr lang="en-GB" altLang="es-PE"/>
          </a:p>
        </p:txBody>
      </p:sp>
    </p:spTree>
    <p:extLst>
      <p:ext uri="{BB962C8B-B14F-4D97-AF65-F5344CB8AC3E}">
        <p14:creationId xmlns:p14="http://schemas.microsoft.com/office/powerpoint/2010/main" val="26629768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0795CC9B-E203-4D94-8ADD-401805C49A61}" type="slidenum">
              <a:rPr lang="en-GB" altLang="es-PE"/>
              <a:pPr/>
              <a:t>‹Nº›</a:t>
            </a:fld>
            <a:endParaRPr lang="en-GB" altLang="es-PE"/>
          </a:p>
        </p:txBody>
      </p:sp>
    </p:spTree>
    <p:extLst>
      <p:ext uri="{BB962C8B-B14F-4D97-AF65-F5344CB8AC3E}">
        <p14:creationId xmlns:p14="http://schemas.microsoft.com/office/powerpoint/2010/main" val="16291809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26685" y="381000"/>
            <a:ext cx="9146116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1828800" y="1676400"/>
            <a:ext cx="9144000" cy="4267200"/>
          </a:xfrm>
        </p:spPr>
        <p:txBody>
          <a:bodyPr>
            <a:normAutofit/>
          </a:bodyPr>
          <a:lstStyle/>
          <a:p>
            <a:pPr lvl="0"/>
            <a:endParaRPr lang="es-ES" noProof="0"/>
          </a:p>
        </p:txBody>
      </p:sp>
      <p:sp>
        <p:nvSpPr>
          <p:cNvPr id="4" name="3 Marcador de fecha"/>
          <p:cNvSpPr>
            <a:spLocks noGrp="1"/>
          </p:cNvSpPr>
          <p:nvPr>
            <p:ph type="dt" sz="quarter" idx="10"/>
          </p:nvPr>
        </p:nvSpPr>
        <p:spPr>
          <a:xfrm>
            <a:off x="304800" y="6326188"/>
            <a:ext cx="2540000" cy="379412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48000" y="6324601"/>
            <a:ext cx="3860800" cy="379413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213600" y="6324601"/>
            <a:ext cx="2540000" cy="379413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E1B778E5-B676-4AF8-B47E-867C0EC2A3F3}" type="slidenum">
              <a:rPr lang="en-GB" altLang="es-PE"/>
              <a:pPr/>
              <a:t>‹Nº›</a:t>
            </a:fld>
            <a:endParaRPr lang="en-GB" altLang="es-PE"/>
          </a:p>
        </p:txBody>
      </p:sp>
    </p:spTree>
    <p:extLst>
      <p:ext uri="{BB962C8B-B14F-4D97-AF65-F5344CB8AC3E}">
        <p14:creationId xmlns:p14="http://schemas.microsoft.com/office/powerpoint/2010/main" val="30000115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1D7F533D-E4E4-4324-90B5-66DB1D1B655E}" type="slidenum">
              <a:rPr lang="es-ES" altLang="es-PE"/>
              <a:pPr/>
              <a:t>‹Nº›</a:t>
            </a:fld>
            <a:endParaRPr lang="es-ES" altLang="es-PE"/>
          </a:p>
        </p:txBody>
      </p:sp>
    </p:spTree>
    <p:extLst>
      <p:ext uri="{BB962C8B-B14F-4D97-AF65-F5344CB8AC3E}">
        <p14:creationId xmlns:p14="http://schemas.microsoft.com/office/powerpoint/2010/main" val="40957572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1826685" y="381000"/>
            <a:ext cx="9146116" cy="55626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0"/>
          </p:nvPr>
        </p:nvSpPr>
        <p:spPr>
          <a:xfrm>
            <a:off x="304800" y="6326188"/>
            <a:ext cx="2540000" cy="379412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48000" y="6324601"/>
            <a:ext cx="3860800" cy="379413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213600" y="6324601"/>
            <a:ext cx="2540000" cy="379413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291BC4BE-0FB0-4EC1-9678-502D186415EB}" type="slidenum">
              <a:rPr lang="en-GB" altLang="es-PE"/>
              <a:pPr/>
              <a:t>‹Nº›</a:t>
            </a:fld>
            <a:endParaRPr lang="en-GB" altLang="es-PE"/>
          </a:p>
        </p:txBody>
      </p:sp>
    </p:spTree>
    <p:extLst>
      <p:ext uri="{BB962C8B-B14F-4D97-AF65-F5344CB8AC3E}">
        <p14:creationId xmlns:p14="http://schemas.microsoft.com/office/powerpoint/2010/main" val="23946158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1_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704850"/>
            <a:ext cx="109728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609600" y="1935164"/>
            <a:ext cx="5384800" cy="438943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935164"/>
            <a:ext cx="5384800" cy="438943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15C369F2-7C2D-4FB0-B773-22FB403775D1}" type="slidenum">
              <a:rPr lang="en-GB" altLang="es-PE"/>
              <a:pPr/>
              <a:t>‹Nº›</a:t>
            </a:fld>
            <a:endParaRPr lang="en-GB" altLang="es-PE"/>
          </a:p>
        </p:txBody>
      </p:sp>
    </p:spTree>
    <p:extLst>
      <p:ext uri="{BB962C8B-B14F-4D97-AF65-F5344CB8AC3E}">
        <p14:creationId xmlns:p14="http://schemas.microsoft.com/office/powerpoint/2010/main" val="39083567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827EAA40-F0DF-4BB1-B178-CF5C108D4029}" type="datetime1">
              <a:rPr lang="es-MX"/>
              <a:pPr>
                <a:defRPr/>
              </a:pPr>
              <a:t>21/01/2019</a:t>
            </a:fld>
            <a:endParaRPr lang="es-E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D198A8DA-2E92-448E-8D71-E48883923094}" type="slidenum">
              <a:rPr lang="es-ES" altLang="es-PE"/>
              <a:pPr/>
              <a:t>‹Nº›</a:t>
            </a:fld>
            <a:endParaRPr lang="es-ES" altLang="es-PE"/>
          </a:p>
        </p:txBody>
      </p:sp>
    </p:spTree>
    <p:extLst>
      <p:ext uri="{BB962C8B-B14F-4D97-AF65-F5344CB8AC3E}">
        <p14:creationId xmlns:p14="http://schemas.microsoft.com/office/powerpoint/2010/main" val="3757330573"/>
      </p:ext>
    </p:extLst>
  </p:cSld>
  <p:clrMapOvr>
    <a:masterClrMapping/>
  </p:clrMapOvr>
  <p:transition spd="med">
    <p:random/>
    <p:sndAc>
      <p:stSnd>
        <p:snd r:embed="rId1" name="breeze.wav"/>
      </p:stSnd>
    </p:sndAc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  <a:latin typeface="Arial" charset="0"/>
              </a:defRPr>
            </a:lvl1pPr>
          </a:lstStyle>
          <a:p>
            <a:fld id="{8BFCC92A-75D1-41A6-8CDF-8C663FE3CE27}" type="slidenum">
              <a:rPr lang="en-GB" altLang="es-PE"/>
              <a:pPr/>
              <a:t>‹Nº›</a:t>
            </a:fld>
            <a:endParaRPr lang="en-GB" altLang="es-PE"/>
          </a:p>
        </p:txBody>
      </p:sp>
    </p:spTree>
    <p:extLst>
      <p:ext uri="{BB962C8B-B14F-4D97-AF65-F5344CB8AC3E}">
        <p14:creationId xmlns:p14="http://schemas.microsoft.com/office/powerpoint/2010/main" val="11697283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EF9E265C-84B5-40B8-B7F7-ECDACFC2D4A0}" type="slidenum">
              <a:rPr lang="en-GB" altLang="es-PE"/>
              <a:pPr/>
              <a:t>‹Nº›</a:t>
            </a:fld>
            <a:endParaRPr lang="en-GB" altLang="es-PE"/>
          </a:p>
        </p:txBody>
      </p:sp>
    </p:spTree>
    <p:extLst>
      <p:ext uri="{BB962C8B-B14F-4D97-AF65-F5344CB8AC3E}">
        <p14:creationId xmlns:p14="http://schemas.microsoft.com/office/powerpoint/2010/main" val="835796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34C2A-8C37-499A-AE80-1607CAEE1345}" type="datetime1">
              <a:rPr lang="es-PE" smtClean="0"/>
              <a:t>21/01/2019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C2ADD-5DE0-476E-B2AB-EF0EBBED480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200462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  <a:latin typeface="Arial" charset="0"/>
              </a:defRPr>
            </a:lvl1pPr>
          </a:lstStyle>
          <a:p>
            <a:fld id="{2137F5CB-658E-44A1-AC8F-8B5B59DDB408}" type="slidenum">
              <a:rPr lang="en-GB" altLang="es-PE"/>
              <a:pPr/>
              <a:t>‹Nº›</a:t>
            </a:fld>
            <a:endParaRPr lang="en-GB" altLang="es-PE"/>
          </a:p>
        </p:txBody>
      </p:sp>
    </p:spTree>
    <p:extLst>
      <p:ext uri="{BB962C8B-B14F-4D97-AF65-F5344CB8AC3E}">
        <p14:creationId xmlns:p14="http://schemas.microsoft.com/office/powerpoint/2010/main" val="190987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C718AAEA-2DAB-46B1-8ED1-D11F376A893F}" type="slidenum">
              <a:rPr lang="en-GB" altLang="es-PE"/>
              <a:pPr/>
              <a:t>‹Nº›</a:t>
            </a:fld>
            <a:endParaRPr lang="en-GB" altLang="es-PE"/>
          </a:p>
        </p:txBody>
      </p:sp>
    </p:spTree>
    <p:extLst>
      <p:ext uri="{BB962C8B-B14F-4D97-AF65-F5344CB8AC3E}">
        <p14:creationId xmlns:p14="http://schemas.microsoft.com/office/powerpoint/2010/main" val="16285645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CCC060F6-0F09-40D4-8309-1B7DDBD6326C}" type="slidenum">
              <a:rPr lang="en-GB" altLang="es-PE"/>
              <a:pPr/>
              <a:t>‹Nº›</a:t>
            </a:fld>
            <a:endParaRPr lang="en-GB" altLang="es-PE"/>
          </a:p>
        </p:txBody>
      </p:sp>
    </p:spTree>
    <p:extLst>
      <p:ext uri="{BB962C8B-B14F-4D97-AF65-F5344CB8AC3E}">
        <p14:creationId xmlns:p14="http://schemas.microsoft.com/office/powerpoint/2010/main" val="28364613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717E6991-812F-4426-B980-9A045F906F2E}" type="slidenum">
              <a:rPr lang="en-GB" altLang="es-PE"/>
              <a:pPr/>
              <a:t>‹Nº›</a:t>
            </a:fld>
            <a:endParaRPr lang="en-GB" altLang="es-PE"/>
          </a:p>
        </p:txBody>
      </p:sp>
    </p:spTree>
    <p:extLst>
      <p:ext uri="{BB962C8B-B14F-4D97-AF65-F5344CB8AC3E}">
        <p14:creationId xmlns:p14="http://schemas.microsoft.com/office/powerpoint/2010/main" val="30397195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B438518A-1B96-4425-A52E-7A4AC59768B8}" type="slidenum">
              <a:rPr lang="en-GB" altLang="es-PE"/>
              <a:pPr/>
              <a:t>‹Nº›</a:t>
            </a:fld>
            <a:endParaRPr lang="en-GB" altLang="es-PE"/>
          </a:p>
        </p:txBody>
      </p:sp>
    </p:spTree>
    <p:extLst>
      <p:ext uri="{BB962C8B-B14F-4D97-AF65-F5344CB8AC3E}">
        <p14:creationId xmlns:p14="http://schemas.microsoft.com/office/powerpoint/2010/main" val="26910902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7A6C8F24-3D1D-431F-A444-26CBEF7666D6}" type="slidenum">
              <a:rPr lang="en-GB" altLang="es-PE"/>
              <a:pPr/>
              <a:t>‹Nº›</a:t>
            </a:fld>
            <a:endParaRPr lang="en-GB" altLang="es-PE"/>
          </a:p>
        </p:txBody>
      </p:sp>
    </p:spTree>
    <p:extLst>
      <p:ext uri="{BB962C8B-B14F-4D97-AF65-F5344CB8AC3E}">
        <p14:creationId xmlns:p14="http://schemas.microsoft.com/office/powerpoint/2010/main" val="42356751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ortar y redondear rectángulo de esquina sencilla"/>
          <p:cNvSpPr/>
          <p:nvPr/>
        </p:nvSpPr>
        <p:spPr>
          <a:xfrm rot="420000" flipV="1">
            <a:off x="4220633" y="1108075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6" name="5 Triángulo rectángulo"/>
          <p:cNvSpPr/>
          <p:nvPr/>
        </p:nvSpPr>
        <p:spPr>
          <a:xfrm rot="420000" flipV="1">
            <a:off x="10672234" y="5359401"/>
            <a:ext cx="207433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7" name="6 Forma libre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9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640D9020-286E-4106-AD47-1BEA44211939}" type="slidenum">
              <a:rPr lang="en-GB" altLang="es-PE"/>
              <a:pPr/>
              <a:t>‹Nº›</a:t>
            </a:fld>
            <a:endParaRPr lang="en-GB" altLang="es-PE"/>
          </a:p>
        </p:txBody>
      </p:sp>
    </p:spTree>
    <p:extLst>
      <p:ext uri="{BB962C8B-B14F-4D97-AF65-F5344CB8AC3E}">
        <p14:creationId xmlns:p14="http://schemas.microsoft.com/office/powerpoint/2010/main" val="16827303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78B11926-290C-4EA1-9A99-E2FC74845A13}" type="slidenum">
              <a:rPr lang="en-GB" altLang="es-PE"/>
              <a:pPr/>
              <a:t>‹Nº›</a:t>
            </a:fld>
            <a:endParaRPr lang="en-GB" altLang="es-PE"/>
          </a:p>
        </p:txBody>
      </p:sp>
    </p:spTree>
    <p:extLst>
      <p:ext uri="{BB962C8B-B14F-4D97-AF65-F5344CB8AC3E}">
        <p14:creationId xmlns:p14="http://schemas.microsoft.com/office/powerpoint/2010/main" val="28508871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B14D3ACA-5513-4554-9A7A-C4FD7F7E481F}" type="slidenum">
              <a:rPr lang="en-GB" altLang="es-PE"/>
              <a:pPr/>
              <a:t>‹Nº›</a:t>
            </a:fld>
            <a:endParaRPr lang="en-GB" altLang="es-PE"/>
          </a:p>
        </p:txBody>
      </p:sp>
    </p:spTree>
    <p:extLst>
      <p:ext uri="{BB962C8B-B14F-4D97-AF65-F5344CB8AC3E}">
        <p14:creationId xmlns:p14="http://schemas.microsoft.com/office/powerpoint/2010/main" val="9169775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ítulo y objetos encima del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26685" y="381000"/>
            <a:ext cx="9146116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828800" y="1676400"/>
            <a:ext cx="9144000" cy="20574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828800" y="3886200"/>
            <a:ext cx="9144000" cy="20574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quarter" idx="10"/>
          </p:nvPr>
        </p:nvSpPr>
        <p:spPr>
          <a:xfrm>
            <a:off x="304800" y="6326188"/>
            <a:ext cx="2540000" cy="379412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48000" y="6324601"/>
            <a:ext cx="3860800" cy="379413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213600" y="6324601"/>
            <a:ext cx="2540000" cy="379413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AF801D7F-CDA3-4809-B145-DEF6BDB847F0}" type="slidenum">
              <a:rPr lang="en-GB" altLang="es-PE"/>
              <a:pPr/>
              <a:t>‹Nº›</a:t>
            </a:fld>
            <a:endParaRPr lang="en-GB" altLang="es-PE"/>
          </a:p>
        </p:txBody>
      </p:sp>
    </p:spTree>
    <p:extLst>
      <p:ext uri="{BB962C8B-B14F-4D97-AF65-F5344CB8AC3E}">
        <p14:creationId xmlns:p14="http://schemas.microsoft.com/office/powerpoint/2010/main" val="2411135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46B71-7837-495A-A5FA-5124CAEAE86D}" type="datetime1">
              <a:rPr lang="es-PE" smtClean="0"/>
              <a:t>21/01/2019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C2ADD-5DE0-476E-B2AB-EF0EBBED480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4808348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26685" y="381000"/>
            <a:ext cx="9146116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1828800" y="1676400"/>
            <a:ext cx="9144000" cy="4267200"/>
          </a:xfrm>
        </p:spPr>
        <p:txBody>
          <a:bodyPr>
            <a:normAutofit/>
          </a:bodyPr>
          <a:lstStyle/>
          <a:p>
            <a:pPr lvl="0"/>
            <a:endParaRPr lang="es-ES" noProof="0"/>
          </a:p>
        </p:txBody>
      </p:sp>
      <p:sp>
        <p:nvSpPr>
          <p:cNvPr id="4" name="3 Marcador de fecha"/>
          <p:cNvSpPr>
            <a:spLocks noGrp="1"/>
          </p:cNvSpPr>
          <p:nvPr>
            <p:ph type="dt" sz="quarter" idx="10"/>
          </p:nvPr>
        </p:nvSpPr>
        <p:spPr>
          <a:xfrm>
            <a:off x="304800" y="6326188"/>
            <a:ext cx="2540000" cy="379412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48000" y="6324601"/>
            <a:ext cx="3860800" cy="379413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213600" y="6324601"/>
            <a:ext cx="2540000" cy="379413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7598EEA3-B0B5-4B03-88E2-3B619B68D25D}" type="slidenum">
              <a:rPr lang="en-GB" altLang="es-PE"/>
              <a:pPr/>
              <a:t>‹Nº›</a:t>
            </a:fld>
            <a:endParaRPr lang="en-GB" altLang="es-PE"/>
          </a:p>
        </p:txBody>
      </p:sp>
    </p:spTree>
    <p:extLst>
      <p:ext uri="{BB962C8B-B14F-4D97-AF65-F5344CB8AC3E}">
        <p14:creationId xmlns:p14="http://schemas.microsoft.com/office/powerpoint/2010/main" val="338634520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48EC2F3A-5FDA-4AFA-8D26-65B77796EF95}" type="slidenum">
              <a:rPr lang="es-ES" altLang="es-PE"/>
              <a:pPr/>
              <a:t>‹Nº›</a:t>
            </a:fld>
            <a:endParaRPr lang="es-ES" altLang="es-PE"/>
          </a:p>
        </p:txBody>
      </p:sp>
    </p:spTree>
    <p:extLst>
      <p:ext uri="{BB962C8B-B14F-4D97-AF65-F5344CB8AC3E}">
        <p14:creationId xmlns:p14="http://schemas.microsoft.com/office/powerpoint/2010/main" val="590268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1826685" y="381000"/>
            <a:ext cx="9146116" cy="55626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0"/>
          </p:nvPr>
        </p:nvSpPr>
        <p:spPr>
          <a:xfrm>
            <a:off x="304800" y="6326188"/>
            <a:ext cx="2540000" cy="379412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48000" y="6324601"/>
            <a:ext cx="3860800" cy="379413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213600" y="6324601"/>
            <a:ext cx="2540000" cy="379413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0FAE744F-F9C6-4D1F-BEDF-BD581E8E6BA3}" type="slidenum">
              <a:rPr lang="en-GB" altLang="es-PE"/>
              <a:pPr/>
              <a:t>‹Nº›</a:t>
            </a:fld>
            <a:endParaRPr lang="en-GB" altLang="es-PE"/>
          </a:p>
        </p:txBody>
      </p:sp>
    </p:spTree>
    <p:extLst>
      <p:ext uri="{BB962C8B-B14F-4D97-AF65-F5344CB8AC3E}">
        <p14:creationId xmlns:p14="http://schemas.microsoft.com/office/powerpoint/2010/main" val="17710596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1_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704850"/>
            <a:ext cx="109728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609600" y="1935164"/>
            <a:ext cx="5384800" cy="438943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935164"/>
            <a:ext cx="5384800" cy="438943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77DB9C4E-9914-47A1-AF8D-ADEC78CA3B57}" type="slidenum">
              <a:rPr lang="en-GB" altLang="es-PE"/>
              <a:pPr/>
              <a:t>‹Nº›</a:t>
            </a:fld>
            <a:endParaRPr lang="en-GB" altLang="es-PE"/>
          </a:p>
        </p:txBody>
      </p:sp>
    </p:spTree>
    <p:extLst>
      <p:ext uri="{BB962C8B-B14F-4D97-AF65-F5344CB8AC3E}">
        <p14:creationId xmlns:p14="http://schemas.microsoft.com/office/powerpoint/2010/main" val="22106783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  <a:latin typeface="Arial" charset="0"/>
              </a:defRPr>
            </a:lvl1pPr>
          </a:lstStyle>
          <a:p>
            <a:fld id="{BC479256-61BC-426D-8FC9-9ACE08D9147D}" type="slidenum">
              <a:rPr lang="en-GB" altLang="es-PE"/>
              <a:pPr/>
              <a:t>‹Nº›</a:t>
            </a:fld>
            <a:endParaRPr lang="en-GB" altLang="es-PE"/>
          </a:p>
        </p:txBody>
      </p:sp>
    </p:spTree>
    <p:extLst>
      <p:ext uri="{BB962C8B-B14F-4D97-AF65-F5344CB8AC3E}">
        <p14:creationId xmlns:p14="http://schemas.microsoft.com/office/powerpoint/2010/main" val="20390085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03AB905C-5D8E-4505-80C5-F81476934684}" type="slidenum">
              <a:rPr lang="en-GB" altLang="es-PE"/>
              <a:pPr/>
              <a:t>‹Nº›</a:t>
            </a:fld>
            <a:endParaRPr lang="en-GB" altLang="es-PE"/>
          </a:p>
        </p:txBody>
      </p:sp>
    </p:spTree>
    <p:extLst>
      <p:ext uri="{BB962C8B-B14F-4D97-AF65-F5344CB8AC3E}">
        <p14:creationId xmlns:p14="http://schemas.microsoft.com/office/powerpoint/2010/main" val="14392912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  <a:latin typeface="Arial" charset="0"/>
              </a:defRPr>
            </a:lvl1pPr>
          </a:lstStyle>
          <a:p>
            <a:fld id="{1B31F710-3997-4983-BA71-D8891A429A8B}" type="slidenum">
              <a:rPr lang="en-GB" altLang="es-PE"/>
              <a:pPr/>
              <a:t>‹Nº›</a:t>
            </a:fld>
            <a:endParaRPr lang="en-GB" altLang="es-PE"/>
          </a:p>
        </p:txBody>
      </p:sp>
    </p:spTree>
    <p:extLst>
      <p:ext uri="{BB962C8B-B14F-4D97-AF65-F5344CB8AC3E}">
        <p14:creationId xmlns:p14="http://schemas.microsoft.com/office/powerpoint/2010/main" val="41154506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219998EF-DC14-4247-AB0F-003D22B27D83}" type="slidenum">
              <a:rPr lang="en-GB" altLang="es-PE"/>
              <a:pPr/>
              <a:t>‹Nº›</a:t>
            </a:fld>
            <a:endParaRPr lang="en-GB" altLang="es-PE"/>
          </a:p>
        </p:txBody>
      </p:sp>
    </p:spTree>
    <p:extLst>
      <p:ext uri="{BB962C8B-B14F-4D97-AF65-F5344CB8AC3E}">
        <p14:creationId xmlns:p14="http://schemas.microsoft.com/office/powerpoint/2010/main" val="108067407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2475AB25-D394-42A6-9D54-2E9D98F5479B}" type="slidenum">
              <a:rPr lang="en-GB" altLang="es-PE"/>
              <a:pPr/>
              <a:t>‹Nº›</a:t>
            </a:fld>
            <a:endParaRPr lang="en-GB" altLang="es-PE"/>
          </a:p>
        </p:txBody>
      </p:sp>
    </p:spTree>
    <p:extLst>
      <p:ext uri="{BB962C8B-B14F-4D97-AF65-F5344CB8AC3E}">
        <p14:creationId xmlns:p14="http://schemas.microsoft.com/office/powerpoint/2010/main" val="106928623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75709CB9-E5D3-4A7F-87CF-AAEFF8E14155}" type="slidenum">
              <a:rPr lang="en-GB" altLang="es-PE"/>
              <a:pPr/>
              <a:t>‹Nº›</a:t>
            </a:fld>
            <a:endParaRPr lang="en-GB" altLang="es-PE"/>
          </a:p>
        </p:txBody>
      </p:sp>
    </p:spTree>
    <p:extLst>
      <p:ext uri="{BB962C8B-B14F-4D97-AF65-F5344CB8AC3E}">
        <p14:creationId xmlns:p14="http://schemas.microsoft.com/office/powerpoint/2010/main" val="3438727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39E87-0331-40AB-80B5-10D92275052C}" type="datetime1">
              <a:rPr lang="es-PE" smtClean="0"/>
              <a:t>21/01/2019</a:t>
            </a:fld>
            <a:endParaRPr lang="es-PE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C2ADD-5DE0-476E-B2AB-EF0EBBED480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7506033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E9E43F24-B3AC-4502-B955-6C48D716B248}" type="slidenum">
              <a:rPr lang="en-GB" altLang="es-PE"/>
              <a:pPr/>
              <a:t>‹Nº›</a:t>
            </a:fld>
            <a:endParaRPr lang="en-GB" altLang="es-PE"/>
          </a:p>
        </p:txBody>
      </p:sp>
    </p:spTree>
    <p:extLst>
      <p:ext uri="{BB962C8B-B14F-4D97-AF65-F5344CB8AC3E}">
        <p14:creationId xmlns:p14="http://schemas.microsoft.com/office/powerpoint/2010/main" val="31872951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0C3925BF-BEB5-4C0A-9981-F37412FD6CD2}" type="slidenum">
              <a:rPr lang="en-GB" altLang="es-PE"/>
              <a:pPr/>
              <a:t>‹Nº›</a:t>
            </a:fld>
            <a:endParaRPr lang="en-GB" altLang="es-PE"/>
          </a:p>
        </p:txBody>
      </p:sp>
    </p:spTree>
    <p:extLst>
      <p:ext uri="{BB962C8B-B14F-4D97-AF65-F5344CB8AC3E}">
        <p14:creationId xmlns:p14="http://schemas.microsoft.com/office/powerpoint/2010/main" val="402280093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ortar y redondear rectángulo de esquina sencilla"/>
          <p:cNvSpPr/>
          <p:nvPr/>
        </p:nvSpPr>
        <p:spPr>
          <a:xfrm rot="420000" flipV="1">
            <a:off x="4220633" y="1108075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6" name="5 Triángulo rectángulo"/>
          <p:cNvSpPr/>
          <p:nvPr/>
        </p:nvSpPr>
        <p:spPr>
          <a:xfrm rot="420000" flipV="1">
            <a:off x="10672234" y="5359401"/>
            <a:ext cx="207433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7" name="6 Forma libre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9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69219E27-E44B-4E27-AE1F-363E438CDAC7}" type="slidenum">
              <a:rPr lang="en-GB" altLang="es-PE"/>
              <a:pPr/>
              <a:t>‹Nº›</a:t>
            </a:fld>
            <a:endParaRPr lang="en-GB" altLang="es-PE"/>
          </a:p>
        </p:txBody>
      </p:sp>
    </p:spTree>
    <p:extLst>
      <p:ext uri="{BB962C8B-B14F-4D97-AF65-F5344CB8AC3E}">
        <p14:creationId xmlns:p14="http://schemas.microsoft.com/office/powerpoint/2010/main" val="229260432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E2AAE1A2-C7FB-49E6-8D45-843AF1CAF9B0}" type="slidenum">
              <a:rPr lang="en-GB" altLang="es-PE"/>
              <a:pPr/>
              <a:t>‹Nº›</a:t>
            </a:fld>
            <a:endParaRPr lang="en-GB" altLang="es-PE"/>
          </a:p>
        </p:txBody>
      </p:sp>
    </p:spTree>
    <p:extLst>
      <p:ext uri="{BB962C8B-B14F-4D97-AF65-F5344CB8AC3E}">
        <p14:creationId xmlns:p14="http://schemas.microsoft.com/office/powerpoint/2010/main" val="88223804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0795CC9B-E203-4D94-8ADD-401805C49A61}" type="slidenum">
              <a:rPr lang="en-GB" altLang="es-PE"/>
              <a:pPr/>
              <a:t>‹Nº›</a:t>
            </a:fld>
            <a:endParaRPr lang="en-GB" altLang="es-PE"/>
          </a:p>
        </p:txBody>
      </p:sp>
    </p:spTree>
    <p:extLst>
      <p:ext uri="{BB962C8B-B14F-4D97-AF65-F5344CB8AC3E}">
        <p14:creationId xmlns:p14="http://schemas.microsoft.com/office/powerpoint/2010/main" val="172599635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26685" y="381000"/>
            <a:ext cx="9146116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1828800" y="1676400"/>
            <a:ext cx="9144000" cy="4267200"/>
          </a:xfrm>
        </p:spPr>
        <p:txBody>
          <a:bodyPr>
            <a:normAutofit/>
          </a:bodyPr>
          <a:lstStyle/>
          <a:p>
            <a:pPr lvl="0"/>
            <a:endParaRPr lang="es-ES" noProof="0"/>
          </a:p>
        </p:txBody>
      </p:sp>
      <p:sp>
        <p:nvSpPr>
          <p:cNvPr id="4" name="3 Marcador de fecha"/>
          <p:cNvSpPr>
            <a:spLocks noGrp="1"/>
          </p:cNvSpPr>
          <p:nvPr>
            <p:ph type="dt" sz="quarter" idx="10"/>
          </p:nvPr>
        </p:nvSpPr>
        <p:spPr>
          <a:xfrm>
            <a:off x="304800" y="6326188"/>
            <a:ext cx="2540000" cy="379412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48000" y="6324601"/>
            <a:ext cx="3860800" cy="379413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213600" y="6324601"/>
            <a:ext cx="2540000" cy="379413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E1B778E5-B676-4AF8-B47E-867C0EC2A3F3}" type="slidenum">
              <a:rPr lang="en-GB" altLang="es-PE"/>
              <a:pPr/>
              <a:t>‹Nº›</a:t>
            </a:fld>
            <a:endParaRPr lang="en-GB" altLang="es-PE"/>
          </a:p>
        </p:txBody>
      </p:sp>
    </p:spTree>
    <p:extLst>
      <p:ext uri="{BB962C8B-B14F-4D97-AF65-F5344CB8AC3E}">
        <p14:creationId xmlns:p14="http://schemas.microsoft.com/office/powerpoint/2010/main" val="426786832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1D7F533D-E4E4-4324-90B5-66DB1D1B655E}" type="slidenum">
              <a:rPr lang="es-ES" altLang="es-PE"/>
              <a:pPr/>
              <a:t>‹Nº›</a:t>
            </a:fld>
            <a:endParaRPr lang="es-ES" altLang="es-PE"/>
          </a:p>
        </p:txBody>
      </p:sp>
    </p:spTree>
    <p:extLst>
      <p:ext uri="{BB962C8B-B14F-4D97-AF65-F5344CB8AC3E}">
        <p14:creationId xmlns:p14="http://schemas.microsoft.com/office/powerpoint/2010/main" val="145104034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1826685" y="381000"/>
            <a:ext cx="9146116" cy="55626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0"/>
          </p:nvPr>
        </p:nvSpPr>
        <p:spPr>
          <a:xfrm>
            <a:off x="304800" y="6326188"/>
            <a:ext cx="2540000" cy="379412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48000" y="6324601"/>
            <a:ext cx="3860800" cy="379413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213600" y="6324601"/>
            <a:ext cx="2540000" cy="379413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291BC4BE-0FB0-4EC1-9678-502D186415EB}" type="slidenum">
              <a:rPr lang="en-GB" altLang="es-PE"/>
              <a:pPr/>
              <a:t>‹Nº›</a:t>
            </a:fld>
            <a:endParaRPr lang="en-GB" altLang="es-PE"/>
          </a:p>
        </p:txBody>
      </p:sp>
    </p:spTree>
    <p:extLst>
      <p:ext uri="{BB962C8B-B14F-4D97-AF65-F5344CB8AC3E}">
        <p14:creationId xmlns:p14="http://schemas.microsoft.com/office/powerpoint/2010/main" val="379396045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1_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704850"/>
            <a:ext cx="109728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609600" y="1935164"/>
            <a:ext cx="5384800" cy="438943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935164"/>
            <a:ext cx="5384800" cy="438943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15C369F2-7C2D-4FB0-B773-22FB403775D1}" type="slidenum">
              <a:rPr lang="en-GB" altLang="es-PE"/>
              <a:pPr/>
              <a:t>‹Nº›</a:t>
            </a:fld>
            <a:endParaRPr lang="en-GB" altLang="es-PE"/>
          </a:p>
        </p:txBody>
      </p:sp>
    </p:spTree>
    <p:extLst>
      <p:ext uri="{BB962C8B-B14F-4D97-AF65-F5344CB8AC3E}">
        <p14:creationId xmlns:p14="http://schemas.microsoft.com/office/powerpoint/2010/main" val="407235173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827EAA40-F0DF-4BB1-B178-CF5C108D4029}" type="datetime1">
              <a:rPr lang="es-MX"/>
              <a:pPr>
                <a:defRPr/>
              </a:pPr>
              <a:t>21/01/2019</a:t>
            </a:fld>
            <a:endParaRPr lang="es-E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D198A8DA-2E92-448E-8D71-E48883923094}" type="slidenum">
              <a:rPr lang="es-ES" altLang="es-PE"/>
              <a:pPr/>
              <a:t>‹Nº›</a:t>
            </a:fld>
            <a:endParaRPr lang="es-ES" altLang="es-PE"/>
          </a:p>
        </p:txBody>
      </p:sp>
    </p:spTree>
    <p:extLst>
      <p:ext uri="{BB962C8B-B14F-4D97-AF65-F5344CB8AC3E}">
        <p14:creationId xmlns:p14="http://schemas.microsoft.com/office/powerpoint/2010/main" val="429799419"/>
      </p:ext>
    </p:extLst>
  </p:cSld>
  <p:clrMapOvr>
    <a:masterClrMapping/>
  </p:clrMapOvr>
  <p:transition spd="med">
    <p:random/>
    <p:sndAc>
      <p:stSnd>
        <p:snd r:embed="rId1" name="breeze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20947-C031-4E9E-B4F0-AB62DE7EE86A}" type="datetime1">
              <a:rPr lang="es-PE" smtClean="0"/>
              <a:t>21/01/2019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C2ADD-5DE0-476E-B2AB-EF0EBBED480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3767542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  <a:latin typeface="Arial" charset="0"/>
              </a:defRPr>
            </a:lvl1pPr>
          </a:lstStyle>
          <a:p>
            <a:fld id="{BC479256-61BC-426D-8FC9-9ACE08D9147D}" type="slidenum">
              <a:rPr lang="en-GB" altLang="es-PE"/>
              <a:pPr/>
              <a:t>‹Nº›</a:t>
            </a:fld>
            <a:endParaRPr lang="en-GB" altLang="es-PE"/>
          </a:p>
        </p:txBody>
      </p:sp>
    </p:spTree>
    <p:extLst>
      <p:ext uri="{BB962C8B-B14F-4D97-AF65-F5344CB8AC3E}">
        <p14:creationId xmlns:p14="http://schemas.microsoft.com/office/powerpoint/2010/main" val="40218736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03AB905C-5D8E-4505-80C5-F81476934684}" type="slidenum">
              <a:rPr lang="en-GB" altLang="es-PE"/>
              <a:pPr/>
              <a:t>‹Nº›</a:t>
            </a:fld>
            <a:endParaRPr lang="en-GB" altLang="es-PE"/>
          </a:p>
        </p:txBody>
      </p:sp>
    </p:spTree>
    <p:extLst>
      <p:ext uri="{BB962C8B-B14F-4D97-AF65-F5344CB8AC3E}">
        <p14:creationId xmlns:p14="http://schemas.microsoft.com/office/powerpoint/2010/main" val="67036084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  <a:latin typeface="Arial" charset="0"/>
              </a:defRPr>
            </a:lvl1pPr>
          </a:lstStyle>
          <a:p>
            <a:fld id="{1B31F710-3997-4983-BA71-D8891A429A8B}" type="slidenum">
              <a:rPr lang="en-GB" altLang="es-PE"/>
              <a:pPr/>
              <a:t>‹Nº›</a:t>
            </a:fld>
            <a:endParaRPr lang="en-GB" altLang="es-PE"/>
          </a:p>
        </p:txBody>
      </p:sp>
    </p:spTree>
    <p:extLst>
      <p:ext uri="{BB962C8B-B14F-4D97-AF65-F5344CB8AC3E}">
        <p14:creationId xmlns:p14="http://schemas.microsoft.com/office/powerpoint/2010/main" val="2684668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219998EF-DC14-4247-AB0F-003D22B27D83}" type="slidenum">
              <a:rPr lang="en-GB" altLang="es-PE"/>
              <a:pPr/>
              <a:t>‹Nº›</a:t>
            </a:fld>
            <a:endParaRPr lang="en-GB" altLang="es-PE"/>
          </a:p>
        </p:txBody>
      </p:sp>
    </p:spTree>
    <p:extLst>
      <p:ext uri="{BB962C8B-B14F-4D97-AF65-F5344CB8AC3E}">
        <p14:creationId xmlns:p14="http://schemas.microsoft.com/office/powerpoint/2010/main" val="283025017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2475AB25-D394-42A6-9D54-2E9D98F5479B}" type="slidenum">
              <a:rPr lang="en-GB" altLang="es-PE"/>
              <a:pPr/>
              <a:t>‹Nº›</a:t>
            </a:fld>
            <a:endParaRPr lang="en-GB" altLang="es-PE"/>
          </a:p>
        </p:txBody>
      </p:sp>
    </p:spTree>
    <p:extLst>
      <p:ext uri="{BB962C8B-B14F-4D97-AF65-F5344CB8AC3E}">
        <p14:creationId xmlns:p14="http://schemas.microsoft.com/office/powerpoint/2010/main" val="136313918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75709CB9-E5D3-4A7F-87CF-AAEFF8E14155}" type="slidenum">
              <a:rPr lang="en-GB" altLang="es-PE"/>
              <a:pPr/>
              <a:t>‹Nº›</a:t>
            </a:fld>
            <a:endParaRPr lang="en-GB" altLang="es-PE"/>
          </a:p>
        </p:txBody>
      </p:sp>
    </p:spTree>
    <p:extLst>
      <p:ext uri="{BB962C8B-B14F-4D97-AF65-F5344CB8AC3E}">
        <p14:creationId xmlns:p14="http://schemas.microsoft.com/office/powerpoint/2010/main" val="227623978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E9E43F24-B3AC-4502-B955-6C48D716B248}" type="slidenum">
              <a:rPr lang="en-GB" altLang="es-PE"/>
              <a:pPr/>
              <a:t>‹Nº›</a:t>
            </a:fld>
            <a:endParaRPr lang="en-GB" altLang="es-PE"/>
          </a:p>
        </p:txBody>
      </p:sp>
    </p:spTree>
    <p:extLst>
      <p:ext uri="{BB962C8B-B14F-4D97-AF65-F5344CB8AC3E}">
        <p14:creationId xmlns:p14="http://schemas.microsoft.com/office/powerpoint/2010/main" val="403144556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0C3925BF-BEB5-4C0A-9981-F37412FD6CD2}" type="slidenum">
              <a:rPr lang="en-GB" altLang="es-PE"/>
              <a:pPr/>
              <a:t>‹Nº›</a:t>
            </a:fld>
            <a:endParaRPr lang="en-GB" altLang="es-PE"/>
          </a:p>
        </p:txBody>
      </p:sp>
    </p:spTree>
    <p:extLst>
      <p:ext uri="{BB962C8B-B14F-4D97-AF65-F5344CB8AC3E}">
        <p14:creationId xmlns:p14="http://schemas.microsoft.com/office/powerpoint/2010/main" val="250346121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ortar y redondear rectángulo de esquina sencilla"/>
          <p:cNvSpPr/>
          <p:nvPr/>
        </p:nvSpPr>
        <p:spPr>
          <a:xfrm rot="420000" flipV="1">
            <a:off x="4220633" y="1108075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6" name="5 Triángulo rectángulo"/>
          <p:cNvSpPr/>
          <p:nvPr/>
        </p:nvSpPr>
        <p:spPr>
          <a:xfrm rot="420000" flipV="1">
            <a:off x="10672234" y="5359401"/>
            <a:ext cx="207433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7" name="6 Forma libre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9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69219E27-E44B-4E27-AE1F-363E438CDAC7}" type="slidenum">
              <a:rPr lang="en-GB" altLang="es-PE"/>
              <a:pPr/>
              <a:t>‹Nº›</a:t>
            </a:fld>
            <a:endParaRPr lang="en-GB" altLang="es-PE"/>
          </a:p>
        </p:txBody>
      </p:sp>
    </p:spTree>
    <p:extLst>
      <p:ext uri="{BB962C8B-B14F-4D97-AF65-F5344CB8AC3E}">
        <p14:creationId xmlns:p14="http://schemas.microsoft.com/office/powerpoint/2010/main" val="139693704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E2AAE1A2-C7FB-49E6-8D45-843AF1CAF9B0}" type="slidenum">
              <a:rPr lang="en-GB" altLang="es-PE"/>
              <a:pPr/>
              <a:t>‹Nº›</a:t>
            </a:fld>
            <a:endParaRPr lang="en-GB" altLang="es-PE"/>
          </a:p>
        </p:txBody>
      </p:sp>
    </p:spTree>
    <p:extLst>
      <p:ext uri="{BB962C8B-B14F-4D97-AF65-F5344CB8AC3E}">
        <p14:creationId xmlns:p14="http://schemas.microsoft.com/office/powerpoint/2010/main" val="190760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18080-53E7-4683-9803-41F2E4600C6C}" type="datetime1">
              <a:rPr lang="es-PE" smtClean="0"/>
              <a:t>21/01/2019</a:t>
            </a:fld>
            <a:endParaRPr lang="es-PE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C2ADD-5DE0-476E-B2AB-EF0EBBED480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7084512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0795CC9B-E203-4D94-8ADD-401805C49A61}" type="slidenum">
              <a:rPr lang="en-GB" altLang="es-PE"/>
              <a:pPr/>
              <a:t>‹Nº›</a:t>
            </a:fld>
            <a:endParaRPr lang="en-GB" altLang="es-PE"/>
          </a:p>
        </p:txBody>
      </p:sp>
    </p:spTree>
    <p:extLst>
      <p:ext uri="{BB962C8B-B14F-4D97-AF65-F5344CB8AC3E}">
        <p14:creationId xmlns:p14="http://schemas.microsoft.com/office/powerpoint/2010/main" val="197664622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26685" y="381000"/>
            <a:ext cx="9146116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1828800" y="1676400"/>
            <a:ext cx="9144000" cy="4267200"/>
          </a:xfrm>
        </p:spPr>
        <p:txBody>
          <a:bodyPr>
            <a:normAutofit/>
          </a:bodyPr>
          <a:lstStyle/>
          <a:p>
            <a:pPr lvl="0"/>
            <a:endParaRPr lang="es-ES" noProof="0"/>
          </a:p>
        </p:txBody>
      </p:sp>
      <p:sp>
        <p:nvSpPr>
          <p:cNvPr id="4" name="3 Marcador de fecha"/>
          <p:cNvSpPr>
            <a:spLocks noGrp="1"/>
          </p:cNvSpPr>
          <p:nvPr>
            <p:ph type="dt" sz="quarter" idx="10"/>
          </p:nvPr>
        </p:nvSpPr>
        <p:spPr>
          <a:xfrm>
            <a:off x="304800" y="6326188"/>
            <a:ext cx="2540000" cy="379412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48000" y="6324601"/>
            <a:ext cx="3860800" cy="379413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213600" y="6324601"/>
            <a:ext cx="2540000" cy="379413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E1B778E5-B676-4AF8-B47E-867C0EC2A3F3}" type="slidenum">
              <a:rPr lang="en-GB" altLang="es-PE"/>
              <a:pPr/>
              <a:t>‹Nº›</a:t>
            </a:fld>
            <a:endParaRPr lang="en-GB" altLang="es-PE"/>
          </a:p>
        </p:txBody>
      </p:sp>
    </p:spTree>
    <p:extLst>
      <p:ext uri="{BB962C8B-B14F-4D97-AF65-F5344CB8AC3E}">
        <p14:creationId xmlns:p14="http://schemas.microsoft.com/office/powerpoint/2010/main" val="120121828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1D7F533D-E4E4-4324-90B5-66DB1D1B655E}" type="slidenum">
              <a:rPr lang="es-ES" altLang="es-PE"/>
              <a:pPr/>
              <a:t>‹Nº›</a:t>
            </a:fld>
            <a:endParaRPr lang="es-ES" altLang="es-PE"/>
          </a:p>
        </p:txBody>
      </p:sp>
    </p:spTree>
    <p:extLst>
      <p:ext uri="{BB962C8B-B14F-4D97-AF65-F5344CB8AC3E}">
        <p14:creationId xmlns:p14="http://schemas.microsoft.com/office/powerpoint/2010/main" val="266283553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1826685" y="381000"/>
            <a:ext cx="9146116" cy="55626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0"/>
          </p:nvPr>
        </p:nvSpPr>
        <p:spPr>
          <a:xfrm>
            <a:off x="304800" y="6326188"/>
            <a:ext cx="2540000" cy="379412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48000" y="6324601"/>
            <a:ext cx="3860800" cy="379413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213600" y="6324601"/>
            <a:ext cx="2540000" cy="379413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291BC4BE-0FB0-4EC1-9678-502D186415EB}" type="slidenum">
              <a:rPr lang="en-GB" altLang="es-PE"/>
              <a:pPr/>
              <a:t>‹Nº›</a:t>
            </a:fld>
            <a:endParaRPr lang="en-GB" altLang="es-PE"/>
          </a:p>
        </p:txBody>
      </p:sp>
    </p:spTree>
    <p:extLst>
      <p:ext uri="{BB962C8B-B14F-4D97-AF65-F5344CB8AC3E}">
        <p14:creationId xmlns:p14="http://schemas.microsoft.com/office/powerpoint/2010/main" val="135155142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1_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704850"/>
            <a:ext cx="109728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609600" y="1935164"/>
            <a:ext cx="5384800" cy="438943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935164"/>
            <a:ext cx="5384800" cy="438943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15C369F2-7C2D-4FB0-B773-22FB403775D1}" type="slidenum">
              <a:rPr lang="en-GB" altLang="es-PE"/>
              <a:pPr/>
              <a:t>‹Nº›</a:t>
            </a:fld>
            <a:endParaRPr lang="en-GB" altLang="es-PE"/>
          </a:p>
        </p:txBody>
      </p:sp>
    </p:spTree>
    <p:extLst>
      <p:ext uri="{BB962C8B-B14F-4D97-AF65-F5344CB8AC3E}">
        <p14:creationId xmlns:p14="http://schemas.microsoft.com/office/powerpoint/2010/main" val="398799500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827EAA40-F0DF-4BB1-B178-CF5C108D4029}" type="datetime1">
              <a:rPr lang="es-MX"/>
              <a:pPr>
                <a:defRPr/>
              </a:pPr>
              <a:t>21/01/2019</a:t>
            </a:fld>
            <a:endParaRPr lang="es-E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D198A8DA-2E92-448E-8D71-E48883923094}" type="slidenum">
              <a:rPr lang="es-ES" altLang="es-PE"/>
              <a:pPr/>
              <a:t>‹Nº›</a:t>
            </a:fld>
            <a:endParaRPr lang="es-ES" altLang="es-PE"/>
          </a:p>
        </p:txBody>
      </p:sp>
    </p:spTree>
    <p:extLst>
      <p:ext uri="{BB962C8B-B14F-4D97-AF65-F5344CB8AC3E}">
        <p14:creationId xmlns:p14="http://schemas.microsoft.com/office/powerpoint/2010/main" val="744182868"/>
      </p:ext>
    </p:extLst>
  </p:cSld>
  <p:clrMapOvr>
    <a:masterClrMapping/>
  </p:clrMapOvr>
  <p:transition spd="med">
    <p:random/>
    <p:sndAc>
      <p:stSnd>
        <p:snd r:embed="rId1" name="breeze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B5AAB-D6DF-42B2-BF24-2758AB8C871C}" type="datetime1">
              <a:rPr lang="es-PE" smtClean="0"/>
              <a:t>21/01/2019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C2ADD-5DE0-476E-B2AB-EF0EBBED480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35672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F6B67-E78C-41F0-97A8-5D0BD81BA585}" type="datetime1">
              <a:rPr lang="es-PE" smtClean="0"/>
              <a:t>21/01/2019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C2ADD-5DE0-476E-B2AB-EF0EBBED480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85599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45.xml"/><Relationship Id="rId16" Type="http://schemas.openxmlformats.org/officeDocument/2006/relationships/slideLayout" Target="../slideLayouts/slideLayout59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61.xml"/><Relationship Id="rId16" Type="http://schemas.openxmlformats.org/officeDocument/2006/relationships/slideLayout" Target="../slideLayouts/slideLayout75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387F1F-AC5B-4AEA-9A9A-B4318CF98CA5}" type="datetime1">
              <a:rPr lang="es-PE" smtClean="0"/>
              <a:t>21/01/2019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9C2ADD-5DE0-476E-B2AB-EF0EBBED480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31815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12700" y="-7938"/>
            <a:ext cx="1221740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5842000" y="-7938"/>
            <a:ext cx="63500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6148" name="8 Marcador de título"/>
          <p:cNvSpPr>
            <a:spLocks noGrp="1"/>
          </p:cNvSpPr>
          <p:nvPr>
            <p:ph type="title"/>
          </p:nvPr>
        </p:nvSpPr>
        <p:spPr bwMode="auto"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título del patrón</a:t>
            </a:r>
            <a:endParaRPr lang="en-US" altLang="es-ES" smtClean="0"/>
          </a:p>
        </p:txBody>
      </p:sp>
      <p:sp>
        <p:nvSpPr>
          <p:cNvPr id="6149" name="29 Marcador de texto"/>
          <p:cNvSpPr>
            <a:spLocks noGrp="1"/>
          </p:cNvSpPr>
          <p:nvPr>
            <p:ph type="body" idx="1"/>
          </p:nvPr>
        </p:nvSpPr>
        <p:spPr bwMode="auto">
          <a:xfrm>
            <a:off x="609600" y="1935164"/>
            <a:ext cx="109728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  <a:endParaRPr lang="en-US" altLang="es-ES" smtClean="0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rgbClr val="04617B">
                    <a:shade val="90000"/>
                  </a:srgbClr>
                </a:solidFill>
                <a:latin typeface="Tahoma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rgbClr val="04617B">
                    <a:shade val="90000"/>
                  </a:srgbClr>
                </a:solidFill>
                <a:latin typeface="Tahoma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45C75"/>
                </a:solidFill>
                <a:latin typeface="Tahoma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C87E211-481C-4323-B427-E08C7BC67EDB}" type="slidenum">
              <a:rPr lang="en-GB" altLang="es-PE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GB" altLang="es-PE" smtClean="0"/>
          </a:p>
        </p:txBody>
      </p:sp>
      <p:grpSp>
        <p:nvGrpSpPr>
          <p:cNvPr id="6153" name="1 Grupo"/>
          <p:cNvGrpSpPr>
            <a:grpSpLocks/>
          </p:cNvGrpSpPr>
          <p:nvPr/>
        </p:nvGrpSpPr>
        <p:grpSpPr bwMode="auto">
          <a:xfrm>
            <a:off x="-25399" y="203200"/>
            <a:ext cx="12240684" cy="647700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prstClr val="black"/>
                </a:solidFill>
                <a:latin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489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12700" y="-7938"/>
            <a:ext cx="1221740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5842000" y="-7938"/>
            <a:ext cx="63500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7172" name="8 Marcador de título"/>
          <p:cNvSpPr>
            <a:spLocks noGrp="1"/>
          </p:cNvSpPr>
          <p:nvPr>
            <p:ph type="title"/>
          </p:nvPr>
        </p:nvSpPr>
        <p:spPr bwMode="auto"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AR" smtClean="0"/>
              <a:t>Haga clic para modificar el estilo de título del patrón</a:t>
            </a:r>
            <a:endParaRPr lang="en-US" altLang="es-AR" smtClean="0"/>
          </a:p>
        </p:txBody>
      </p:sp>
      <p:sp>
        <p:nvSpPr>
          <p:cNvPr id="7173" name="29 Marcador de texto"/>
          <p:cNvSpPr>
            <a:spLocks noGrp="1"/>
          </p:cNvSpPr>
          <p:nvPr>
            <p:ph type="body" idx="1"/>
          </p:nvPr>
        </p:nvSpPr>
        <p:spPr bwMode="auto">
          <a:xfrm>
            <a:off x="609600" y="1935164"/>
            <a:ext cx="109728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AR" smtClean="0"/>
              <a:t>Haga clic para modificar el estilo de texto del patrón</a:t>
            </a:r>
          </a:p>
          <a:p>
            <a:pPr lvl="1"/>
            <a:r>
              <a:rPr lang="es-ES" altLang="es-AR" smtClean="0"/>
              <a:t>Segundo nivel</a:t>
            </a:r>
          </a:p>
          <a:p>
            <a:pPr lvl="2"/>
            <a:r>
              <a:rPr lang="es-ES" altLang="es-AR" smtClean="0"/>
              <a:t>Tercer nivel</a:t>
            </a:r>
          </a:p>
          <a:p>
            <a:pPr lvl="3"/>
            <a:r>
              <a:rPr lang="es-ES" altLang="es-AR" smtClean="0"/>
              <a:t>Cuarto nivel</a:t>
            </a:r>
          </a:p>
          <a:p>
            <a:pPr lvl="4"/>
            <a:r>
              <a:rPr lang="es-ES" altLang="es-AR" smtClean="0"/>
              <a:t>Quinto nivel</a:t>
            </a:r>
            <a:endParaRPr lang="en-US" altLang="es-AR" smtClean="0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rgbClr val="04617B">
                    <a:shade val="90000"/>
                  </a:srgbClr>
                </a:solidFill>
                <a:latin typeface="Tahoma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rgbClr val="04617B">
                    <a:shade val="90000"/>
                  </a:srgbClr>
                </a:solidFill>
                <a:latin typeface="Tahoma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45C75"/>
                </a:solidFill>
                <a:latin typeface="Tahoma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2E51E54-4F81-4986-9866-47BB7452C537}" type="slidenum">
              <a:rPr lang="en-GB" altLang="es-PE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GB" altLang="es-PE" smtClean="0"/>
          </a:p>
        </p:txBody>
      </p:sp>
      <p:grpSp>
        <p:nvGrpSpPr>
          <p:cNvPr id="7177" name="1 Grupo"/>
          <p:cNvGrpSpPr>
            <a:grpSpLocks/>
          </p:cNvGrpSpPr>
          <p:nvPr/>
        </p:nvGrpSpPr>
        <p:grpSpPr bwMode="auto">
          <a:xfrm>
            <a:off x="-25399" y="203200"/>
            <a:ext cx="12240684" cy="647700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prstClr val="black"/>
                </a:solidFill>
                <a:latin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00021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12700" y="-7938"/>
            <a:ext cx="1221740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5842000" y="-7938"/>
            <a:ext cx="63500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6148" name="8 Marcador de título"/>
          <p:cNvSpPr>
            <a:spLocks noGrp="1"/>
          </p:cNvSpPr>
          <p:nvPr>
            <p:ph type="title"/>
          </p:nvPr>
        </p:nvSpPr>
        <p:spPr bwMode="auto"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título del patrón</a:t>
            </a:r>
            <a:endParaRPr lang="en-US" altLang="es-ES" smtClean="0"/>
          </a:p>
        </p:txBody>
      </p:sp>
      <p:sp>
        <p:nvSpPr>
          <p:cNvPr id="6149" name="29 Marcador de texto"/>
          <p:cNvSpPr>
            <a:spLocks noGrp="1"/>
          </p:cNvSpPr>
          <p:nvPr>
            <p:ph type="body" idx="1"/>
          </p:nvPr>
        </p:nvSpPr>
        <p:spPr bwMode="auto">
          <a:xfrm>
            <a:off x="609600" y="1935164"/>
            <a:ext cx="109728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  <a:endParaRPr lang="en-US" altLang="es-ES" smtClean="0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rgbClr val="04617B">
                    <a:shade val="90000"/>
                  </a:srgbClr>
                </a:solidFill>
                <a:latin typeface="Tahoma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rgbClr val="04617B">
                    <a:shade val="90000"/>
                  </a:srgbClr>
                </a:solidFill>
                <a:latin typeface="Tahoma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45C75"/>
                </a:solidFill>
                <a:latin typeface="Tahoma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C87E211-481C-4323-B427-E08C7BC67EDB}" type="slidenum">
              <a:rPr lang="en-GB" altLang="es-PE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GB" altLang="es-PE" smtClean="0"/>
          </a:p>
        </p:txBody>
      </p:sp>
      <p:grpSp>
        <p:nvGrpSpPr>
          <p:cNvPr id="6153" name="1 Grupo"/>
          <p:cNvGrpSpPr>
            <a:grpSpLocks/>
          </p:cNvGrpSpPr>
          <p:nvPr/>
        </p:nvGrpSpPr>
        <p:grpSpPr bwMode="auto">
          <a:xfrm>
            <a:off x="-25399" y="203200"/>
            <a:ext cx="12240684" cy="647700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prstClr val="black"/>
                </a:solidFill>
                <a:latin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2481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12700" y="-7938"/>
            <a:ext cx="1221740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5842000" y="-7938"/>
            <a:ext cx="63500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6148" name="8 Marcador de título"/>
          <p:cNvSpPr>
            <a:spLocks noGrp="1"/>
          </p:cNvSpPr>
          <p:nvPr>
            <p:ph type="title"/>
          </p:nvPr>
        </p:nvSpPr>
        <p:spPr bwMode="auto"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título del patrón</a:t>
            </a:r>
            <a:endParaRPr lang="en-US" altLang="es-ES" smtClean="0"/>
          </a:p>
        </p:txBody>
      </p:sp>
      <p:sp>
        <p:nvSpPr>
          <p:cNvPr id="6149" name="29 Marcador de texto"/>
          <p:cNvSpPr>
            <a:spLocks noGrp="1"/>
          </p:cNvSpPr>
          <p:nvPr>
            <p:ph type="body" idx="1"/>
          </p:nvPr>
        </p:nvSpPr>
        <p:spPr bwMode="auto">
          <a:xfrm>
            <a:off x="609600" y="1935164"/>
            <a:ext cx="109728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  <a:endParaRPr lang="en-US" altLang="es-ES" smtClean="0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rgbClr val="04617B">
                    <a:shade val="90000"/>
                  </a:srgbClr>
                </a:solidFill>
                <a:latin typeface="Tahoma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rgbClr val="04617B">
                    <a:shade val="90000"/>
                  </a:srgbClr>
                </a:solidFill>
                <a:latin typeface="Tahoma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45C75"/>
                </a:solidFill>
                <a:latin typeface="Tahoma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C87E211-481C-4323-B427-E08C7BC67EDB}" type="slidenum">
              <a:rPr lang="en-GB" altLang="es-PE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GB" altLang="es-PE" smtClean="0"/>
          </a:p>
        </p:txBody>
      </p:sp>
      <p:grpSp>
        <p:nvGrpSpPr>
          <p:cNvPr id="6153" name="1 Grupo"/>
          <p:cNvGrpSpPr>
            <a:grpSpLocks/>
          </p:cNvGrpSpPr>
          <p:nvPr/>
        </p:nvGrpSpPr>
        <p:grpSpPr bwMode="auto">
          <a:xfrm>
            <a:off x="-25399" y="203200"/>
            <a:ext cx="12240684" cy="647700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prstClr val="black"/>
                </a:solidFill>
                <a:latin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2829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  <p:sldLayoutId id="2147483775" r:id="rId1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tags" Target="../tags/tag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6806" y="49151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PE" b="1" dirty="0" smtClean="0">
                <a:solidFill>
                  <a:srgbClr val="FF0000"/>
                </a:solidFill>
              </a:rPr>
              <a:t>EL CONTROL INTERNO COMO GESTIÓN</a:t>
            </a:r>
            <a:br>
              <a:rPr lang="es-PE" b="1" dirty="0" smtClean="0">
                <a:solidFill>
                  <a:srgbClr val="FF0000"/>
                </a:solidFill>
              </a:rPr>
            </a:br>
            <a:r>
              <a:rPr lang="es-PE" b="1" dirty="0" smtClean="0">
                <a:solidFill>
                  <a:srgbClr val="FF0000"/>
                </a:solidFill>
              </a:rPr>
              <a:t>  AGRO RURAL </a:t>
            </a:r>
            <a:endParaRPr lang="es-PE" b="1" dirty="0">
              <a:solidFill>
                <a:srgbClr val="FF0000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3917900" y="5963262"/>
            <a:ext cx="506245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800" b="1" dirty="0" smtClean="0">
                <a:solidFill>
                  <a:srgbClr val="002060"/>
                </a:solidFill>
              </a:rPr>
              <a:t>CPC Gustavo Sosa Flores 		Enero 2019</a:t>
            </a:r>
          </a:p>
          <a:p>
            <a:endParaRPr lang="es-PE" sz="28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Resultado de imagen para control intern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3955" y="1963668"/>
            <a:ext cx="5850343" cy="3999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C2ADD-5DE0-476E-B2AB-EF0EBBED4808}" type="slidenum">
              <a:rPr lang="es-PE" smtClean="0"/>
              <a:t>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5146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AutoShape 6"/>
          <p:cNvSpPr>
            <a:spLocks noChangeArrowheads="1"/>
          </p:cNvSpPr>
          <p:nvPr/>
        </p:nvSpPr>
        <p:spPr bwMode="auto">
          <a:xfrm>
            <a:off x="4800600" y="1233488"/>
            <a:ext cx="2743200" cy="2438400"/>
          </a:xfrm>
          <a:prstGeom prst="hexagon">
            <a:avLst>
              <a:gd name="adj" fmla="val 33333"/>
              <a:gd name="vf" fmla="val 11547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1" lang="es-PE" altLang="es-AR" sz="2400">
                <a:solidFill>
                  <a:srgbClr val="FFFFFF"/>
                </a:solidFill>
                <a:latin typeface="Arial Narrow" pitchFamily="34" charset="0"/>
              </a:rPr>
              <a:t>Planeamiento de la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1" lang="es-PE" altLang="es-AR" sz="2400">
                <a:solidFill>
                  <a:srgbClr val="FFFFFF"/>
                </a:solidFill>
                <a:latin typeface="Arial Narrow" pitchFamily="34" charset="0"/>
              </a:rPr>
              <a:t>administración de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1" lang="es-PE" altLang="es-AR" sz="2400">
                <a:solidFill>
                  <a:srgbClr val="FFFFFF"/>
                </a:solidFill>
                <a:latin typeface="Arial Narrow" pitchFamily="34" charset="0"/>
              </a:rPr>
              <a:t>riesgos</a:t>
            </a:r>
            <a:endParaRPr kumimoji="1" lang="es-ES" altLang="es-AR" sz="240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167939" name="AutoShape 9"/>
          <p:cNvSpPr>
            <a:spLocks noChangeArrowheads="1"/>
          </p:cNvSpPr>
          <p:nvPr/>
        </p:nvSpPr>
        <p:spPr bwMode="auto">
          <a:xfrm>
            <a:off x="2895600" y="2452688"/>
            <a:ext cx="2743200" cy="2438400"/>
          </a:xfrm>
          <a:prstGeom prst="hexagon">
            <a:avLst>
              <a:gd name="adj" fmla="val 33333"/>
              <a:gd name="vf" fmla="val 115470"/>
            </a:avLst>
          </a:prstGeom>
          <a:solidFill>
            <a:srgbClr val="66FF33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1" lang="es-PE" altLang="es-AR" sz="2400">
                <a:solidFill>
                  <a:srgbClr val="000000"/>
                </a:solidFill>
                <a:latin typeface="Arial Narrow" pitchFamily="34" charset="0"/>
              </a:rPr>
              <a:t>Respuesta al riesgo</a:t>
            </a:r>
            <a:endParaRPr kumimoji="1" lang="es-ES" altLang="es-AR" sz="240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167940" name="AutoShape 12"/>
          <p:cNvSpPr>
            <a:spLocks noChangeArrowheads="1"/>
          </p:cNvSpPr>
          <p:nvPr/>
        </p:nvSpPr>
        <p:spPr bwMode="auto">
          <a:xfrm>
            <a:off x="6935004" y="2452688"/>
            <a:ext cx="2743200" cy="2438400"/>
          </a:xfrm>
          <a:prstGeom prst="hexagon">
            <a:avLst>
              <a:gd name="adj" fmla="val 33333"/>
              <a:gd name="vf" fmla="val 115470"/>
            </a:avLst>
          </a:pr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55600" indent="-17780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1" lang="es-PE" altLang="es-AR" sz="2400" dirty="0">
                <a:solidFill>
                  <a:srgbClr val="000000"/>
                </a:solidFill>
                <a:latin typeface="Arial Narrow" pitchFamily="34" charset="0"/>
              </a:rPr>
              <a:t>Identificación de los riesgos</a:t>
            </a:r>
            <a:endParaRPr kumimoji="1" lang="es-ES" altLang="es-AR" sz="240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167941" name="AutoShape 15"/>
          <p:cNvSpPr>
            <a:spLocks noChangeArrowheads="1"/>
          </p:cNvSpPr>
          <p:nvPr/>
        </p:nvSpPr>
        <p:spPr bwMode="auto">
          <a:xfrm>
            <a:off x="4800600" y="3671888"/>
            <a:ext cx="2743200" cy="2438400"/>
          </a:xfrm>
          <a:prstGeom prst="hexagon">
            <a:avLst>
              <a:gd name="adj" fmla="val 33333"/>
              <a:gd name="vf" fmla="val 115470"/>
            </a:avLst>
          </a:pr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1" lang="es-PE" altLang="es-AR" sz="2400" dirty="0">
                <a:solidFill>
                  <a:srgbClr val="FFFFFF"/>
                </a:solidFill>
                <a:latin typeface="Arial Narrow" pitchFamily="34" charset="0"/>
              </a:rPr>
              <a:t>Valoración de los riesgos</a:t>
            </a:r>
            <a:endParaRPr kumimoji="1" lang="es-ES" altLang="es-AR" sz="2400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33" name="32 Flecha circular"/>
          <p:cNvSpPr/>
          <p:nvPr/>
        </p:nvSpPr>
        <p:spPr bwMode="auto">
          <a:xfrm>
            <a:off x="6705600" y="1928813"/>
            <a:ext cx="1676400" cy="74295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4185523"/>
              <a:gd name="adj5" fmla="val 12500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es-ES" sz="24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4" name="33 Flecha circular"/>
          <p:cNvSpPr/>
          <p:nvPr/>
        </p:nvSpPr>
        <p:spPr bwMode="auto">
          <a:xfrm rot="7365742">
            <a:off x="6702425" y="4576763"/>
            <a:ext cx="1676400" cy="74295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4185523"/>
              <a:gd name="adj5" fmla="val 12500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es-ES" sz="24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5" name="34 Flecha circular"/>
          <p:cNvSpPr/>
          <p:nvPr/>
        </p:nvSpPr>
        <p:spPr bwMode="auto">
          <a:xfrm rot="18242846">
            <a:off x="3970338" y="2017713"/>
            <a:ext cx="1676400" cy="74295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4185523"/>
              <a:gd name="adj5" fmla="val 12500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es-ES" sz="24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6" name="35 Flecha circular"/>
          <p:cNvSpPr/>
          <p:nvPr/>
        </p:nvSpPr>
        <p:spPr bwMode="auto">
          <a:xfrm rot="10800000">
            <a:off x="3962400" y="4595813"/>
            <a:ext cx="1676400" cy="74295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4185523"/>
              <a:gd name="adj5" fmla="val 12500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es-ES" sz="24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178" name="18 Título"/>
          <p:cNvSpPr>
            <a:spLocks noGrp="1"/>
          </p:cNvSpPr>
          <p:nvPr>
            <p:ph type="title"/>
          </p:nvPr>
        </p:nvSpPr>
        <p:spPr>
          <a:xfrm>
            <a:off x="1981200" y="176213"/>
            <a:ext cx="8229600" cy="6794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PE" dirty="0"/>
              <a:t> </a:t>
            </a:r>
            <a:r>
              <a:rPr lang="es-PE" dirty="0" smtClean="0"/>
              <a:t>      </a:t>
            </a:r>
            <a:r>
              <a:rPr lang="es-PE" sz="4000" dirty="0" smtClean="0"/>
              <a:t>Norma Evaluación de riesgos (4) </a:t>
            </a:r>
            <a:endParaRPr lang="es-ES" sz="40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7395097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7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7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79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7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7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7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7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7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79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79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79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79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79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79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79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79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1679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1679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1679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38" grpId="0" animBg="1"/>
      <p:bldP spid="167940" grpId="0" animBg="1"/>
      <p:bldP spid="167941" grpId="0" animBg="1"/>
      <p:bldP spid="717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69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4014" y="381001"/>
            <a:ext cx="6859587" cy="69056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PE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Normas para Actividades de </a:t>
            </a:r>
            <a:r>
              <a:rPr lang="es-PE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Control  (10)</a:t>
            </a:r>
            <a:endParaRPr lang="es-ES" sz="28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016501" y="1196975"/>
            <a:ext cx="2016125" cy="1589088"/>
            <a:chOff x="432" y="1480"/>
            <a:chExt cx="1152" cy="864"/>
          </a:xfrm>
        </p:grpSpPr>
        <p:sp>
          <p:nvSpPr>
            <p:cNvPr id="243741" name="AutoShape 6"/>
            <p:cNvSpPr>
              <a:spLocks noChangeArrowheads="1"/>
            </p:cNvSpPr>
            <p:nvPr/>
          </p:nvSpPr>
          <p:spPr bwMode="auto">
            <a:xfrm>
              <a:off x="432" y="1480"/>
              <a:ext cx="1152" cy="864"/>
            </a:xfrm>
            <a:prstGeom prst="hexagon">
              <a:avLst>
                <a:gd name="adj" fmla="val 33333"/>
                <a:gd name="vf" fmla="val 115470"/>
              </a:avLst>
            </a:prstGeom>
            <a:gradFill rotWithShape="0">
              <a:gsLst>
                <a:gs pos="0">
                  <a:srgbClr val="FF0000"/>
                </a:gs>
                <a:gs pos="100000">
                  <a:srgbClr val="A9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s-ES" altLang="es-AR" sz="1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43742" name="Rectangle 7"/>
            <p:cNvSpPr>
              <a:spLocks noChangeArrowheads="1"/>
            </p:cNvSpPr>
            <p:nvPr/>
          </p:nvSpPr>
          <p:spPr bwMode="auto">
            <a:xfrm>
              <a:off x="600" y="1576"/>
              <a:ext cx="776" cy="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0170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defTabSz="90170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defTabSz="9017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defTabSz="9017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defTabSz="9017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s-MX" altLang="es-AR" sz="1400" b="1">
                  <a:solidFill>
                    <a:srgbClr val="FFFFFF"/>
                  </a:solidFill>
                  <a:latin typeface="Arial" charset="0"/>
                  <a:cs typeface="Arial" charset="0"/>
                </a:rPr>
                <a:t>Procedimientos de autorización y aprobación</a:t>
              </a:r>
              <a:endParaRPr lang="en-US" altLang="es-AR" sz="1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3719513" y="1916113"/>
            <a:ext cx="1828800" cy="1371600"/>
            <a:chOff x="1728" y="1480"/>
            <a:chExt cx="1152" cy="864"/>
          </a:xfrm>
        </p:grpSpPr>
        <p:sp>
          <p:nvSpPr>
            <p:cNvPr id="243739" name="AutoShape 9"/>
            <p:cNvSpPr>
              <a:spLocks noChangeArrowheads="1"/>
            </p:cNvSpPr>
            <p:nvPr/>
          </p:nvSpPr>
          <p:spPr bwMode="auto">
            <a:xfrm>
              <a:off x="1728" y="1480"/>
              <a:ext cx="1152" cy="864"/>
            </a:xfrm>
            <a:prstGeom prst="hexagon">
              <a:avLst>
                <a:gd name="adj" fmla="val 33333"/>
                <a:gd name="vf" fmla="val 115470"/>
              </a:avLst>
            </a:prstGeom>
            <a:gradFill rotWithShape="0">
              <a:gsLst>
                <a:gs pos="0">
                  <a:srgbClr val="333399"/>
                </a:gs>
                <a:gs pos="100000">
                  <a:srgbClr val="272774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s-ES" altLang="es-AR" sz="1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43740" name="Rectangle 10"/>
            <p:cNvSpPr>
              <a:spLocks noChangeArrowheads="1"/>
            </p:cNvSpPr>
            <p:nvPr/>
          </p:nvSpPr>
          <p:spPr bwMode="auto">
            <a:xfrm>
              <a:off x="1872" y="1528"/>
              <a:ext cx="912" cy="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s-MX" altLang="es-AR" sz="1400" b="1">
                <a:solidFill>
                  <a:srgbClr val="FFFFFF"/>
                </a:solidFill>
                <a:latin typeface="Arial" charset="0"/>
                <a:cs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s-MX" altLang="es-AR" sz="1400" b="1">
                  <a:solidFill>
                    <a:srgbClr val="FFFFFF"/>
                  </a:solidFill>
                  <a:latin typeface="Arial" charset="0"/>
                  <a:cs typeface="Arial" charset="0"/>
                </a:rPr>
                <a:t>Segregación de Funciones</a:t>
              </a:r>
              <a:endParaRPr lang="en-US" altLang="es-AR" sz="1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6456364" y="1916113"/>
            <a:ext cx="1944687" cy="1371600"/>
            <a:chOff x="2976" y="1480"/>
            <a:chExt cx="1152" cy="864"/>
          </a:xfrm>
        </p:grpSpPr>
        <p:sp>
          <p:nvSpPr>
            <p:cNvPr id="243737" name="AutoShape 12"/>
            <p:cNvSpPr>
              <a:spLocks noChangeArrowheads="1"/>
            </p:cNvSpPr>
            <p:nvPr/>
          </p:nvSpPr>
          <p:spPr bwMode="auto">
            <a:xfrm>
              <a:off x="2976" y="1480"/>
              <a:ext cx="1152" cy="864"/>
            </a:xfrm>
            <a:prstGeom prst="hexagon">
              <a:avLst>
                <a:gd name="adj" fmla="val 33333"/>
                <a:gd name="vf" fmla="val 115470"/>
              </a:avLst>
            </a:prstGeom>
            <a:gradFill rotWithShape="0">
              <a:gsLst>
                <a:gs pos="0">
                  <a:srgbClr val="A96500"/>
                </a:gs>
                <a:gs pos="100000">
                  <a:srgbClr val="FF99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s-ES" altLang="es-AR" sz="1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43738" name="Rectangle 13"/>
            <p:cNvSpPr>
              <a:spLocks noChangeArrowheads="1"/>
            </p:cNvSpPr>
            <p:nvPr/>
          </p:nvSpPr>
          <p:spPr bwMode="auto">
            <a:xfrm>
              <a:off x="3168" y="1528"/>
              <a:ext cx="720" cy="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s-MX" altLang="es-AR" sz="1400" b="1">
                <a:solidFill>
                  <a:srgbClr val="FFFFFF"/>
                </a:solidFill>
                <a:latin typeface="Arial" charset="0"/>
                <a:cs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s-MX" altLang="es-AR" sz="1400" b="1">
                  <a:solidFill>
                    <a:srgbClr val="FFFFFF"/>
                  </a:solidFill>
                  <a:latin typeface="Arial" charset="0"/>
                  <a:cs typeface="Arial" charset="0"/>
                </a:rPr>
                <a:t>Evaluación costo beneficio</a:t>
              </a:r>
              <a:endParaRPr lang="en-US" altLang="es-AR" sz="1400" b="1">
                <a:solidFill>
                  <a:srgbClr val="FFFFFF"/>
                </a:solidFill>
                <a:latin typeface="Arial" charset="0"/>
                <a:cs typeface="Times New Roman" pitchFamily="18" charset="0"/>
              </a:endParaRPr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5024438" y="2590800"/>
            <a:ext cx="1909762" cy="1371600"/>
            <a:chOff x="4224" y="1480"/>
            <a:chExt cx="1152" cy="864"/>
          </a:xfrm>
        </p:grpSpPr>
        <p:sp>
          <p:nvSpPr>
            <p:cNvPr id="243735" name="AutoShape 15"/>
            <p:cNvSpPr>
              <a:spLocks noChangeArrowheads="1"/>
            </p:cNvSpPr>
            <p:nvPr/>
          </p:nvSpPr>
          <p:spPr bwMode="auto">
            <a:xfrm>
              <a:off x="4224" y="1480"/>
              <a:ext cx="1152" cy="864"/>
            </a:xfrm>
            <a:prstGeom prst="hexagon">
              <a:avLst>
                <a:gd name="adj" fmla="val 33333"/>
                <a:gd name="vf" fmla="val 115470"/>
              </a:avLst>
            </a:prstGeom>
            <a:gradFill rotWithShape="0">
              <a:gsLst>
                <a:gs pos="0">
                  <a:srgbClr val="339966"/>
                </a:gs>
                <a:gs pos="100000">
                  <a:srgbClr val="226544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s-ES" altLang="es-AR" sz="1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43736" name="Rectangle 16"/>
            <p:cNvSpPr>
              <a:spLocks noChangeArrowheads="1"/>
            </p:cNvSpPr>
            <p:nvPr/>
          </p:nvSpPr>
          <p:spPr bwMode="auto">
            <a:xfrm>
              <a:off x="4320" y="1528"/>
              <a:ext cx="960" cy="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s-MX" altLang="es-AR" sz="1400" b="1">
                <a:solidFill>
                  <a:srgbClr val="FFFFFF"/>
                </a:solidFill>
                <a:latin typeface="Arial" charset="0"/>
                <a:cs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s-MX" altLang="es-AR" sz="1400" b="1">
                  <a:solidFill>
                    <a:srgbClr val="FFFFFF"/>
                  </a:solidFill>
                  <a:latin typeface="Arial" charset="0"/>
                  <a:cs typeface="Arial" charset="0"/>
                </a:rPr>
                <a:t>Controles sobre el acceso a recursos</a:t>
              </a:r>
              <a:endParaRPr lang="en-US" altLang="es-AR" sz="1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3733800" y="3276600"/>
            <a:ext cx="1828800" cy="1371600"/>
            <a:chOff x="912" y="2680"/>
            <a:chExt cx="1152" cy="864"/>
          </a:xfrm>
        </p:grpSpPr>
        <p:sp>
          <p:nvSpPr>
            <p:cNvPr id="243733" name="AutoShape 18"/>
            <p:cNvSpPr>
              <a:spLocks noChangeArrowheads="1"/>
            </p:cNvSpPr>
            <p:nvPr/>
          </p:nvSpPr>
          <p:spPr bwMode="auto">
            <a:xfrm>
              <a:off x="912" y="2680"/>
              <a:ext cx="1152" cy="864"/>
            </a:xfrm>
            <a:prstGeom prst="hexagon">
              <a:avLst>
                <a:gd name="adj" fmla="val 33333"/>
                <a:gd name="vf" fmla="val 115470"/>
              </a:avLst>
            </a:prstGeom>
            <a:gradFill rotWithShape="0">
              <a:gsLst>
                <a:gs pos="0">
                  <a:srgbClr val="993366"/>
                </a:gs>
                <a:gs pos="100000">
                  <a:srgbClr val="652244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s-ES" altLang="es-AR" sz="1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43734" name="Rectangle 19"/>
            <p:cNvSpPr>
              <a:spLocks noChangeArrowheads="1"/>
            </p:cNvSpPr>
            <p:nvPr/>
          </p:nvSpPr>
          <p:spPr bwMode="auto">
            <a:xfrm>
              <a:off x="1008" y="2872"/>
              <a:ext cx="960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s-MX" altLang="es-AR" sz="1400" b="1">
                  <a:solidFill>
                    <a:srgbClr val="FFFFFF"/>
                  </a:solidFill>
                  <a:latin typeface="Arial" charset="0"/>
                  <a:cs typeface="Arial" charset="0"/>
                </a:rPr>
                <a:t>Verificaciones y conciliaciones</a:t>
              </a:r>
              <a:endParaRPr lang="en-US" altLang="es-AR" sz="1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6477000" y="3276600"/>
            <a:ext cx="1828800" cy="1371600"/>
            <a:chOff x="2256" y="2680"/>
            <a:chExt cx="1152" cy="864"/>
          </a:xfrm>
        </p:grpSpPr>
        <p:sp>
          <p:nvSpPr>
            <p:cNvPr id="243731" name="AutoShape 21"/>
            <p:cNvSpPr>
              <a:spLocks noChangeArrowheads="1"/>
            </p:cNvSpPr>
            <p:nvPr/>
          </p:nvSpPr>
          <p:spPr bwMode="auto">
            <a:xfrm>
              <a:off x="2256" y="2680"/>
              <a:ext cx="1152" cy="864"/>
            </a:xfrm>
            <a:prstGeom prst="hexagon">
              <a:avLst>
                <a:gd name="adj" fmla="val 33333"/>
                <a:gd name="vf" fmla="val 115470"/>
              </a:avLst>
            </a:prstGeom>
            <a:gradFill rotWithShape="0">
              <a:gsLst>
                <a:gs pos="0">
                  <a:srgbClr val="333333"/>
                </a:gs>
                <a:gs pos="100000">
                  <a:srgbClr val="22222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s-ES" altLang="es-AR" sz="1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43732" name="Rectangle 22"/>
            <p:cNvSpPr>
              <a:spLocks noChangeArrowheads="1"/>
            </p:cNvSpPr>
            <p:nvPr/>
          </p:nvSpPr>
          <p:spPr bwMode="auto">
            <a:xfrm>
              <a:off x="2352" y="2854"/>
              <a:ext cx="1008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s-MX" altLang="es-AR" sz="1400" b="1">
                  <a:solidFill>
                    <a:srgbClr val="FFFFFF"/>
                  </a:solidFill>
                  <a:latin typeface="Arial" charset="0"/>
                  <a:cs typeface="Arial" charset="0"/>
                </a:rPr>
                <a:t>Evaluación de desempeño</a:t>
              </a:r>
              <a:r>
                <a:rPr lang="es-MX" altLang="es-AR" sz="14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 </a:t>
              </a:r>
              <a:endParaRPr lang="en-US" altLang="es-AR" sz="1400" b="1">
                <a:solidFill>
                  <a:srgbClr val="000000"/>
                </a:solidFill>
                <a:latin typeface="Arial" charset="0"/>
                <a:cs typeface="Times New Roman" pitchFamily="18" charset="0"/>
              </a:endParaRPr>
            </a:p>
          </p:txBody>
        </p:sp>
      </p:grpSp>
      <p:grpSp>
        <p:nvGrpSpPr>
          <p:cNvPr id="8" name="Group 23"/>
          <p:cNvGrpSpPr>
            <a:grpSpLocks/>
          </p:cNvGrpSpPr>
          <p:nvPr/>
        </p:nvGrpSpPr>
        <p:grpSpPr bwMode="auto">
          <a:xfrm>
            <a:off x="5105400" y="3962400"/>
            <a:ext cx="1828800" cy="1371600"/>
            <a:chOff x="3600" y="2680"/>
            <a:chExt cx="1152" cy="864"/>
          </a:xfrm>
        </p:grpSpPr>
        <p:sp>
          <p:nvSpPr>
            <p:cNvPr id="243729" name="AutoShape 24"/>
            <p:cNvSpPr>
              <a:spLocks noChangeArrowheads="1"/>
            </p:cNvSpPr>
            <p:nvPr/>
          </p:nvSpPr>
          <p:spPr bwMode="auto">
            <a:xfrm>
              <a:off x="3600" y="2680"/>
              <a:ext cx="1152" cy="864"/>
            </a:xfrm>
            <a:prstGeom prst="hexagon">
              <a:avLst>
                <a:gd name="adj" fmla="val 33333"/>
                <a:gd name="vf" fmla="val 115470"/>
              </a:avLst>
            </a:prstGeom>
            <a:gradFill rotWithShape="0">
              <a:gsLst>
                <a:gs pos="0">
                  <a:srgbClr val="3399FF"/>
                </a:gs>
                <a:gs pos="100000">
                  <a:srgbClr val="2265A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s-ES" altLang="es-AR" sz="1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43730" name="Rectangle 25"/>
            <p:cNvSpPr>
              <a:spLocks noChangeArrowheads="1"/>
            </p:cNvSpPr>
            <p:nvPr/>
          </p:nvSpPr>
          <p:spPr bwMode="auto">
            <a:xfrm>
              <a:off x="3744" y="2824"/>
              <a:ext cx="816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s-MX" altLang="es-AR" sz="1400" b="1">
                  <a:solidFill>
                    <a:srgbClr val="FFFFFF"/>
                  </a:solidFill>
                  <a:latin typeface="Arial" charset="0"/>
                  <a:cs typeface="Arial" charset="0"/>
                </a:rPr>
                <a:t>Rendición de cuentas</a:t>
              </a:r>
              <a:endParaRPr lang="en-US" altLang="es-AR" sz="1400" b="1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9" name="Group 26"/>
          <p:cNvGrpSpPr>
            <a:grpSpLocks/>
          </p:cNvGrpSpPr>
          <p:nvPr/>
        </p:nvGrpSpPr>
        <p:grpSpPr bwMode="auto">
          <a:xfrm>
            <a:off x="5105400" y="5332413"/>
            <a:ext cx="1828800" cy="1371600"/>
            <a:chOff x="3600" y="2680"/>
            <a:chExt cx="1152" cy="864"/>
          </a:xfrm>
        </p:grpSpPr>
        <p:sp>
          <p:nvSpPr>
            <p:cNvPr id="243727" name="AutoShape 27"/>
            <p:cNvSpPr>
              <a:spLocks noChangeArrowheads="1"/>
            </p:cNvSpPr>
            <p:nvPr/>
          </p:nvSpPr>
          <p:spPr bwMode="auto">
            <a:xfrm>
              <a:off x="3600" y="2680"/>
              <a:ext cx="1152" cy="864"/>
            </a:xfrm>
            <a:prstGeom prst="hexagon">
              <a:avLst>
                <a:gd name="adj" fmla="val 33333"/>
                <a:gd name="vf" fmla="val 115470"/>
              </a:avLst>
            </a:prstGeom>
            <a:gradFill rotWithShape="1">
              <a:gsLst>
                <a:gs pos="0">
                  <a:srgbClr val="808000"/>
                </a:gs>
                <a:gs pos="50000">
                  <a:srgbClr val="3B3B00"/>
                </a:gs>
                <a:gs pos="100000">
                  <a:srgbClr val="8080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s-ES" altLang="es-AR" sz="1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43728" name="Rectangle 28"/>
            <p:cNvSpPr>
              <a:spLocks noChangeArrowheads="1"/>
            </p:cNvSpPr>
            <p:nvPr/>
          </p:nvSpPr>
          <p:spPr bwMode="auto">
            <a:xfrm>
              <a:off x="3744" y="2824"/>
              <a:ext cx="816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s-MX" altLang="es-AR" sz="1400" b="1">
                  <a:solidFill>
                    <a:srgbClr val="FFFFFF"/>
                  </a:solidFill>
                  <a:latin typeface="Arial" charset="0"/>
                  <a:cs typeface="Arial" charset="0"/>
                </a:rPr>
                <a:t>Controles para las TIC</a:t>
              </a:r>
              <a:endParaRPr lang="en-US" altLang="es-AR" sz="1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0" name="Group 26"/>
          <p:cNvGrpSpPr>
            <a:grpSpLocks/>
          </p:cNvGrpSpPr>
          <p:nvPr/>
        </p:nvGrpSpPr>
        <p:grpSpPr bwMode="auto">
          <a:xfrm>
            <a:off x="6310314" y="4643439"/>
            <a:ext cx="2071687" cy="1565696"/>
            <a:chOff x="3600" y="2680"/>
            <a:chExt cx="1152" cy="925"/>
          </a:xfrm>
        </p:grpSpPr>
        <p:sp>
          <p:nvSpPr>
            <p:cNvPr id="243725" name="AutoShape 27"/>
            <p:cNvSpPr>
              <a:spLocks noChangeArrowheads="1"/>
            </p:cNvSpPr>
            <p:nvPr/>
          </p:nvSpPr>
          <p:spPr bwMode="auto">
            <a:xfrm>
              <a:off x="3600" y="2680"/>
              <a:ext cx="1152" cy="864"/>
            </a:xfrm>
            <a:prstGeom prst="hexagon">
              <a:avLst>
                <a:gd name="adj" fmla="val 33333"/>
                <a:gd name="vf" fmla="val 115470"/>
              </a:avLst>
            </a:prstGeom>
            <a:gradFill rotWithShape="1">
              <a:gsLst>
                <a:gs pos="0">
                  <a:srgbClr val="CCCC00"/>
                </a:gs>
                <a:gs pos="100000">
                  <a:srgbClr val="8787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s-ES" altLang="es-AR" sz="1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43726" name="Rectangle 28"/>
            <p:cNvSpPr>
              <a:spLocks noChangeArrowheads="1"/>
            </p:cNvSpPr>
            <p:nvPr/>
          </p:nvSpPr>
          <p:spPr bwMode="auto">
            <a:xfrm>
              <a:off x="3744" y="2914"/>
              <a:ext cx="864" cy="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s-MX" altLang="es-AR" sz="1400" b="1">
                  <a:solidFill>
                    <a:srgbClr val="FFFFFF"/>
                  </a:solidFill>
                  <a:latin typeface="Arial" charset="0"/>
                  <a:cs typeface="Arial" charset="0"/>
                </a:rPr>
                <a:t>Documentación de procesos, actividades y tareas</a:t>
              </a:r>
              <a:endParaRPr lang="en-US" altLang="es-AR" sz="1400" b="1">
                <a:solidFill>
                  <a:srgbClr val="FFFFFF"/>
                </a:solidFill>
                <a:latin typeface="Arial" charset="0"/>
                <a:cs typeface="Times New Roman" pitchFamily="18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s-AR" sz="1400" b="1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1" name="Group 26"/>
          <p:cNvGrpSpPr>
            <a:grpSpLocks/>
          </p:cNvGrpSpPr>
          <p:nvPr/>
        </p:nvGrpSpPr>
        <p:grpSpPr bwMode="auto">
          <a:xfrm>
            <a:off x="3733800" y="4648200"/>
            <a:ext cx="1828800" cy="1371600"/>
            <a:chOff x="3600" y="2680"/>
            <a:chExt cx="1152" cy="864"/>
          </a:xfr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</p:grpSpPr>
        <p:sp>
          <p:nvSpPr>
            <p:cNvPr id="31" name="AutoShape 27"/>
            <p:cNvSpPr>
              <a:spLocks noChangeArrowheads="1"/>
            </p:cNvSpPr>
            <p:nvPr/>
          </p:nvSpPr>
          <p:spPr bwMode="auto">
            <a:xfrm>
              <a:off x="3600" y="2680"/>
              <a:ext cx="1152" cy="864"/>
            </a:xfrm>
            <a:prstGeom prst="hexagon">
              <a:avLst>
                <a:gd name="adj" fmla="val 33333"/>
                <a:gd name="vf" fmla="val 115470"/>
              </a:avLst>
            </a:prstGeom>
            <a:gradFill rotWithShape="1">
              <a:gsLst>
                <a:gs pos="0">
                  <a:srgbClr val="996633"/>
                </a:gs>
                <a:gs pos="100000">
                  <a:srgbClr val="654422"/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2" name="Rectangle 28"/>
            <p:cNvSpPr>
              <a:spLocks noChangeArrowheads="1"/>
            </p:cNvSpPr>
            <p:nvPr/>
          </p:nvSpPr>
          <p:spPr bwMode="auto">
            <a:xfrm>
              <a:off x="3744" y="2824"/>
              <a:ext cx="816" cy="60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MX" sz="1400" b="1" dirty="0">
                  <a:solidFill>
                    <a:prstClr val="white"/>
                  </a:solidFill>
                  <a:latin typeface="Arial" panose="020B0604020202020204" pitchFamily="34" charset="0"/>
                  <a:cs typeface="Arial" pitchFamily="34" charset="0"/>
                </a:rPr>
                <a:t>Revisión de procesos, actividades y tareas</a:t>
              </a:r>
              <a:endParaRPr lang="en-US" sz="1400" b="1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27895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986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986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986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869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881188" y="500064"/>
            <a:ext cx="8229600" cy="642937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PE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Normas para Información y </a:t>
            </a:r>
            <a:r>
              <a:rPr lang="es-PE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Comunicación (9)</a:t>
            </a:r>
            <a:endParaRPr lang="es-ES" sz="2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181601" y="1485900"/>
            <a:ext cx="1922463" cy="1371600"/>
            <a:chOff x="432" y="1480"/>
            <a:chExt cx="1152" cy="864"/>
          </a:xfrm>
        </p:grpSpPr>
        <p:sp>
          <p:nvSpPr>
            <p:cNvPr id="244764" name="AutoShape 4"/>
            <p:cNvSpPr>
              <a:spLocks noChangeArrowheads="1"/>
            </p:cNvSpPr>
            <p:nvPr/>
          </p:nvSpPr>
          <p:spPr bwMode="auto">
            <a:xfrm>
              <a:off x="432" y="1480"/>
              <a:ext cx="1152" cy="864"/>
            </a:xfrm>
            <a:prstGeom prst="hexagon">
              <a:avLst>
                <a:gd name="adj" fmla="val 33333"/>
                <a:gd name="vf" fmla="val 115470"/>
              </a:avLst>
            </a:prstGeom>
            <a:gradFill rotWithShape="0">
              <a:gsLst>
                <a:gs pos="0">
                  <a:srgbClr val="FF0000"/>
                </a:gs>
                <a:gs pos="100000">
                  <a:srgbClr val="A9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s-ES" altLang="es-AR" sz="1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44765" name="Rectangle 5"/>
            <p:cNvSpPr>
              <a:spLocks noChangeArrowheads="1"/>
            </p:cNvSpPr>
            <p:nvPr/>
          </p:nvSpPr>
          <p:spPr bwMode="auto">
            <a:xfrm>
              <a:off x="528" y="1624"/>
              <a:ext cx="912" cy="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s-MX" altLang="es-AR" sz="1400" b="1">
                  <a:solidFill>
                    <a:srgbClr val="FFFFFF"/>
                  </a:solidFill>
                  <a:latin typeface="Arial" charset="0"/>
                  <a:cs typeface="Arial" charset="0"/>
                </a:rPr>
                <a:t>Funciones y características de la información</a:t>
              </a:r>
              <a:endParaRPr lang="en-US" altLang="es-AR" sz="1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3648076" y="2185988"/>
            <a:ext cx="1990725" cy="1371600"/>
            <a:chOff x="1728" y="1480"/>
            <a:chExt cx="1152" cy="864"/>
          </a:xfrm>
        </p:grpSpPr>
        <p:sp>
          <p:nvSpPr>
            <p:cNvPr id="244762" name="AutoShape 7"/>
            <p:cNvSpPr>
              <a:spLocks noChangeArrowheads="1"/>
            </p:cNvSpPr>
            <p:nvPr/>
          </p:nvSpPr>
          <p:spPr bwMode="auto">
            <a:xfrm>
              <a:off x="1728" y="1480"/>
              <a:ext cx="1152" cy="864"/>
            </a:xfrm>
            <a:prstGeom prst="hexagon">
              <a:avLst>
                <a:gd name="adj" fmla="val 33333"/>
                <a:gd name="vf" fmla="val 115470"/>
              </a:avLst>
            </a:prstGeom>
            <a:gradFill rotWithShape="0">
              <a:gsLst>
                <a:gs pos="0">
                  <a:srgbClr val="333399"/>
                </a:gs>
                <a:gs pos="100000">
                  <a:srgbClr val="272774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s-ES" altLang="es-AR" sz="1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44763" name="Rectangle 8"/>
            <p:cNvSpPr>
              <a:spLocks noChangeArrowheads="1"/>
            </p:cNvSpPr>
            <p:nvPr/>
          </p:nvSpPr>
          <p:spPr bwMode="auto">
            <a:xfrm>
              <a:off x="1824" y="1687"/>
              <a:ext cx="1008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s-MX" altLang="es-AR" sz="1400" b="1">
                  <a:solidFill>
                    <a:srgbClr val="FFFFFF"/>
                  </a:solidFill>
                  <a:latin typeface="Arial" charset="0"/>
                  <a:cs typeface="Arial" charset="0"/>
                </a:rPr>
                <a:t>Información y Responsabilidad</a:t>
              </a:r>
              <a:endParaRPr lang="en-US" altLang="es-AR" sz="1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6553200" y="2185988"/>
            <a:ext cx="1828800" cy="1371600"/>
            <a:chOff x="2976" y="1480"/>
            <a:chExt cx="1152" cy="864"/>
          </a:xfrm>
        </p:grpSpPr>
        <p:sp>
          <p:nvSpPr>
            <p:cNvPr id="244760" name="AutoShape 10"/>
            <p:cNvSpPr>
              <a:spLocks noChangeArrowheads="1"/>
            </p:cNvSpPr>
            <p:nvPr/>
          </p:nvSpPr>
          <p:spPr bwMode="auto">
            <a:xfrm>
              <a:off x="2976" y="1480"/>
              <a:ext cx="1152" cy="864"/>
            </a:xfrm>
            <a:prstGeom prst="hexagon">
              <a:avLst>
                <a:gd name="adj" fmla="val 33333"/>
                <a:gd name="vf" fmla="val 115470"/>
              </a:avLst>
            </a:prstGeom>
            <a:gradFill rotWithShape="0">
              <a:gsLst>
                <a:gs pos="0">
                  <a:srgbClr val="A96500"/>
                </a:gs>
                <a:gs pos="100000">
                  <a:srgbClr val="FF99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s-ES" altLang="es-AR" sz="1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44761" name="Rectangle 11"/>
            <p:cNvSpPr>
              <a:spLocks noChangeArrowheads="1"/>
            </p:cNvSpPr>
            <p:nvPr/>
          </p:nvSpPr>
          <p:spPr bwMode="auto">
            <a:xfrm>
              <a:off x="3120" y="1624"/>
              <a:ext cx="864" cy="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s-MX" altLang="es-AR" sz="1400" b="1">
                  <a:solidFill>
                    <a:srgbClr val="FFFFFF"/>
                  </a:solidFill>
                  <a:latin typeface="Arial" charset="0"/>
                  <a:cs typeface="Arial" charset="0"/>
                </a:rPr>
                <a:t>Calidad y suficiencia de la información</a:t>
              </a:r>
              <a:endParaRPr lang="en-US" altLang="es-AR" sz="1400" b="1">
                <a:solidFill>
                  <a:srgbClr val="FFFFFF"/>
                </a:solidFill>
                <a:latin typeface="Arial" charset="0"/>
                <a:cs typeface="Times New Roman" pitchFamily="18" charset="0"/>
              </a:endParaRPr>
            </a:p>
          </p:txBody>
        </p:sp>
      </p:grp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5181600" y="2871788"/>
            <a:ext cx="1828800" cy="1371600"/>
            <a:chOff x="4224" y="1480"/>
            <a:chExt cx="1152" cy="864"/>
          </a:xfrm>
        </p:grpSpPr>
        <p:sp>
          <p:nvSpPr>
            <p:cNvPr id="244758" name="AutoShape 13"/>
            <p:cNvSpPr>
              <a:spLocks noChangeArrowheads="1"/>
            </p:cNvSpPr>
            <p:nvPr/>
          </p:nvSpPr>
          <p:spPr bwMode="auto">
            <a:xfrm>
              <a:off x="4224" y="1480"/>
              <a:ext cx="1152" cy="864"/>
            </a:xfrm>
            <a:prstGeom prst="hexagon">
              <a:avLst>
                <a:gd name="adj" fmla="val 33333"/>
                <a:gd name="vf" fmla="val 115470"/>
              </a:avLst>
            </a:prstGeom>
            <a:gradFill rotWithShape="0">
              <a:gsLst>
                <a:gs pos="0">
                  <a:srgbClr val="339966"/>
                </a:gs>
                <a:gs pos="100000">
                  <a:srgbClr val="226544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s-ES" altLang="es-AR" sz="1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44759" name="Rectangle 14"/>
            <p:cNvSpPr>
              <a:spLocks noChangeArrowheads="1"/>
            </p:cNvSpPr>
            <p:nvPr/>
          </p:nvSpPr>
          <p:spPr bwMode="auto">
            <a:xfrm>
              <a:off x="4320" y="1720"/>
              <a:ext cx="960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s-MX" altLang="es-AR" sz="1400" b="1">
                  <a:solidFill>
                    <a:srgbClr val="FFFFFF"/>
                  </a:solidFill>
                  <a:latin typeface="Arial" charset="0"/>
                  <a:cs typeface="Arial" charset="0"/>
                </a:rPr>
                <a:t>Sistemas de Información</a:t>
              </a:r>
              <a:endParaRPr lang="en-US" altLang="es-AR" sz="1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6" name="Group 15"/>
          <p:cNvGrpSpPr>
            <a:grpSpLocks/>
          </p:cNvGrpSpPr>
          <p:nvPr/>
        </p:nvGrpSpPr>
        <p:grpSpPr bwMode="auto">
          <a:xfrm>
            <a:off x="3810000" y="3557588"/>
            <a:ext cx="1828800" cy="1371600"/>
            <a:chOff x="912" y="2680"/>
            <a:chExt cx="1152" cy="864"/>
          </a:xfrm>
        </p:grpSpPr>
        <p:sp>
          <p:nvSpPr>
            <p:cNvPr id="244756" name="AutoShape 16"/>
            <p:cNvSpPr>
              <a:spLocks noChangeArrowheads="1"/>
            </p:cNvSpPr>
            <p:nvPr/>
          </p:nvSpPr>
          <p:spPr bwMode="auto">
            <a:xfrm>
              <a:off x="912" y="2680"/>
              <a:ext cx="1152" cy="864"/>
            </a:xfrm>
            <a:prstGeom prst="hexagon">
              <a:avLst>
                <a:gd name="adj" fmla="val 33333"/>
                <a:gd name="vf" fmla="val 115470"/>
              </a:avLst>
            </a:prstGeom>
            <a:gradFill rotWithShape="0">
              <a:gsLst>
                <a:gs pos="0">
                  <a:srgbClr val="993366"/>
                </a:gs>
                <a:gs pos="100000">
                  <a:srgbClr val="652244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s-ES" altLang="es-AR" sz="1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44757" name="Rectangle 17"/>
            <p:cNvSpPr>
              <a:spLocks noChangeArrowheads="1"/>
            </p:cNvSpPr>
            <p:nvPr/>
          </p:nvSpPr>
          <p:spPr bwMode="auto">
            <a:xfrm>
              <a:off x="1008" y="2968"/>
              <a:ext cx="960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s-MX" altLang="es-AR" sz="1400" b="1">
                  <a:solidFill>
                    <a:srgbClr val="FFFFFF"/>
                  </a:solidFill>
                  <a:latin typeface="Arial" charset="0"/>
                  <a:cs typeface="Arial" charset="0"/>
                </a:rPr>
                <a:t>Flexibilidad al cambio</a:t>
              </a:r>
              <a:endParaRPr lang="en-US" altLang="es-AR" sz="1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7" name="Group 18"/>
          <p:cNvGrpSpPr>
            <a:grpSpLocks/>
          </p:cNvGrpSpPr>
          <p:nvPr/>
        </p:nvGrpSpPr>
        <p:grpSpPr bwMode="auto">
          <a:xfrm>
            <a:off x="6553200" y="3557588"/>
            <a:ext cx="1828800" cy="1371600"/>
            <a:chOff x="2256" y="2680"/>
            <a:chExt cx="1152" cy="864"/>
          </a:xfrm>
        </p:grpSpPr>
        <p:sp>
          <p:nvSpPr>
            <p:cNvPr id="244754" name="AutoShape 19"/>
            <p:cNvSpPr>
              <a:spLocks noChangeArrowheads="1"/>
            </p:cNvSpPr>
            <p:nvPr/>
          </p:nvSpPr>
          <p:spPr bwMode="auto">
            <a:xfrm>
              <a:off x="2256" y="2680"/>
              <a:ext cx="1152" cy="864"/>
            </a:xfrm>
            <a:prstGeom prst="hexagon">
              <a:avLst>
                <a:gd name="adj" fmla="val 33333"/>
                <a:gd name="vf" fmla="val 115470"/>
              </a:avLst>
            </a:prstGeom>
            <a:gradFill rotWithShape="0">
              <a:gsLst>
                <a:gs pos="0">
                  <a:srgbClr val="333333"/>
                </a:gs>
                <a:gs pos="100000">
                  <a:srgbClr val="22222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s-ES" altLang="es-AR" sz="1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44755" name="Rectangle 20"/>
            <p:cNvSpPr>
              <a:spLocks noChangeArrowheads="1"/>
            </p:cNvSpPr>
            <p:nvPr/>
          </p:nvSpPr>
          <p:spPr bwMode="auto">
            <a:xfrm>
              <a:off x="2352" y="2920"/>
              <a:ext cx="1008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s-MX" altLang="es-AR" sz="1400" b="1">
                  <a:solidFill>
                    <a:srgbClr val="FFFFFF"/>
                  </a:solidFill>
                  <a:latin typeface="Arial" charset="0"/>
                  <a:cs typeface="Arial" charset="0"/>
                </a:rPr>
                <a:t>Archivo Institucional</a:t>
              </a:r>
              <a:endParaRPr lang="en-US" altLang="es-AR" sz="1400" b="1">
                <a:solidFill>
                  <a:srgbClr val="000000"/>
                </a:solidFill>
                <a:latin typeface="Arial" charset="0"/>
                <a:cs typeface="Times New Roman" pitchFamily="18" charset="0"/>
              </a:endParaRPr>
            </a:p>
          </p:txBody>
        </p:sp>
      </p:grpSp>
      <p:grpSp>
        <p:nvGrpSpPr>
          <p:cNvPr id="8" name="Group 21"/>
          <p:cNvGrpSpPr>
            <a:grpSpLocks/>
          </p:cNvGrpSpPr>
          <p:nvPr/>
        </p:nvGrpSpPr>
        <p:grpSpPr bwMode="auto">
          <a:xfrm>
            <a:off x="5181600" y="4243388"/>
            <a:ext cx="1828800" cy="1371600"/>
            <a:chOff x="3600" y="2680"/>
            <a:chExt cx="1152" cy="864"/>
          </a:xfrm>
        </p:grpSpPr>
        <p:sp>
          <p:nvSpPr>
            <p:cNvPr id="244752" name="AutoShape 22"/>
            <p:cNvSpPr>
              <a:spLocks noChangeArrowheads="1"/>
            </p:cNvSpPr>
            <p:nvPr/>
          </p:nvSpPr>
          <p:spPr bwMode="auto">
            <a:xfrm>
              <a:off x="3600" y="2680"/>
              <a:ext cx="1152" cy="864"/>
            </a:xfrm>
            <a:prstGeom prst="hexagon">
              <a:avLst>
                <a:gd name="adj" fmla="val 33333"/>
                <a:gd name="vf" fmla="val 115470"/>
              </a:avLst>
            </a:prstGeom>
            <a:gradFill rotWithShape="0">
              <a:gsLst>
                <a:gs pos="0">
                  <a:srgbClr val="3399FF"/>
                </a:gs>
                <a:gs pos="100000">
                  <a:srgbClr val="2265A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s-ES" altLang="es-AR" sz="1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44753" name="Rectangle 23"/>
            <p:cNvSpPr>
              <a:spLocks noChangeArrowheads="1"/>
            </p:cNvSpPr>
            <p:nvPr/>
          </p:nvSpPr>
          <p:spPr bwMode="auto">
            <a:xfrm>
              <a:off x="3696" y="2920"/>
              <a:ext cx="912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s-MX" altLang="es-AR" sz="1400" b="1">
                  <a:solidFill>
                    <a:srgbClr val="FFFFFF"/>
                  </a:solidFill>
                  <a:latin typeface="Arial" charset="0"/>
                  <a:cs typeface="Arial" charset="0"/>
                </a:rPr>
                <a:t>Comunicación Interna</a:t>
              </a:r>
              <a:endParaRPr lang="en-US" altLang="es-AR" sz="1400" b="1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9" name="Group 24"/>
          <p:cNvGrpSpPr>
            <a:grpSpLocks/>
          </p:cNvGrpSpPr>
          <p:nvPr/>
        </p:nvGrpSpPr>
        <p:grpSpPr bwMode="auto">
          <a:xfrm>
            <a:off x="6553200" y="4914900"/>
            <a:ext cx="1828800" cy="1371600"/>
            <a:chOff x="3600" y="2680"/>
            <a:chExt cx="1152" cy="864"/>
          </a:xfrm>
        </p:grpSpPr>
        <p:sp>
          <p:nvSpPr>
            <p:cNvPr id="244750" name="AutoShape 25"/>
            <p:cNvSpPr>
              <a:spLocks noChangeArrowheads="1"/>
            </p:cNvSpPr>
            <p:nvPr/>
          </p:nvSpPr>
          <p:spPr bwMode="auto">
            <a:xfrm>
              <a:off x="3600" y="2680"/>
              <a:ext cx="1152" cy="864"/>
            </a:xfrm>
            <a:prstGeom prst="hexagon">
              <a:avLst>
                <a:gd name="adj" fmla="val 33333"/>
                <a:gd name="vf" fmla="val 115470"/>
              </a:avLst>
            </a:prstGeom>
            <a:gradFill rotWithShape="1">
              <a:gsLst>
                <a:gs pos="0">
                  <a:srgbClr val="808000"/>
                </a:gs>
                <a:gs pos="50000">
                  <a:srgbClr val="3B3B00"/>
                </a:gs>
                <a:gs pos="100000">
                  <a:srgbClr val="8080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s-ES" altLang="es-AR" sz="1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44751" name="Rectangle 26"/>
            <p:cNvSpPr>
              <a:spLocks noChangeArrowheads="1"/>
            </p:cNvSpPr>
            <p:nvPr/>
          </p:nvSpPr>
          <p:spPr bwMode="auto">
            <a:xfrm>
              <a:off x="3744" y="2926"/>
              <a:ext cx="912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s-MX" altLang="es-AR" sz="1400" b="1">
                  <a:solidFill>
                    <a:srgbClr val="FFFFFF"/>
                  </a:solidFill>
                  <a:latin typeface="Arial" charset="0"/>
                  <a:cs typeface="Arial" charset="0"/>
                </a:rPr>
                <a:t>Comunicación externa</a:t>
              </a:r>
              <a:endParaRPr lang="en-US" altLang="es-AR" sz="1400" b="1">
                <a:solidFill>
                  <a:srgbClr val="FFFFFF"/>
                </a:solidFill>
                <a:latin typeface="Arial" charset="0"/>
                <a:cs typeface="Times New Roman" pitchFamily="18" charset="0"/>
              </a:endParaRPr>
            </a:p>
          </p:txBody>
        </p:sp>
      </p:grpSp>
      <p:grpSp>
        <p:nvGrpSpPr>
          <p:cNvPr id="10" name="Group 33"/>
          <p:cNvGrpSpPr>
            <a:grpSpLocks/>
          </p:cNvGrpSpPr>
          <p:nvPr/>
        </p:nvGrpSpPr>
        <p:grpSpPr bwMode="auto">
          <a:xfrm>
            <a:off x="3810000" y="4914900"/>
            <a:ext cx="1828800" cy="1371600"/>
            <a:chOff x="3600" y="2680"/>
            <a:chExt cx="1152" cy="864"/>
          </a:xfrm>
        </p:grpSpPr>
        <p:sp>
          <p:nvSpPr>
            <p:cNvPr id="244748" name="AutoShape 34"/>
            <p:cNvSpPr>
              <a:spLocks noChangeArrowheads="1"/>
            </p:cNvSpPr>
            <p:nvPr/>
          </p:nvSpPr>
          <p:spPr bwMode="auto">
            <a:xfrm>
              <a:off x="3600" y="2680"/>
              <a:ext cx="1152" cy="864"/>
            </a:xfrm>
            <a:prstGeom prst="hexagon">
              <a:avLst>
                <a:gd name="adj" fmla="val 33333"/>
                <a:gd name="vf" fmla="val 115470"/>
              </a:avLst>
            </a:prstGeom>
            <a:gradFill rotWithShape="1">
              <a:gsLst>
                <a:gs pos="0">
                  <a:srgbClr val="993300"/>
                </a:gs>
                <a:gs pos="100000">
                  <a:srgbClr val="4718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s-ES" altLang="es-AR" sz="1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44749" name="Rectangle 35"/>
            <p:cNvSpPr>
              <a:spLocks noChangeArrowheads="1"/>
            </p:cNvSpPr>
            <p:nvPr/>
          </p:nvSpPr>
          <p:spPr bwMode="auto">
            <a:xfrm>
              <a:off x="3696" y="2920"/>
              <a:ext cx="960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s-MX" altLang="es-AR" sz="1400" b="1">
                  <a:solidFill>
                    <a:srgbClr val="FFFFFF"/>
                  </a:solidFill>
                  <a:latin typeface="Arial" charset="0"/>
                  <a:cs typeface="Arial" charset="0"/>
                </a:rPr>
                <a:t>Canales de Comunicación</a:t>
              </a:r>
              <a:endParaRPr lang="en-US" altLang="es-AR" sz="1400" b="1">
                <a:solidFill>
                  <a:srgbClr val="FFFFFF"/>
                </a:solidFill>
                <a:latin typeface="Arial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6715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65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6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36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657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881188" y="500064"/>
            <a:ext cx="8229600" cy="642937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PE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Normas </a:t>
            </a:r>
            <a:r>
              <a:rPr lang="es-PE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de Supervisión (6)</a:t>
            </a:r>
            <a:endParaRPr lang="es-ES" sz="2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181601" y="1485900"/>
            <a:ext cx="1922463" cy="1371600"/>
            <a:chOff x="432" y="1480"/>
            <a:chExt cx="1152" cy="864"/>
          </a:xfrm>
        </p:grpSpPr>
        <p:sp>
          <p:nvSpPr>
            <p:cNvPr id="244764" name="AutoShape 4"/>
            <p:cNvSpPr>
              <a:spLocks noChangeArrowheads="1"/>
            </p:cNvSpPr>
            <p:nvPr/>
          </p:nvSpPr>
          <p:spPr bwMode="auto">
            <a:xfrm>
              <a:off x="432" y="1480"/>
              <a:ext cx="1152" cy="864"/>
            </a:xfrm>
            <a:prstGeom prst="hexagon">
              <a:avLst>
                <a:gd name="adj" fmla="val 33333"/>
                <a:gd name="vf" fmla="val 115470"/>
              </a:avLst>
            </a:prstGeom>
            <a:gradFill rotWithShape="0">
              <a:gsLst>
                <a:gs pos="0">
                  <a:srgbClr val="FF0000"/>
                </a:gs>
                <a:gs pos="100000">
                  <a:srgbClr val="A9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s-ES" altLang="es-AR" sz="1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44765" name="Rectangle 5"/>
            <p:cNvSpPr>
              <a:spLocks noChangeArrowheads="1"/>
            </p:cNvSpPr>
            <p:nvPr/>
          </p:nvSpPr>
          <p:spPr bwMode="auto">
            <a:xfrm>
              <a:off x="528" y="1624"/>
              <a:ext cx="912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s-MX" altLang="es-AR" sz="1400" b="1" dirty="0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Prevención y monitoreo</a:t>
              </a:r>
              <a:endParaRPr lang="en-US" altLang="es-AR" sz="14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3648076" y="2185988"/>
            <a:ext cx="1990725" cy="1371600"/>
            <a:chOff x="1728" y="1480"/>
            <a:chExt cx="1152" cy="864"/>
          </a:xfrm>
        </p:grpSpPr>
        <p:sp>
          <p:nvSpPr>
            <p:cNvPr id="244762" name="AutoShape 7"/>
            <p:cNvSpPr>
              <a:spLocks noChangeArrowheads="1"/>
            </p:cNvSpPr>
            <p:nvPr/>
          </p:nvSpPr>
          <p:spPr bwMode="auto">
            <a:xfrm>
              <a:off x="1728" y="1480"/>
              <a:ext cx="1152" cy="864"/>
            </a:xfrm>
            <a:prstGeom prst="hexagon">
              <a:avLst>
                <a:gd name="adj" fmla="val 33333"/>
                <a:gd name="vf" fmla="val 115470"/>
              </a:avLst>
            </a:prstGeom>
            <a:gradFill rotWithShape="0">
              <a:gsLst>
                <a:gs pos="0">
                  <a:srgbClr val="333399"/>
                </a:gs>
                <a:gs pos="100000">
                  <a:srgbClr val="272774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s-ES" altLang="es-AR" sz="1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44763" name="Rectangle 8"/>
            <p:cNvSpPr>
              <a:spLocks noChangeArrowheads="1"/>
            </p:cNvSpPr>
            <p:nvPr/>
          </p:nvSpPr>
          <p:spPr bwMode="auto">
            <a:xfrm>
              <a:off x="1824" y="1687"/>
              <a:ext cx="1008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s-MX" altLang="es-AR" sz="1400" b="1" dirty="0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Monitoreo oportuno</a:t>
              </a:r>
              <a:endParaRPr lang="en-US" altLang="es-AR" sz="1800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6553200" y="2185988"/>
            <a:ext cx="1828800" cy="1371600"/>
            <a:chOff x="2976" y="1480"/>
            <a:chExt cx="1152" cy="864"/>
          </a:xfrm>
        </p:grpSpPr>
        <p:sp>
          <p:nvSpPr>
            <p:cNvPr id="244760" name="AutoShape 10"/>
            <p:cNvSpPr>
              <a:spLocks noChangeArrowheads="1"/>
            </p:cNvSpPr>
            <p:nvPr/>
          </p:nvSpPr>
          <p:spPr bwMode="auto">
            <a:xfrm>
              <a:off x="2976" y="1480"/>
              <a:ext cx="1152" cy="864"/>
            </a:xfrm>
            <a:prstGeom prst="hexagon">
              <a:avLst>
                <a:gd name="adj" fmla="val 33333"/>
                <a:gd name="vf" fmla="val 115470"/>
              </a:avLst>
            </a:prstGeom>
            <a:gradFill rotWithShape="0">
              <a:gsLst>
                <a:gs pos="0">
                  <a:srgbClr val="A96500"/>
                </a:gs>
                <a:gs pos="100000">
                  <a:srgbClr val="FF99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s-ES" altLang="es-AR" sz="1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44761" name="Rectangle 11"/>
            <p:cNvSpPr>
              <a:spLocks noChangeArrowheads="1"/>
            </p:cNvSpPr>
            <p:nvPr/>
          </p:nvSpPr>
          <p:spPr bwMode="auto">
            <a:xfrm>
              <a:off x="3120" y="1624"/>
              <a:ext cx="864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s-MX" altLang="es-AR" sz="1400" b="1" dirty="0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Reporte de deficiencias</a:t>
              </a:r>
              <a:endParaRPr lang="en-US" altLang="es-AR" sz="1400" b="1" dirty="0">
                <a:solidFill>
                  <a:srgbClr val="FFFFFF"/>
                </a:solidFill>
                <a:latin typeface="Arial" charset="0"/>
                <a:cs typeface="Times New Roman" pitchFamily="18" charset="0"/>
              </a:endParaRPr>
            </a:p>
          </p:txBody>
        </p:sp>
      </p:grp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5181600" y="2871789"/>
            <a:ext cx="1828800" cy="1371600"/>
            <a:chOff x="4224" y="1480"/>
            <a:chExt cx="1152" cy="864"/>
          </a:xfrm>
        </p:grpSpPr>
        <p:sp>
          <p:nvSpPr>
            <p:cNvPr id="244758" name="AutoShape 13"/>
            <p:cNvSpPr>
              <a:spLocks noChangeArrowheads="1"/>
            </p:cNvSpPr>
            <p:nvPr/>
          </p:nvSpPr>
          <p:spPr bwMode="auto">
            <a:xfrm>
              <a:off x="4224" y="1480"/>
              <a:ext cx="1152" cy="864"/>
            </a:xfrm>
            <a:prstGeom prst="hexagon">
              <a:avLst>
                <a:gd name="adj" fmla="val 33333"/>
                <a:gd name="vf" fmla="val 115470"/>
              </a:avLst>
            </a:prstGeom>
            <a:gradFill rotWithShape="0">
              <a:gsLst>
                <a:gs pos="0">
                  <a:srgbClr val="339966"/>
                </a:gs>
                <a:gs pos="100000">
                  <a:srgbClr val="226544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s-ES" altLang="es-AR" sz="1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44759" name="Rectangle 14"/>
            <p:cNvSpPr>
              <a:spLocks noChangeArrowheads="1"/>
            </p:cNvSpPr>
            <p:nvPr/>
          </p:nvSpPr>
          <p:spPr bwMode="auto">
            <a:xfrm>
              <a:off x="4336" y="1716"/>
              <a:ext cx="960" cy="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s-MX" altLang="es-AR" sz="1400" b="1" dirty="0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Seguimiento de medidas correctivas</a:t>
              </a:r>
              <a:endParaRPr lang="en-US" altLang="es-AR" sz="14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6" name="Group 15"/>
          <p:cNvGrpSpPr>
            <a:grpSpLocks/>
          </p:cNvGrpSpPr>
          <p:nvPr/>
        </p:nvGrpSpPr>
        <p:grpSpPr bwMode="auto">
          <a:xfrm>
            <a:off x="3810000" y="3557588"/>
            <a:ext cx="1828800" cy="1371600"/>
            <a:chOff x="912" y="2680"/>
            <a:chExt cx="1152" cy="864"/>
          </a:xfrm>
        </p:grpSpPr>
        <p:sp>
          <p:nvSpPr>
            <p:cNvPr id="244756" name="AutoShape 16"/>
            <p:cNvSpPr>
              <a:spLocks noChangeArrowheads="1"/>
            </p:cNvSpPr>
            <p:nvPr/>
          </p:nvSpPr>
          <p:spPr bwMode="auto">
            <a:xfrm>
              <a:off x="912" y="2680"/>
              <a:ext cx="1152" cy="864"/>
            </a:xfrm>
            <a:prstGeom prst="hexagon">
              <a:avLst>
                <a:gd name="adj" fmla="val 33333"/>
                <a:gd name="vf" fmla="val 115470"/>
              </a:avLst>
            </a:prstGeom>
            <a:gradFill rotWithShape="0">
              <a:gsLst>
                <a:gs pos="0">
                  <a:srgbClr val="993366"/>
                </a:gs>
                <a:gs pos="100000">
                  <a:srgbClr val="652244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s-ES" altLang="es-AR" sz="1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44757" name="Rectangle 17"/>
            <p:cNvSpPr>
              <a:spLocks noChangeArrowheads="1"/>
            </p:cNvSpPr>
            <p:nvPr/>
          </p:nvSpPr>
          <p:spPr bwMode="auto">
            <a:xfrm>
              <a:off x="1008" y="2968"/>
              <a:ext cx="960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s-MX" altLang="es-AR" sz="1400" b="1" dirty="0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Evaluaciones independientes</a:t>
              </a:r>
              <a:endParaRPr lang="en-US" altLang="es-AR" sz="14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7" name="Group 18"/>
          <p:cNvGrpSpPr>
            <a:grpSpLocks/>
          </p:cNvGrpSpPr>
          <p:nvPr/>
        </p:nvGrpSpPr>
        <p:grpSpPr bwMode="auto">
          <a:xfrm>
            <a:off x="6553200" y="3557588"/>
            <a:ext cx="1828800" cy="1371600"/>
            <a:chOff x="2256" y="2680"/>
            <a:chExt cx="1152" cy="864"/>
          </a:xfrm>
        </p:grpSpPr>
        <p:sp>
          <p:nvSpPr>
            <p:cNvPr id="244754" name="AutoShape 19"/>
            <p:cNvSpPr>
              <a:spLocks noChangeArrowheads="1"/>
            </p:cNvSpPr>
            <p:nvPr/>
          </p:nvSpPr>
          <p:spPr bwMode="auto">
            <a:xfrm>
              <a:off x="2256" y="2680"/>
              <a:ext cx="1152" cy="864"/>
            </a:xfrm>
            <a:prstGeom prst="hexagon">
              <a:avLst>
                <a:gd name="adj" fmla="val 33333"/>
                <a:gd name="vf" fmla="val 115470"/>
              </a:avLst>
            </a:prstGeom>
            <a:gradFill rotWithShape="0">
              <a:gsLst>
                <a:gs pos="0">
                  <a:srgbClr val="333333"/>
                </a:gs>
                <a:gs pos="100000">
                  <a:srgbClr val="22222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s-ES" altLang="es-AR" sz="1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44755" name="Rectangle 20"/>
            <p:cNvSpPr>
              <a:spLocks noChangeArrowheads="1"/>
            </p:cNvSpPr>
            <p:nvPr/>
          </p:nvSpPr>
          <p:spPr bwMode="auto">
            <a:xfrm>
              <a:off x="2352" y="2920"/>
              <a:ext cx="1008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s-MX" altLang="es-AR" sz="1400" b="1" dirty="0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Autoevaluación</a:t>
              </a:r>
              <a:endParaRPr lang="en-US" altLang="es-AR" sz="1400" b="1" dirty="0">
                <a:solidFill>
                  <a:srgbClr val="000000"/>
                </a:solidFill>
                <a:latin typeface="Arial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5436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65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6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36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657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8934"/>
            <a:ext cx="11845637" cy="6079066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2261389" y="172441"/>
            <a:ext cx="8445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es-PE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Situación de la Implementación del Sistema de Control Interno</a:t>
            </a:r>
            <a:endParaRPr lang="es-PE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Doble onda 7"/>
          <p:cNvSpPr/>
          <p:nvPr/>
        </p:nvSpPr>
        <p:spPr>
          <a:xfrm>
            <a:off x="10598613" y="5941747"/>
            <a:ext cx="1191581" cy="900981"/>
          </a:xfrm>
          <a:prstGeom prst="doubleWav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9" name="CuadroTexto 8"/>
          <p:cNvSpPr txBox="1"/>
          <p:nvPr/>
        </p:nvSpPr>
        <p:spPr>
          <a:xfrm>
            <a:off x="10598613" y="6120991"/>
            <a:ext cx="13466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 smtClean="0">
                <a:solidFill>
                  <a:srgbClr val="FFFF00"/>
                </a:solidFill>
              </a:rPr>
              <a:t>Estamos en este punto</a:t>
            </a:r>
            <a:endParaRPr lang="es-PE" dirty="0">
              <a:solidFill>
                <a:srgbClr val="FFFF00"/>
              </a:solidFill>
            </a:endParaRPr>
          </a:p>
        </p:txBody>
      </p:sp>
      <p:sp>
        <p:nvSpPr>
          <p:cNvPr id="10" name="Flecha derecha 9"/>
          <p:cNvSpPr/>
          <p:nvPr/>
        </p:nvSpPr>
        <p:spPr>
          <a:xfrm>
            <a:off x="9905861" y="6149922"/>
            <a:ext cx="637309" cy="484632"/>
          </a:xfrm>
          <a:prstGeom prst="rightArrow">
            <a:avLst>
              <a:gd name="adj1" fmla="val 55780"/>
              <a:gd name="adj2" fmla="val 50000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" name="CuadroTexto 10"/>
          <p:cNvSpPr txBox="1"/>
          <p:nvPr/>
        </p:nvSpPr>
        <p:spPr>
          <a:xfrm>
            <a:off x="1729375" y="6187387"/>
            <a:ext cx="631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b="1" dirty="0" smtClean="0">
                <a:solidFill>
                  <a:schemeClr val="accent1">
                    <a:lumMod val="75000"/>
                  </a:schemeClr>
                </a:solidFill>
              </a:rPr>
              <a:t>(PLAN)</a:t>
            </a:r>
            <a:endParaRPr lang="es-PE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" name="Imagen 19"/>
          <p:cNvPicPr/>
          <p:nvPr/>
        </p:nvPicPr>
        <p:blipFill rotWithShape="1">
          <a:blip r:embed="rId2"/>
          <a:srcRect l="35438" t="68518" r="57773" b="22223"/>
          <a:stretch/>
        </p:blipFill>
        <p:spPr bwMode="auto">
          <a:xfrm>
            <a:off x="4092630" y="5526556"/>
            <a:ext cx="480060" cy="46186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Imagen 20"/>
          <p:cNvPicPr/>
          <p:nvPr/>
        </p:nvPicPr>
        <p:blipFill rotWithShape="1">
          <a:blip r:embed="rId2"/>
          <a:srcRect l="35438" t="68518" r="57773" b="22223"/>
          <a:stretch/>
        </p:blipFill>
        <p:spPr bwMode="auto">
          <a:xfrm>
            <a:off x="6815192" y="3935506"/>
            <a:ext cx="571725" cy="5157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Imagen 12"/>
          <p:cNvPicPr/>
          <p:nvPr/>
        </p:nvPicPr>
        <p:blipFill rotWithShape="1">
          <a:blip r:embed="rId2"/>
          <a:srcRect l="35438" t="68518" r="57773" b="22223"/>
          <a:stretch/>
        </p:blipFill>
        <p:spPr bwMode="auto">
          <a:xfrm>
            <a:off x="11285744" y="3419850"/>
            <a:ext cx="559893" cy="79723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C2ADD-5DE0-476E-B2AB-EF0EBBED4808}" type="slidenum">
              <a:rPr lang="es-PE" smtClean="0"/>
              <a:t>14</a:t>
            </a:fld>
            <a:endParaRPr lang="es-PE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5750" y="3584281"/>
            <a:ext cx="560881" cy="79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92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005840" y="172441"/>
            <a:ext cx="10424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PE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7. ASPECTOS </a:t>
            </a:r>
            <a:r>
              <a:rPr lang="es-PE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GENERALES DE CONTROL EN </a:t>
            </a:r>
            <a:r>
              <a:rPr lang="es-PE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LAS DIRECCIONES </a:t>
            </a:r>
            <a:r>
              <a:rPr lang="es-PE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ZONALES</a:t>
            </a:r>
            <a:endParaRPr lang="es-PE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 rot="16200000">
            <a:off x="1444951" y="3440233"/>
            <a:ext cx="12674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s-PE" sz="1600" b="1" dirty="0" smtClean="0">
                <a:solidFill>
                  <a:prstClr val="white"/>
                </a:solidFill>
              </a:rPr>
              <a:t>OPERATIVOS</a:t>
            </a:r>
            <a:endParaRPr lang="es-PE" sz="1600" b="1" dirty="0">
              <a:solidFill>
                <a:prstClr val="white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347968" y="856357"/>
            <a:ext cx="11529607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es-PE" sz="2400" b="1" dirty="0" smtClean="0">
              <a:solidFill>
                <a:srgbClr val="C00000"/>
              </a:solidFill>
            </a:endParaRPr>
          </a:p>
          <a:p>
            <a:pPr marL="457200" indent="-457200" algn="just">
              <a:buAutoNum type="arabicPeriod"/>
              <a:defRPr/>
            </a:pPr>
            <a:r>
              <a:rPr lang="es-PE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Transparencia en la </a:t>
            </a:r>
            <a:r>
              <a:rPr lang="es-PE" sz="2000" b="1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ejecución y supervisión </a:t>
            </a:r>
            <a:r>
              <a:rPr lang="es-PE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los procesos técnicos, operativos y</a:t>
            </a:r>
          </a:p>
          <a:p>
            <a:pPr algn="just">
              <a:defRPr/>
            </a:pPr>
            <a:r>
              <a:rPr lang="es-PE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administrativos de lo siguiente:</a:t>
            </a:r>
          </a:p>
          <a:p>
            <a:pPr algn="just">
              <a:defRPr/>
            </a:pPr>
            <a:r>
              <a:rPr lang="es-PE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Programas</a:t>
            </a:r>
          </a:p>
          <a:p>
            <a:pPr algn="just">
              <a:defRPr/>
            </a:pPr>
            <a:r>
              <a:rPr lang="es-PE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Proyectos de inversión</a:t>
            </a:r>
          </a:p>
          <a:p>
            <a:pPr algn="just">
              <a:defRPr/>
            </a:pPr>
            <a:r>
              <a:rPr lang="es-PE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Actividades de Infraestructura de riego, conservación de suelos, desarrollo  		   forestal, desarrollo productivo agrario, prevención y gestión del riesgo, desastres</a:t>
            </a:r>
          </a:p>
          <a:p>
            <a:pPr algn="just">
              <a:defRPr/>
            </a:pPr>
            <a:r>
              <a:rPr lang="es-PE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naturales y distribución del guano de las islas en sus respectivos ámbitos de</a:t>
            </a:r>
          </a:p>
          <a:p>
            <a:pPr algn="just">
              <a:defRPr/>
            </a:pPr>
            <a:r>
              <a:rPr lang="es-PE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intervención</a:t>
            </a:r>
            <a:r>
              <a:rPr lang="es-PE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defRPr/>
            </a:pPr>
            <a:endParaRPr lang="es-PE" sz="20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es-PE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Efectividad y eficiencia en la liquidación y cierre de proyectos de inversión.</a:t>
            </a:r>
          </a:p>
          <a:p>
            <a:pPr algn="just">
              <a:defRPr/>
            </a:pPr>
            <a:r>
              <a:rPr lang="es-PE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Evidenciar supervisión y coordinaciones con las Agencias Zonales</a:t>
            </a:r>
          </a:p>
          <a:p>
            <a:pPr algn="just">
              <a:defRPr/>
            </a:pPr>
            <a:r>
              <a:rPr lang="es-PE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Atención oportuna de las recomendaciones de los informes de los Órganos de Control</a:t>
            </a:r>
            <a:r>
              <a:rPr lang="es-PE" sz="2400" b="1" dirty="0" smtClean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9C2ADD-5DE0-476E-B2AB-EF0EBBED4808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92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005840" y="172441"/>
            <a:ext cx="10424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PE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7. ASPECTOS </a:t>
            </a:r>
            <a:r>
              <a:rPr lang="es-PE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GENERALES DE CONTROL EN LAS DIRECCIONES ZONALES</a:t>
            </a:r>
            <a:endParaRPr lang="es-PE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 rot="16200000">
            <a:off x="1444951" y="3440233"/>
            <a:ext cx="12674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s-PE" sz="1600" b="1" dirty="0" smtClean="0">
                <a:solidFill>
                  <a:prstClr val="white"/>
                </a:solidFill>
              </a:rPr>
              <a:t>OPERATIVOS</a:t>
            </a:r>
            <a:endParaRPr lang="es-PE" sz="1600" b="1" dirty="0">
              <a:solidFill>
                <a:prstClr val="white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347968" y="856357"/>
            <a:ext cx="1152960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es-PE" sz="2400" b="1" dirty="0" smtClean="0">
              <a:solidFill>
                <a:srgbClr val="C00000"/>
              </a:solidFill>
            </a:endParaRPr>
          </a:p>
          <a:p>
            <a:pPr>
              <a:defRPr/>
            </a:pPr>
            <a:endParaRPr lang="es-PE" sz="20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AutoNum type="arabicPeriod" startAt="5"/>
              <a:defRPr/>
            </a:pPr>
            <a:r>
              <a:rPr lang="es-PE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Rendiciones </a:t>
            </a:r>
            <a:r>
              <a:rPr lang="es-PE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s-PE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encargos</a:t>
            </a:r>
          </a:p>
          <a:p>
            <a:pPr algn="just">
              <a:defRPr/>
            </a:pPr>
            <a:endParaRPr lang="es-PE" sz="20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AutoNum type="arabicPeriod" startAt="6"/>
              <a:defRPr/>
            </a:pPr>
            <a:r>
              <a:rPr lang="es-PE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de Reconstrucción con </a:t>
            </a:r>
            <a:r>
              <a:rPr lang="es-PE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</a:t>
            </a:r>
          </a:p>
          <a:p>
            <a:pPr algn="just">
              <a:defRPr/>
            </a:pPr>
            <a:endParaRPr lang="es-PE" sz="20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es-PE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   Promover </a:t>
            </a:r>
            <a:r>
              <a:rPr lang="es-PE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transferencia de tecnologías y buenas prácticas agrarias así como el</a:t>
            </a:r>
          </a:p>
          <a:p>
            <a:pPr algn="just">
              <a:defRPr/>
            </a:pPr>
            <a:r>
              <a:rPr lang="es-PE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intercambio de experiencias a los pequeños agricultores</a:t>
            </a:r>
            <a:r>
              <a:rPr lang="es-PE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defRPr/>
            </a:pPr>
            <a:endParaRPr lang="es-PE" sz="20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es-PE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8. </a:t>
            </a:r>
            <a:r>
              <a:rPr lang="es-PE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Impartir </a:t>
            </a:r>
            <a:r>
              <a:rPr lang="es-PE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lineamientos técnico administrativas a las Agencias Zonales para que logren</a:t>
            </a:r>
          </a:p>
          <a:p>
            <a:pPr algn="just">
              <a:defRPr/>
            </a:pPr>
            <a:r>
              <a:rPr lang="es-PE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s-PE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 </a:t>
            </a:r>
            <a:r>
              <a:rPr lang="es-PE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desarrollo de gestión.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9C2ADD-5DE0-476E-B2AB-EF0EBBED4808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855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4580640" y="172441"/>
            <a:ext cx="3450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GESTIÓN POR PROCESOS</a:t>
            </a:r>
            <a:endParaRPr kumimoji="0" lang="es-PE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4" name="CuadroTexto 3"/>
          <p:cNvSpPr txBox="1"/>
          <p:nvPr/>
        </p:nvSpPr>
        <p:spPr>
          <a:xfrm rot="16200000">
            <a:off x="1444951" y="3440233"/>
            <a:ext cx="12674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OPERATIVOS</a:t>
            </a:r>
            <a:endParaRPr kumimoji="0" lang="es-PE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26" name="Picture 2" descr="Resultado de imagen para proces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44" y="2262479"/>
            <a:ext cx="11538856" cy="481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1427584" y="541773"/>
            <a:ext cx="1074993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Los procesos son definidos como una secuencia de actividades que transforman una entrada o insumo ( una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solicitud de un bien o servicio) en una salida (la entrega del bien o servicio) añadiéndole un valor en cada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etapa de la cadena (mejores condiciones de la calidad, precio, rapidez, comodidad, entre otros).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Los procesos son de tres tipos: </a:t>
            </a:r>
            <a:r>
              <a:rPr kumimoji="0" lang="es-PE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“LOS ESTRATÉGICOS”</a:t>
            </a:r>
            <a:r>
              <a:rPr kumimoji="0" lang="es-PE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que definen y verifican las políticas, estrategias y metas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 la entidad , los </a:t>
            </a:r>
            <a:r>
              <a:rPr kumimoji="0" lang="es-PE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“MISIONALES “</a:t>
            </a:r>
            <a:r>
              <a:rPr kumimoji="0" lang="es-PE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PE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(operativo)</a:t>
            </a:r>
            <a:r>
              <a:rPr kumimoji="0" lang="es-PE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que resultan directamente de la producción de un bien o servicio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y los de</a:t>
            </a:r>
            <a:r>
              <a:rPr kumimoji="0" lang="es-PE" sz="1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PE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“SOPORTE” (apoyo)</a:t>
            </a:r>
            <a:r>
              <a:rPr kumimoji="0" lang="es-PE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que sirven de manera transversal a todas las actividades.</a:t>
            </a:r>
            <a:endParaRPr kumimoji="0" lang="es-PE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C2ADD-5DE0-476E-B2AB-EF0EBBED4808}" type="slidenum">
              <a:rPr lang="es-PE" smtClean="0"/>
              <a:t>17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2142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sultado de imagen para GESTION DE RIESG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395" y="1587731"/>
            <a:ext cx="10889673" cy="5270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4081876" y="71298"/>
            <a:ext cx="3005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GESTIÓN DE RIESGOS</a:t>
            </a:r>
            <a:endParaRPr kumimoji="0" lang="es-PE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964276" y="440630"/>
            <a:ext cx="102745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Es un proceso efectuado por los funcionarios y servidores públicos de la entidad, que se aplica en la fijación de la estrategia y políticas para la gestión de riesgos, organizándose en base a la conformación de un grupo o la creación de un área que se encargará de identificar eventos potenciales que podría afectar a la entidad y va a permitir administrar los riesgos dentro de los límites aceptados</a:t>
            </a:r>
            <a:r>
              <a:rPr kumimoji="0" lang="es-P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  <a:endParaRPr kumimoji="0" lang="es-P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C2ADD-5DE0-476E-B2AB-EF0EBBED4808}" type="slidenum">
              <a:rPr lang="es-PE" smtClean="0"/>
              <a:t>18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1650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3771900" y="172441"/>
            <a:ext cx="6572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2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8. CONCLUSIONES</a:t>
            </a:r>
            <a:endParaRPr kumimoji="0" lang="es-PE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4" name="CuadroTexto 3"/>
          <p:cNvSpPr txBox="1"/>
          <p:nvPr/>
        </p:nvSpPr>
        <p:spPr>
          <a:xfrm rot="16200000">
            <a:off x="1444951" y="3440233"/>
            <a:ext cx="12674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OPERATIVOS</a:t>
            </a:r>
            <a:endParaRPr kumimoji="0" lang="es-PE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232465" y="1285926"/>
            <a:ext cx="11529607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24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r>
              <a:rPr kumimoji="0" lang="es-PE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Que</a:t>
            </a:r>
            <a:r>
              <a:rPr kumimoji="0" lang="es-PE" sz="20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todos los funcionarios de AGRO RURAL conciban al Control Interno como una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PE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kumimoji="0" lang="es-PE" sz="20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herramienta de gestión que permite minimizar los riesgos en la gestión pública,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PE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kumimoji="0" lang="es-PE" sz="20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contribuyendo al buen desempeño y por ende al logro de los objetivos.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eriod" startAt="2"/>
              <a:tabLst/>
              <a:defRPr/>
            </a:pPr>
            <a:r>
              <a:rPr lang="es-PE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Control Interno es de la Entidad. Nosotros tenemos que implementar, mantener y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PE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perfeccionar el SCI en cada Unidad Orgánica.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eriod" startAt="3"/>
              <a:tabLst/>
              <a:defRPr/>
            </a:pPr>
            <a:r>
              <a:rPr kumimoji="0" lang="es-PE" sz="20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Tener la responsabilidad de conocer los procesos, riesgos y controles en nuestras Direcciones.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eriod" startAt="3"/>
              <a:tabLst/>
              <a:defRPr/>
            </a:pPr>
            <a:r>
              <a:rPr kumimoji="0" lang="es-PE" sz="20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Las Direcciones Zonales también deberán implementar gradualmente los controles internos en sus unidades orgánicas, según normativa de la CGR y según lineamientos de la Alta Dirección.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eriod" startAt="3"/>
              <a:tabLst/>
              <a:defRPr/>
            </a:pPr>
            <a:r>
              <a:rPr lang="es-PE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Tener un SCI sólido y confiable permitirá prevenir irregularidades y actos de corrupción.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s-PE" sz="2400" b="1" dirty="0" smtClean="0">
              <a:solidFill>
                <a:srgbClr val="0070C0"/>
              </a:solidFill>
              <a:latin typeface="Calibri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PE" sz="24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9C2ADD-5DE0-476E-B2AB-EF0EBBED4808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978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adroTexto 13"/>
          <p:cNvSpPr txBox="1"/>
          <p:nvPr/>
        </p:nvSpPr>
        <p:spPr>
          <a:xfrm>
            <a:off x="9859354" y="3564994"/>
            <a:ext cx="709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b="1" i="1" dirty="0" smtClean="0">
                <a:solidFill>
                  <a:schemeClr val="bg1"/>
                </a:solidFill>
              </a:rPr>
              <a:t>Actos</a:t>
            </a:r>
            <a:endParaRPr lang="es-PE" b="1" i="1" dirty="0">
              <a:solidFill>
                <a:schemeClr val="bg1"/>
              </a:solidFill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2934707" y="817240"/>
            <a:ext cx="6670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800" b="1" dirty="0" smtClean="0">
                <a:solidFill>
                  <a:srgbClr val="FF0000"/>
                </a:solidFill>
              </a:rPr>
              <a:t>      1. CUESTIONES PREVIAS   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C2ADD-5DE0-476E-B2AB-EF0EBBED4808}" type="slidenum">
              <a:rPr lang="es-PE" smtClean="0"/>
              <a:t>2</a:t>
            </a:fld>
            <a:endParaRPr lang="es-PE"/>
          </a:p>
        </p:txBody>
      </p:sp>
      <p:sp>
        <p:nvSpPr>
          <p:cNvPr id="8" name="Rectángulo 7"/>
          <p:cNvSpPr/>
          <p:nvPr/>
        </p:nvSpPr>
        <p:spPr>
          <a:xfrm>
            <a:off x="2241323" y="1487296"/>
            <a:ext cx="8585735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1200"/>
              </a:spcAft>
              <a:buFontTx/>
              <a:buChar char="-"/>
            </a:pPr>
            <a:r>
              <a:rPr lang="es-PE" sz="2000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Estamos en el año de la Lucha contra la corrupción e impunidad.</a:t>
            </a:r>
          </a:p>
          <a:p>
            <a:pPr marL="342900" indent="-342900" algn="just">
              <a:spcAft>
                <a:spcPts val="1200"/>
              </a:spcAft>
              <a:buFontTx/>
              <a:buChar char="-"/>
            </a:pPr>
            <a:r>
              <a:rPr lang="es-PE" sz="2000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Uno de los motivos para que se produzcan actos de corrupción es la ausencia de control interno, controles </a:t>
            </a:r>
            <a:r>
              <a:rPr lang="es-PE" sz="2000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insuficientes </a:t>
            </a:r>
            <a:r>
              <a:rPr lang="es-PE" sz="2000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o también controles inadecuados.</a:t>
            </a:r>
          </a:p>
          <a:p>
            <a:pPr marL="342900" indent="-342900" algn="just">
              <a:spcAft>
                <a:spcPts val="1200"/>
              </a:spcAft>
              <a:buFontTx/>
              <a:buChar char="-"/>
            </a:pPr>
            <a:r>
              <a:rPr lang="es-PE" sz="2000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Por ello tenemos que ver al Control Interno como una herramienta de gestión </a:t>
            </a:r>
          </a:p>
          <a:p>
            <a:pPr marL="342900" indent="-342900" algn="just">
              <a:spcAft>
                <a:spcPts val="1200"/>
              </a:spcAft>
              <a:buFontTx/>
              <a:buChar char="-"/>
            </a:pPr>
            <a:r>
              <a:rPr lang="es-PE" sz="2000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El Control interno no es el OCI ni Contraloría, es de la entidad; nosotros tenemos que implementar, mantener y perfeccionar nuestro sistema de control interno en todas las Direcciones.</a:t>
            </a:r>
          </a:p>
          <a:p>
            <a:pPr>
              <a:spcAft>
                <a:spcPts val="1200"/>
              </a:spcAft>
            </a:pPr>
            <a:r>
              <a:rPr lang="es-PE" sz="2800" dirty="0"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es-PE" sz="28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s-PE" dirty="0">
                <a:solidFill>
                  <a:srgbClr val="00408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r>
              <a:rPr lang="es-PE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s-PE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99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PE" sz="8000" b="1" dirty="0" smtClean="0">
                <a:solidFill>
                  <a:srgbClr val="FF0000"/>
                </a:solidFill>
                <a:latin typeface="Freestyle Script" panose="030804020302050B0404" pitchFamily="66" charset="0"/>
              </a:rPr>
              <a:t>Muchas Gracias……..</a:t>
            </a:r>
            <a:endParaRPr lang="es-PE" sz="8000" b="1" dirty="0">
              <a:solidFill>
                <a:srgbClr val="FF0000"/>
              </a:solidFill>
              <a:latin typeface="Freestyle Script" panose="030804020302050B0404" pitchFamily="66" charset="0"/>
            </a:endParaRPr>
          </a:p>
        </p:txBody>
      </p:sp>
      <p:pic>
        <p:nvPicPr>
          <p:cNvPr id="5122" name="Picture 2" descr="Resultado de imagen para control interno de una empresa 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851" y="2144685"/>
            <a:ext cx="10035716" cy="4487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C2ADD-5DE0-476E-B2AB-EF0EBBED4808}" type="slidenum">
              <a:rPr lang="es-PE" smtClean="0"/>
              <a:t>20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6565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adroTexto 13"/>
          <p:cNvSpPr txBox="1"/>
          <p:nvPr/>
        </p:nvSpPr>
        <p:spPr>
          <a:xfrm>
            <a:off x="9859354" y="3564994"/>
            <a:ext cx="709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b="1" i="1" dirty="0" smtClean="0">
                <a:solidFill>
                  <a:schemeClr val="bg1"/>
                </a:solidFill>
              </a:rPr>
              <a:t>Actos</a:t>
            </a:r>
            <a:endParaRPr lang="es-PE" b="1" i="1" dirty="0">
              <a:solidFill>
                <a:schemeClr val="bg1"/>
              </a:solidFill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2934707" y="817240"/>
            <a:ext cx="6670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800" b="1" dirty="0" smtClean="0">
                <a:solidFill>
                  <a:srgbClr val="FF0000"/>
                </a:solidFill>
              </a:rPr>
              <a:t>      </a:t>
            </a:r>
            <a:r>
              <a:rPr lang="es-PE" sz="2800" b="1" dirty="0" smtClean="0">
                <a:solidFill>
                  <a:srgbClr val="FF0000"/>
                </a:solidFill>
              </a:rPr>
              <a:t>2. </a:t>
            </a:r>
            <a:r>
              <a:rPr lang="es-PE" sz="2800" b="1" dirty="0" smtClean="0">
                <a:solidFill>
                  <a:srgbClr val="FF0000"/>
                </a:solidFill>
              </a:rPr>
              <a:t>CONCEPTO DEL CONTROL INTERNO   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C2ADD-5DE0-476E-B2AB-EF0EBBED4808}" type="slidenum">
              <a:rPr lang="es-PE" smtClean="0"/>
              <a:t>3</a:t>
            </a:fld>
            <a:endParaRPr lang="es-PE"/>
          </a:p>
        </p:txBody>
      </p:sp>
      <p:sp>
        <p:nvSpPr>
          <p:cNvPr id="8" name="Rectángulo 7"/>
          <p:cNvSpPr/>
          <p:nvPr/>
        </p:nvSpPr>
        <p:spPr>
          <a:xfrm>
            <a:off x="2241323" y="1487296"/>
            <a:ext cx="8585735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s-PE" sz="20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PROCESO </a:t>
            </a:r>
            <a:r>
              <a:rPr lang="es-PE" sz="2000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integral de gestión efectuado </a:t>
            </a:r>
            <a:r>
              <a:rPr lang="es-PE" sz="20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por las PERSONAS de una entidad, diseñado para enfrentar RIESGOS y dar SEGURIDAD RAZONABLE de que se están cumpliendo los OBJETIVOS ESTRATÉGICOS siguientes:</a:t>
            </a:r>
          </a:p>
          <a:p>
            <a:pPr marL="457200" indent="-457200">
              <a:spcAft>
                <a:spcPts val="1200"/>
              </a:spcAft>
              <a:buAutoNum type="alphaLcParenR"/>
            </a:pPr>
            <a:r>
              <a:rPr lang="es-PE" sz="2000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Promover la eficiencia, efectividad, economía y transparencia de las operaciones.</a:t>
            </a:r>
          </a:p>
          <a:p>
            <a:pPr marL="457200" indent="-457200">
              <a:spcAft>
                <a:spcPts val="1200"/>
              </a:spcAft>
              <a:buAutoNum type="alphaLcParenR"/>
            </a:pPr>
            <a:r>
              <a:rPr lang="es-PE" sz="2000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Cuidar y resguardar los recursos y bienes del Estado contra cualquier hecho irregular.</a:t>
            </a:r>
          </a:p>
          <a:p>
            <a:pPr marL="457200" indent="-457200">
              <a:spcAft>
                <a:spcPts val="1200"/>
              </a:spcAft>
              <a:buAutoNum type="alphaLcParenR"/>
            </a:pPr>
            <a:r>
              <a:rPr lang="es-PE" sz="2000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Cumplir con la normativa aplicable vigente</a:t>
            </a:r>
          </a:p>
          <a:p>
            <a:pPr marL="457200" indent="-457200">
              <a:spcAft>
                <a:spcPts val="1200"/>
              </a:spcAft>
              <a:buAutoNum type="alphaLcParenR"/>
            </a:pPr>
            <a:r>
              <a:rPr lang="es-PE" sz="2000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Confiabilidad y transparencia de la información</a:t>
            </a:r>
          </a:p>
          <a:p>
            <a:pPr marL="457200" indent="-457200">
              <a:spcAft>
                <a:spcPts val="1200"/>
              </a:spcAft>
              <a:buAutoNum type="alphaLcParenR"/>
            </a:pPr>
            <a:r>
              <a:rPr lang="es-PE" sz="2000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Fomentar las prácticas de valores institucionales</a:t>
            </a:r>
          </a:p>
          <a:p>
            <a:pPr marL="457200" indent="-457200">
              <a:spcAft>
                <a:spcPts val="1200"/>
              </a:spcAft>
              <a:buAutoNum type="alphaLcParenR"/>
            </a:pPr>
            <a:r>
              <a:rPr lang="es-PE" sz="2000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Promover el cumplimiento de las rendiciones de cuenta</a:t>
            </a:r>
          </a:p>
          <a:p>
            <a:pPr marL="457200" indent="-457200">
              <a:spcAft>
                <a:spcPts val="1200"/>
              </a:spcAft>
              <a:buAutoNum type="alphaLcParenR"/>
            </a:pPr>
            <a:endParaRPr lang="es-PE" sz="2000" b="1" dirty="0" smtClean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457200" indent="-457200">
              <a:spcAft>
                <a:spcPts val="1200"/>
              </a:spcAft>
              <a:buAutoNum type="alphaLcParenR"/>
            </a:pPr>
            <a:endParaRPr lang="es-PE" sz="2000" b="1" dirty="0" smtClean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spcAft>
                <a:spcPts val="1200"/>
              </a:spcAft>
            </a:pPr>
            <a:r>
              <a:rPr lang="es-PE" sz="2000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s-PE" sz="2800" dirty="0"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es-PE" sz="28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s-PE" dirty="0">
                <a:solidFill>
                  <a:srgbClr val="00408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r>
              <a:rPr lang="es-PE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s-PE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21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adroTexto 13"/>
          <p:cNvSpPr txBox="1"/>
          <p:nvPr/>
        </p:nvSpPr>
        <p:spPr>
          <a:xfrm>
            <a:off x="9859354" y="3564994"/>
            <a:ext cx="709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b="1" i="1" dirty="0" smtClean="0">
                <a:solidFill>
                  <a:schemeClr val="bg1"/>
                </a:solidFill>
              </a:rPr>
              <a:t>Actos</a:t>
            </a:r>
            <a:endParaRPr lang="es-PE" b="1" i="1" dirty="0">
              <a:solidFill>
                <a:schemeClr val="bg1"/>
              </a:solidFill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2406316" y="837398"/>
            <a:ext cx="78445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800" b="1" dirty="0" smtClean="0">
                <a:solidFill>
                  <a:srgbClr val="FF0000"/>
                </a:solidFill>
              </a:rPr>
              <a:t>3. </a:t>
            </a:r>
            <a:r>
              <a:rPr lang="es-PE" sz="2800" b="1" dirty="0" smtClean="0">
                <a:solidFill>
                  <a:srgbClr val="FF0000"/>
                </a:solidFill>
              </a:rPr>
              <a:t>NORMATIVA APLICABLE PARA EL SISTEMA DE CONTROL INTERNO (SCI)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C2ADD-5DE0-476E-B2AB-EF0EBBED4808}" type="slidenum">
              <a:rPr lang="es-PE" smtClean="0"/>
              <a:t>4</a:t>
            </a:fld>
            <a:endParaRPr lang="es-PE"/>
          </a:p>
        </p:txBody>
      </p:sp>
      <p:sp>
        <p:nvSpPr>
          <p:cNvPr id="8" name="Rectángulo 7"/>
          <p:cNvSpPr/>
          <p:nvPr/>
        </p:nvSpPr>
        <p:spPr>
          <a:xfrm>
            <a:off x="2127182" y="2290813"/>
            <a:ext cx="8585735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PE" sz="2000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LEY DE CONTROL INTERNO - LEY N° 28716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PE" sz="2000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NORMAS DE CONTROL INTERNO – RC.N°320-2006-CG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PE" sz="2000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DIRECTIVA N° 13-2016-CG/GPRO “IMPLEMENTACIÓN DEL SCI EN LAS ENTIDADES DEL ESTADO APROBADA CON RC N° 149-2016-CG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PE" sz="2000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GUÍA PARA LA IMPLEMENTACIÓN Y FORTALECIMIENTO DEL SCI EN LAS ENTIDADES DEL ESTADO APROBADA CON RC N° 004-2017-CG</a:t>
            </a:r>
          </a:p>
          <a:p>
            <a:pPr>
              <a:spcAft>
                <a:spcPts val="1200"/>
              </a:spcAft>
            </a:pPr>
            <a:r>
              <a:rPr lang="es-PE" sz="2800" dirty="0"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es-PE" sz="28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s-PE" dirty="0">
                <a:solidFill>
                  <a:srgbClr val="00408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r>
              <a:rPr lang="es-PE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s-PE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81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5967" y="4580502"/>
            <a:ext cx="3003960" cy="95715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2" name="CuadroTexto 11"/>
          <p:cNvSpPr txBox="1"/>
          <p:nvPr/>
        </p:nvSpPr>
        <p:spPr>
          <a:xfrm>
            <a:off x="4526671" y="4948666"/>
            <a:ext cx="2092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MEJORA CONTINUA</a:t>
            </a:r>
            <a:endParaRPr kumimoji="0" lang="es-PE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503941">
            <a:off x="5259441" y="3742998"/>
            <a:ext cx="330038" cy="309277"/>
          </a:xfrm>
          <a:prstGeom prst="rect">
            <a:avLst/>
          </a:prstGeom>
        </p:spPr>
      </p:pic>
      <p:sp>
        <p:nvSpPr>
          <p:cNvPr id="22" name="CuadroTexto 21"/>
          <p:cNvSpPr txBox="1"/>
          <p:nvPr/>
        </p:nvSpPr>
        <p:spPr>
          <a:xfrm>
            <a:off x="1220586" y="657526"/>
            <a:ext cx="101332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2400" b="1" dirty="0" smtClean="0">
                <a:solidFill>
                  <a:srgbClr val="FF0000"/>
                </a:solidFill>
                <a:latin typeface="Calibri"/>
              </a:rPr>
              <a:t>AGRO RURAL</a:t>
            </a:r>
            <a:r>
              <a:rPr kumimoji="0" lang="es-P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DEBE IMPLEMENTAR EL CONTROL INTERNO COMO</a:t>
            </a:r>
            <a:r>
              <a:rPr kumimoji="0" lang="es-PE" sz="2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HERRAMIENTA  DE GESTIÓN  PARA :</a:t>
            </a:r>
            <a:endParaRPr kumimoji="0" lang="es-PE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CuadroTexto 26"/>
          <p:cNvSpPr txBox="1"/>
          <p:nvPr/>
        </p:nvSpPr>
        <p:spPr>
          <a:xfrm rot="20813228">
            <a:off x="1464498" y="2857290"/>
            <a:ext cx="66608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Lograr efectos sobre los resultados de la entidad</a:t>
            </a: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3938015">
            <a:off x="3549820" y="4154388"/>
            <a:ext cx="726859" cy="841626"/>
          </a:xfrm>
          <a:prstGeom prst="rect">
            <a:avLst/>
          </a:prstGeom>
        </p:spPr>
      </p:pic>
      <p:sp>
        <p:nvSpPr>
          <p:cNvPr id="17" name="CuadroTexto 16"/>
          <p:cNvSpPr txBox="1"/>
          <p:nvPr/>
        </p:nvSpPr>
        <p:spPr>
          <a:xfrm>
            <a:off x="4919075" y="4503776"/>
            <a:ext cx="1812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Mediante la </a:t>
            </a:r>
            <a:endParaRPr kumimoji="0" lang="es-PE" sz="18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Llamada de nube 2"/>
          <p:cNvSpPr/>
          <p:nvPr/>
        </p:nvSpPr>
        <p:spPr>
          <a:xfrm>
            <a:off x="1626899" y="1885774"/>
            <a:ext cx="5772277" cy="1171721"/>
          </a:xfrm>
          <a:prstGeom prst="cloudCallou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2310761" y="2035357"/>
            <a:ext cx="47991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ADAPTARSE A LOS CAMBIOS DEL ENTORNO Y………………………</a:t>
            </a:r>
            <a:endParaRPr kumimoji="0" lang="es-PE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C2ADD-5DE0-476E-B2AB-EF0EBBED4808}" type="slidenum">
              <a:rPr lang="es-PE" smtClean="0"/>
              <a:t>5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9395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4394718" y="3331029"/>
            <a:ext cx="20900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b="1" dirty="0" smtClean="0">
                <a:solidFill>
                  <a:schemeClr val="bg1"/>
                </a:solidFill>
              </a:rPr>
              <a:t>INFORMACIÓN Y COMUNICACIÓN</a:t>
            </a:r>
            <a:endParaRPr lang="es-PE" sz="2000" b="1" dirty="0">
              <a:solidFill>
                <a:schemeClr val="bg1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2617597" y="1886053"/>
            <a:ext cx="717129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Implementación del SCI es una herramienta moderna de la administración pública de carácter obligatorio, técnico y especializado cuyo objetivo principal es  proveer lineamientos, herramientas y métodos  a las entidades del Estado para la implementación de componentes que conforman el </a:t>
            </a:r>
            <a:r>
              <a:rPr lang="es-PE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</a:t>
            </a:r>
          </a:p>
          <a:p>
            <a:pPr algn="just"/>
            <a:r>
              <a:rPr lang="es-PE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implementación incluye:</a:t>
            </a:r>
          </a:p>
          <a:p>
            <a:pPr algn="just"/>
            <a:r>
              <a:rPr lang="es-PE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Procesos – Riesgos - Controles</a:t>
            </a:r>
            <a:endParaRPr lang="es-PE" sz="24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2576240" y="902745"/>
            <a:ext cx="70586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4. IMPLEMENTACIÓN  </a:t>
            </a:r>
            <a:r>
              <a:rPr lang="es-PE" sz="20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DEL SISTEMA DE </a:t>
            </a:r>
            <a:endParaRPr lang="es-PE" sz="2000" b="1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r>
              <a:rPr lang="es-PE" sz="2000" b="1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es-PE" sz="20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  </a:t>
            </a:r>
            <a:r>
              <a:rPr lang="es-PE" sz="20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CONTROL </a:t>
            </a:r>
            <a:r>
              <a:rPr lang="es-PE" sz="20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INTERNO (SCI)</a:t>
            </a:r>
            <a:endParaRPr lang="es-PE" sz="20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C2ADD-5DE0-476E-B2AB-EF0EBBED4808}" type="slidenum">
              <a:rPr lang="es-PE" smtClean="0"/>
              <a:t>6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8067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4394718" y="3331029"/>
            <a:ext cx="20900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b="1" dirty="0" smtClean="0">
                <a:solidFill>
                  <a:schemeClr val="bg1"/>
                </a:solidFill>
              </a:rPr>
              <a:t>INFORMACIÓN Y COMUNICACIÓN</a:t>
            </a:r>
            <a:endParaRPr lang="es-PE" sz="2000" b="1" dirty="0">
              <a:solidFill>
                <a:schemeClr val="bg1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2519895" y="1382779"/>
            <a:ext cx="717129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PE" sz="2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Integrar los controles internos a las unidades orgánicas.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PE" sz="2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Determinar riesgos y desviaciones de control en forma oportuna para prevenir irregularidades.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PE" sz="2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Cumplir con el mandato legal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PE" sz="2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Evitar o disminuir observaciones de los órganos de control : CGR, OCI y SOA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PE" sz="2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estar inmersos en la facultad sancionadora de la CGR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PE" sz="2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Propender a la mejora continua en la Sede Central y Direcciones Zonales.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PE" sz="2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Generar cultura de prevención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PE" sz="2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2576240" y="902745"/>
            <a:ext cx="70586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5. NECESIDAD </a:t>
            </a:r>
            <a:r>
              <a:rPr lang="es-PE" sz="20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DE LA IMPLEMENTACIÓN  DEL SCI</a:t>
            </a:r>
            <a:endParaRPr lang="es-PE" sz="20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C2ADD-5DE0-476E-B2AB-EF0EBBED4808}" type="slidenum">
              <a:rPr lang="es-PE" smtClean="0"/>
              <a:t>7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4968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812" y="1755127"/>
            <a:ext cx="10879493" cy="493395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4394718" y="3331029"/>
            <a:ext cx="20900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b="1" dirty="0" smtClean="0">
                <a:solidFill>
                  <a:schemeClr val="bg1"/>
                </a:solidFill>
              </a:rPr>
              <a:t>INFORMACIÓN Y COMUNICACIÓN</a:t>
            </a:r>
            <a:endParaRPr lang="es-PE" sz="2000" b="1" dirty="0">
              <a:solidFill>
                <a:schemeClr val="bg1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4460033" y="2961697"/>
            <a:ext cx="1481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b="1" dirty="0" smtClean="0">
                <a:solidFill>
                  <a:schemeClr val="bg1"/>
                </a:solidFill>
              </a:rPr>
              <a:t>SUPERVISIÓN</a:t>
            </a:r>
            <a:endParaRPr lang="es-PE" b="1" dirty="0">
              <a:solidFill>
                <a:schemeClr val="bg1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2677786" y="680867"/>
            <a:ext cx="70586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6. COMPONENTES </a:t>
            </a:r>
            <a:r>
              <a:rPr lang="es-PE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DEL SISTEMA DE </a:t>
            </a:r>
            <a:r>
              <a:rPr lang="es-PE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CONTROL</a:t>
            </a:r>
          </a:p>
          <a:p>
            <a:r>
              <a:rPr lang="es-PE" b="1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es-PE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 </a:t>
            </a:r>
            <a:r>
              <a:rPr lang="es-PE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es-PE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INTERNO</a:t>
            </a:r>
          </a:p>
          <a:p>
            <a:r>
              <a:rPr lang="es-PE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            ( Lo que se debe implementar)</a:t>
            </a:r>
            <a:endParaRPr lang="es-PE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C2ADD-5DE0-476E-B2AB-EF0EBBED4808}" type="slidenum">
              <a:rPr lang="es-PE" smtClean="0"/>
              <a:t>8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936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690" name="Rectangle 2"/>
          <p:cNvSpPr>
            <a:spLocks noGrp="1" noChangeArrowheads="1"/>
          </p:cNvSpPr>
          <p:nvPr>
            <p:ph type="title"/>
          </p:nvPr>
        </p:nvSpPr>
        <p:spPr>
          <a:xfrm>
            <a:off x="2953544" y="33338"/>
            <a:ext cx="6859587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PE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Normas </a:t>
            </a:r>
            <a:r>
              <a:rPr lang="es-PE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de  </a:t>
            </a:r>
            <a:r>
              <a:rPr lang="es-PE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Ambiente de </a:t>
            </a:r>
            <a:r>
              <a:rPr lang="es-PE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Control        (8)</a:t>
            </a:r>
            <a:endParaRPr lang="es-ES" sz="28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105400" y="1219200"/>
            <a:ext cx="1828800" cy="1371600"/>
            <a:chOff x="432" y="1480"/>
            <a:chExt cx="1152" cy="864"/>
          </a:xfrm>
        </p:grpSpPr>
        <p:sp>
          <p:nvSpPr>
            <p:cNvPr id="240665" name="AutoShape 6"/>
            <p:cNvSpPr>
              <a:spLocks noChangeArrowheads="1"/>
            </p:cNvSpPr>
            <p:nvPr/>
          </p:nvSpPr>
          <p:spPr bwMode="auto">
            <a:xfrm>
              <a:off x="432" y="1480"/>
              <a:ext cx="1152" cy="864"/>
            </a:xfrm>
            <a:prstGeom prst="hexagon">
              <a:avLst>
                <a:gd name="adj" fmla="val 33333"/>
                <a:gd name="vf" fmla="val 115470"/>
              </a:avLst>
            </a:prstGeom>
            <a:gradFill rotWithShape="0">
              <a:gsLst>
                <a:gs pos="0">
                  <a:srgbClr val="FF0000"/>
                </a:gs>
                <a:gs pos="100000">
                  <a:srgbClr val="A9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s-ES" altLang="es-AR" sz="1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40666" name="Rectangle 7"/>
            <p:cNvSpPr>
              <a:spLocks noChangeArrowheads="1"/>
            </p:cNvSpPr>
            <p:nvPr/>
          </p:nvSpPr>
          <p:spPr bwMode="auto">
            <a:xfrm>
              <a:off x="624" y="1654"/>
              <a:ext cx="720" cy="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s-MX" altLang="es-AR" sz="1400" b="1">
                  <a:solidFill>
                    <a:srgbClr val="FFFFFF"/>
                  </a:solidFill>
                  <a:latin typeface="Arial" charset="0"/>
                  <a:cs typeface="Arial" charset="0"/>
                </a:rPr>
                <a:t>Filosofía de la Dirección</a:t>
              </a:r>
              <a:endParaRPr lang="en-US" altLang="es-AR" sz="1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3733800" y="1905000"/>
            <a:ext cx="1828800" cy="1371600"/>
            <a:chOff x="1728" y="1480"/>
            <a:chExt cx="1152" cy="864"/>
          </a:xfrm>
        </p:grpSpPr>
        <p:sp>
          <p:nvSpPr>
            <p:cNvPr id="240663" name="AutoShape 9"/>
            <p:cNvSpPr>
              <a:spLocks noChangeArrowheads="1"/>
            </p:cNvSpPr>
            <p:nvPr/>
          </p:nvSpPr>
          <p:spPr bwMode="auto">
            <a:xfrm>
              <a:off x="1728" y="1480"/>
              <a:ext cx="1152" cy="864"/>
            </a:xfrm>
            <a:prstGeom prst="hexagon">
              <a:avLst>
                <a:gd name="adj" fmla="val 33333"/>
                <a:gd name="vf" fmla="val 115470"/>
              </a:avLst>
            </a:prstGeom>
            <a:gradFill rotWithShape="0">
              <a:gsLst>
                <a:gs pos="0">
                  <a:srgbClr val="333399"/>
                </a:gs>
                <a:gs pos="100000">
                  <a:srgbClr val="272774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s-ES" altLang="es-AR" sz="1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40664" name="Rectangle 10"/>
            <p:cNvSpPr>
              <a:spLocks noChangeArrowheads="1"/>
            </p:cNvSpPr>
            <p:nvPr/>
          </p:nvSpPr>
          <p:spPr bwMode="auto">
            <a:xfrm>
              <a:off x="1872" y="1528"/>
              <a:ext cx="912" cy="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s-MX" altLang="es-AR" sz="1400" b="1">
                <a:solidFill>
                  <a:srgbClr val="FFFFFF"/>
                </a:solidFill>
                <a:latin typeface="Arial" charset="0"/>
                <a:cs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s-MX" altLang="es-AR" sz="1400" b="1">
                  <a:solidFill>
                    <a:srgbClr val="FFFFFF"/>
                  </a:solidFill>
                  <a:latin typeface="Arial" charset="0"/>
                  <a:cs typeface="Arial" charset="0"/>
                </a:rPr>
                <a:t>Integridad y Valores Éticos</a:t>
              </a:r>
              <a:endParaRPr lang="en-US" altLang="es-AR" sz="1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6383338" y="1916113"/>
            <a:ext cx="2017712" cy="1441450"/>
            <a:chOff x="2976" y="1480"/>
            <a:chExt cx="1152" cy="864"/>
          </a:xfrm>
        </p:grpSpPr>
        <p:sp>
          <p:nvSpPr>
            <p:cNvPr id="240661" name="AutoShape 12"/>
            <p:cNvSpPr>
              <a:spLocks noChangeArrowheads="1"/>
            </p:cNvSpPr>
            <p:nvPr/>
          </p:nvSpPr>
          <p:spPr bwMode="auto">
            <a:xfrm>
              <a:off x="2976" y="1480"/>
              <a:ext cx="1152" cy="864"/>
            </a:xfrm>
            <a:prstGeom prst="hexagon">
              <a:avLst>
                <a:gd name="adj" fmla="val 33333"/>
                <a:gd name="vf" fmla="val 115470"/>
              </a:avLst>
            </a:prstGeom>
            <a:gradFill rotWithShape="0">
              <a:gsLst>
                <a:gs pos="0">
                  <a:srgbClr val="A96500"/>
                </a:gs>
                <a:gs pos="100000">
                  <a:srgbClr val="FF99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8000" tIns="0" rIns="0" bIns="0" anchor="ctr"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s-ES" altLang="es-AR" sz="1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40662" name="Rectangle 13"/>
            <p:cNvSpPr>
              <a:spLocks noChangeArrowheads="1"/>
            </p:cNvSpPr>
            <p:nvPr/>
          </p:nvSpPr>
          <p:spPr bwMode="auto">
            <a:xfrm>
              <a:off x="3168" y="1525"/>
              <a:ext cx="720" cy="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tIns="0" rIns="36000" bIns="0" anchor="ctr" anchorCtr="1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s-MX" altLang="es-AR" sz="1300" b="1">
                  <a:solidFill>
                    <a:srgbClr val="FFFFFF"/>
                  </a:solidFill>
                  <a:latin typeface="Arial" charset="0"/>
                  <a:cs typeface="Arial" charset="0"/>
                </a:rPr>
                <a:t>	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s-MX" altLang="es-AR" sz="1300" b="1">
                <a:solidFill>
                  <a:srgbClr val="FFFFFF"/>
                </a:solidFill>
                <a:latin typeface="Arial" charset="0"/>
                <a:cs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s-MX" altLang="es-AR" sz="1200" b="1">
                  <a:solidFill>
                    <a:srgbClr val="FFFFFF"/>
                  </a:solidFill>
                  <a:latin typeface="Arial" charset="0"/>
                  <a:cs typeface="Arial" charset="0"/>
                </a:rPr>
                <a:t>Administración Estratégica</a:t>
              </a:r>
              <a:endParaRPr lang="en-US" altLang="es-AR" sz="1200" b="1">
                <a:solidFill>
                  <a:srgbClr val="FFFFFF"/>
                </a:solidFill>
                <a:latin typeface="Arial" charset="0"/>
                <a:cs typeface="Times New Roman" pitchFamily="18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s-AR" sz="1400" b="1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5105400" y="2590800"/>
            <a:ext cx="1828800" cy="1371600"/>
            <a:chOff x="4224" y="1480"/>
            <a:chExt cx="1152" cy="864"/>
          </a:xfrm>
        </p:grpSpPr>
        <p:sp>
          <p:nvSpPr>
            <p:cNvPr id="240659" name="AutoShape 15"/>
            <p:cNvSpPr>
              <a:spLocks noChangeArrowheads="1"/>
            </p:cNvSpPr>
            <p:nvPr/>
          </p:nvSpPr>
          <p:spPr bwMode="auto">
            <a:xfrm>
              <a:off x="4224" y="1480"/>
              <a:ext cx="1152" cy="864"/>
            </a:xfrm>
            <a:prstGeom prst="hexagon">
              <a:avLst>
                <a:gd name="adj" fmla="val 33333"/>
                <a:gd name="vf" fmla="val 115470"/>
              </a:avLst>
            </a:prstGeom>
            <a:gradFill rotWithShape="0">
              <a:gsLst>
                <a:gs pos="0">
                  <a:srgbClr val="339966"/>
                </a:gs>
                <a:gs pos="100000">
                  <a:srgbClr val="226544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s-ES" altLang="es-AR" sz="1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40660" name="Rectangle 16"/>
            <p:cNvSpPr>
              <a:spLocks noChangeArrowheads="1"/>
            </p:cNvSpPr>
            <p:nvPr/>
          </p:nvSpPr>
          <p:spPr bwMode="auto">
            <a:xfrm>
              <a:off x="4320" y="1528"/>
              <a:ext cx="960" cy="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s-MX" altLang="es-AR" sz="1400" b="1">
                <a:solidFill>
                  <a:srgbClr val="FFFFFF"/>
                </a:solidFill>
                <a:latin typeface="Arial" charset="0"/>
                <a:cs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s-MX" altLang="es-AR" sz="1400" b="1">
                  <a:solidFill>
                    <a:srgbClr val="FFFFFF"/>
                  </a:solidFill>
                  <a:latin typeface="Arial" charset="0"/>
                  <a:cs typeface="Arial" charset="0"/>
                </a:rPr>
                <a:t>Estructura Organizacional</a:t>
              </a:r>
              <a:endParaRPr lang="en-US" altLang="es-AR" sz="1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3733800" y="3276600"/>
            <a:ext cx="1828800" cy="1371600"/>
            <a:chOff x="912" y="2680"/>
            <a:chExt cx="1152" cy="864"/>
          </a:xfrm>
        </p:grpSpPr>
        <p:sp>
          <p:nvSpPr>
            <p:cNvPr id="240657" name="AutoShape 18"/>
            <p:cNvSpPr>
              <a:spLocks noChangeArrowheads="1"/>
            </p:cNvSpPr>
            <p:nvPr/>
          </p:nvSpPr>
          <p:spPr bwMode="auto">
            <a:xfrm>
              <a:off x="912" y="2680"/>
              <a:ext cx="1152" cy="864"/>
            </a:xfrm>
            <a:prstGeom prst="hexagon">
              <a:avLst>
                <a:gd name="adj" fmla="val 33333"/>
                <a:gd name="vf" fmla="val 115470"/>
              </a:avLst>
            </a:prstGeom>
            <a:gradFill rotWithShape="0">
              <a:gsLst>
                <a:gs pos="0">
                  <a:srgbClr val="993366"/>
                </a:gs>
                <a:gs pos="100000">
                  <a:srgbClr val="652244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s-ES" altLang="es-AR" sz="1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40658" name="Rectangle 19"/>
            <p:cNvSpPr>
              <a:spLocks noChangeArrowheads="1"/>
            </p:cNvSpPr>
            <p:nvPr/>
          </p:nvSpPr>
          <p:spPr bwMode="auto">
            <a:xfrm>
              <a:off x="1008" y="2872"/>
              <a:ext cx="960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s-MX" altLang="es-AR" sz="1400" b="1">
                  <a:solidFill>
                    <a:srgbClr val="FFFFFF"/>
                  </a:solidFill>
                  <a:latin typeface="Arial" charset="0"/>
                  <a:cs typeface="Arial" charset="0"/>
                </a:rPr>
                <a:t>Administración de los RRHH</a:t>
              </a:r>
              <a:endParaRPr lang="en-US" altLang="es-AR" sz="1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6477000" y="3276601"/>
            <a:ext cx="1779588" cy="1376363"/>
            <a:chOff x="2256" y="2680"/>
            <a:chExt cx="1152" cy="864"/>
          </a:xfrm>
        </p:grpSpPr>
        <p:sp>
          <p:nvSpPr>
            <p:cNvPr id="240655" name="AutoShape 21"/>
            <p:cNvSpPr>
              <a:spLocks noChangeArrowheads="1"/>
            </p:cNvSpPr>
            <p:nvPr/>
          </p:nvSpPr>
          <p:spPr bwMode="auto">
            <a:xfrm>
              <a:off x="2256" y="2680"/>
              <a:ext cx="1152" cy="864"/>
            </a:xfrm>
            <a:prstGeom prst="hexagon">
              <a:avLst>
                <a:gd name="adj" fmla="val 33333"/>
                <a:gd name="vf" fmla="val 115470"/>
              </a:avLst>
            </a:prstGeom>
            <a:gradFill rotWithShape="0">
              <a:gsLst>
                <a:gs pos="0">
                  <a:srgbClr val="333333"/>
                </a:gs>
                <a:gs pos="100000">
                  <a:srgbClr val="22222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s-ES" altLang="es-AR" sz="1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40656" name="Rectangle 22"/>
            <p:cNvSpPr>
              <a:spLocks noChangeArrowheads="1"/>
            </p:cNvSpPr>
            <p:nvPr/>
          </p:nvSpPr>
          <p:spPr bwMode="auto">
            <a:xfrm>
              <a:off x="2352" y="2854"/>
              <a:ext cx="1008" cy="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s-MX" altLang="es-AR" sz="1400" b="1">
                  <a:solidFill>
                    <a:srgbClr val="FFFFFF"/>
                  </a:solidFill>
                  <a:latin typeface="Arial" charset="0"/>
                  <a:cs typeface="Arial" charset="0"/>
                </a:rPr>
                <a:t>Competencia Profesional</a:t>
              </a:r>
              <a:r>
                <a:rPr lang="es-MX" altLang="es-AR" sz="14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 </a:t>
              </a:r>
              <a:endParaRPr lang="en-US" altLang="es-AR" sz="1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8" name="Group 23"/>
          <p:cNvGrpSpPr>
            <a:grpSpLocks/>
          </p:cNvGrpSpPr>
          <p:nvPr/>
        </p:nvGrpSpPr>
        <p:grpSpPr bwMode="auto">
          <a:xfrm>
            <a:off x="5016501" y="3962400"/>
            <a:ext cx="2016125" cy="1371600"/>
            <a:chOff x="3600" y="2680"/>
            <a:chExt cx="1152" cy="864"/>
          </a:xfrm>
        </p:grpSpPr>
        <p:sp>
          <p:nvSpPr>
            <p:cNvPr id="240653" name="AutoShape 24"/>
            <p:cNvSpPr>
              <a:spLocks noChangeArrowheads="1"/>
            </p:cNvSpPr>
            <p:nvPr/>
          </p:nvSpPr>
          <p:spPr bwMode="auto">
            <a:xfrm>
              <a:off x="3600" y="2680"/>
              <a:ext cx="1152" cy="864"/>
            </a:xfrm>
            <a:prstGeom prst="hexagon">
              <a:avLst>
                <a:gd name="adj" fmla="val 33333"/>
                <a:gd name="vf" fmla="val 115470"/>
              </a:avLst>
            </a:prstGeom>
            <a:gradFill rotWithShape="0">
              <a:gsLst>
                <a:gs pos="0">
                  <a:srgbClr val="3399FF"/>
                </a:gs>
                <a:gs pos="100000">
                  <a:srgbClr val="2265A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s-ES" altLang="es-AR" sz="1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40654" name="Rectangle 25"/>
            <p:cNvSpPr>
              <a:spLocks noChangeArrowheads="1"/>
            </p:cNvSpPr>
            <p:nvPr/>
          </p:nvSpPr>
          <p:spPr bwMode="auto">
            <a:xfrm>
              <a:off x="3744" y="2824"/>
              <a:ext cx="816" cy="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s-MX" altLang="es-AR" sz="1400" b="1">
                  <a:solidFill>
                    <a:srgbClr val="FFFFFF"/>
                  </a:solidFill>
                  <a:latin typeface="Arial" charset="0"/>
                  <a:cs typeface="Arial" charset="0"/>
                </a:rPr>
                <a:t>Asignación de autoridad y Responsabilidad</a:t>
              </a:r>
              <a:endParaRPr lang="en-US" altLang="es-AR" sz="1400" b="1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9" name="Group 26"/>
          <p:cNvGrpSpPr>
            <a:grpSpLocks/>
          </p:cNvGrpSpPr>
          <p:nvPr/>
        </p:nvGrpSpPr>
        <p:grpSpPr bwMode="auto">
          <a:xfrm>
            <a:off x="5087939" y="5229225"/>
            <a:ext cx="1927225" cy="1371600"/>
            <a:chOff x="3600" y="2680"/>
            <a:chExt cx="1152" cy="864"/>
          </a:xfrm>
        </p:grpSpPr>
        <p:sp>
          <p:nvSpPr>
            <p:cNvPr id="240651" name="AutoShape 27"/>
            <p:cNvSpPr>
              <a:spLocks noChangeArrowheads="1"/>
            </p:cNvSpPr>
            <p:nvPr/>
          </p:nvSpPr>
          <p:spPr bwMode="auto">
            <a:xfrm>
              <a:off x="3600" y="2680"/>
              <a:ext cx="1152" cy="864"/>
            </a:xfrm>
            <a:prstGeom prst="hexagon">
              <a:avLst>
                <a:gd name="adj" fmla="val 33333"/>
                <a:gd name="vf" fmla="val 115470"/>
              </a:avLst>
            </a:prstGeom>
            <a:gradFill rotWithShape="1">
              <a:gsLst>
                <a:gs pos="0">
                  <a:srgbClr val="808000"/>
                </a:gs>
                <a:gs pos="50000">
                  <a:srgbClr val="3B3B00"/>
                </a:gs>
                <a:gs pos="100000">
                  <a:srgbClr val="8080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 anchorCtr="1"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s-ES" altLang="es-AR" sz="1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40652" name="Rectangle 28"/>
            <p:cNvSpPr>
              <a:spLocks noChangeArrowheads="1"/>
            </p:cNvSpPr>
            <p:nvPr/>
          </p:nvSpPr>
          <p:spPr bwMode="auto">
            <a:xfrm>
              <a:off x="3744" y="2824"/>
              <a:ext cx="816" cy="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s-MX" altLang="es-AR" sz="1400" b="1">
                  <a:solidFill>
                    <a:srgbClr val="FFFFFF"/>
                  </a:solidFill>
                  <a:latin typeface="Arial" charset="0"/>
                  <a:cs typeface="Arial" charset="0"/>
                </a:rPr>
                <a:t>Órgano de Control Institucional</a:t>
              </a:r>
              <a:endParaRPr lang="en-US" altLang="es-AR" sz="1400" b="1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40936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498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869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CubicFormation.p3d 5"/>
  <p:tag name="POWER3D OPTIONS" val="Medium "/>
  <p:tag name="POWER3D SOUND" val="Cubic Formation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6_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7_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Fluj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uj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.xml><?xml version="1.0" encoding="utf-8"?>
<a:themeOverride xmlns:a="http://schemas.openxmlformats.org/drawingml/2006/main">
  <a:clrScheme name="Fluj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4.xml><?xml version="1.0" encoding="utf-8"?>
<a:themeOverride xmlns:a="http://schemas.openxmlformats.org/drawingml/2006/main">
  <a:clrScheme name="Fluj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5.xml><?xml version="1.0" encoding="utf-8"?>
<a:themeOverride xmlns:a="http://schemas.openxmlformats.org/drawingml/2006/main">
  <a:clrScheme name="Fluj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6.xml><?xml version="1.0" encoding="utf-8"?>
<a:themeOverride xmlns:a="http://schemas.openxmlformats.org/drawingml/2006/main">
  <a:clrScheme name="Fluj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7.xml><?xml version="1.0" encoding="utf-8"?>
<a:themeOverride xmlns:a="http://schemas.openxmlformats.org/drawingml/2006/main">
  <a:clrScheme name="Fluj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8.xml><?xml version="1.0" encoding="utf-8"?>
<a:themeOverride xmlns:a="http://schemas.openxmlformats.org/drawingml/2006/main">
  <a:clrScheme name="Fluj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6040</TotalTime>
  <Words>1084</Words>
  <Application>Microsoft Office PowerPoint</Application>
  <PresentationFormat>Panorámica</PresentationFormat>
  <Paragraphs>172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5</vt:i4>
      </vt:variant>
      <vt:variant>
        <vt:lpstr>Títulos de diapositiva</vt:lpstr>
      </vt:variant>
      <vt:variant>
        <vt:i4>20</vt:i4>
      </vt:variant>
    </vt:vector>
  </HeadingPairs>
  <TitlesOfParts>
    <vt:vector size="35" baseType="lpstr">
      <vt:lpstr>Arial</vt:lpstr>
      <vt:lpstr>Arial Black</vt:lpstr>
      <vt:lpstr>Arial Narrow</vt:lpstr>
      <vt:lpstr>Calibri</vt:lpstr>
      <vt:lpstr>Calibri Light</vt:lpstr>
      <vt:lpstr>Constantia</vt:lpstr>
      <vt:lpstr>Freestyle Script</vt:lpstr>
      <vt:lpstr>Tahoma</vt:lpstr>
      <vt:lpstr>Times New Roman</vt:lpstr>
      <vt:lpstr>Wingdings 2</vt:lpstr>
      <vt:lpstr>Tema de Office</vt:lpstr>
      <vt:lpstr>4_Flujo</vt:lpstr>
      <vt:lpstr>5_Flujo</vt:lpstr>
      <vt:lpstr>6_Flujo</vt:lpstr>
      <vt:lpstr>7_Flujo</vt:lpstr>
      <vt:lpstr>EL CONTROL INTERNO COMO GESTIÓN   AGRO RURAL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Normas de  Ambiente de Control        (8)</vt:lpstr>
      <vt:lpstr>       Norma Evaluación de riesgos (4) </vt:lpstr>
      <vt:lpstr>Normas para Actividades de Control  (10)</vt:lpstr>
      <vt:lpstr>Normas para Información y Comunicación (9)</vt:lpstr>
      <vt:lpstr>Normas de Supervisión (6)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Muchas Gracias……..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Locador 04 CCI</dc:creator>
  <cp:lastModifiedBy>Gustavo Sosa Flores</cp:lastModifiedBy>
  <cp:revision>470</cp:revision>
  <cp:lastPrinted>2019-01-21T16:25:44Z</cp:lastPrinted>
  <dcterms:created xsi:type="dcterms:W3CDTF">2016-09-12T14:59:56Z</dcterms:created>
  <dcterms:modified xsi:type="dcterms:W3CDTF">2019-01-21T16:38:45Z</dcterms:modified>
</cp:coreProperties>
</file>