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6" r:id="rId1"/>
  </p:sldMasterIdLst>
  <p:notesMasterIdLst>
    <p:notesMasterId r:id="rId18"/>
  </p:notesMasterIdLst>
  <p:handoutMasterIdLst>
    <p:handoutMasterId r:id="rId19"/>
  </p:handoutMasterIdLst>
  <p:sldIdLst>
    <p:sldId id="256" r:id="rId2"/>
    <p:sldId id="620" r:id="rId3"/>
    <p:sldId id="629" r:id="rId4"/>
    <p:sldId id="630" r:id="rId5"/>
    <p:sldId id="621" r:id="rId6"/>
    <p:sldId id="652" r:id="rId7"/>
    <p:sldId id="653" r:id="rId8"/>
    <p:sldId id="635" r:id="rId9"/>
    <p:sldId id="631" r:id="rId10"/>
    <p:sldId id="615" r:id="rId11"/>
    <p:sldId id="616" r:id="rId12"/>
    <p:sldId id="654" r:id="rId13"/>
    <p:sldId id="606" r:id="rId14"/>
    <p:sldId id="618" r:id="rId15"/>
    <p:sldId id="632" r:id="rId16"/>
    <p:sldId id="637" r:id="rId17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C67749"/>
    <a:srgbClr val="66C9DA"/>
    <a:srgbClr val="FF945B"/>
    <a:srgbClr val="F4C299"/>
    <a:srgbClr val="C5B852"/>
    <a:srgbClr val="B26B3C"/>
    <a:srgbClr val="98BEDA"/>
    <a:srgbClr val="A6B47E"/>
    <a:srgbClr val="C6A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5949" autoAdjust="0"/>
  </p:normalViewPr>
  <p:slideViewPr>
    <p:cSldViewPr>
      <p:cViewPr varScale="1">
        <p:scale>
          <a:sx n="69" d="100"/>
          <a:sy n="69" d="100"/>
        </p:scale>
        <p:origin x="96" y="96"/>
      </p:cViewPr>
      <p:guideLst>
        <p:guide orient="horz" pos="2160"/>
        <p:guide pos="3961"/>
      </p:guideLst>
    </p:cSldViewPr>
  </p:slideViewPr>
  <p:outlineViewPr>
    <p:cViewPr>
      <p:scale>
        <a:sx n="33" d="100"/>
        <a:sy n="33" d="100"/>
      </p:scale>
      <p:origin x="0" y="-73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D8DD0-83DF-4016-99A8-3746A983B2B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3CAB4243-1391-4092-992C-6EEE5D135230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Garantizar la transparencia y el acceso a la información pública en las entidades del estado.</a:t>
          </a:r>
        </a:p>
      </dgm:t>
    </dgm:pt>
    <dgm:pt modelId="{A6916B3E-A241-462A-BCD4-C8BD6AE4C2BA}" type="parTrans" cxnId="{4ABE555E-60B9-4EF0-9A8F-7EB4091CE280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B4C6-FD1C-4B2D-B26D-3E490C7C3712}" type="sibTrans" cxnId="{4ABE555E-60B9-4EF0-9A8F-7EB4091CE280}">
      <dgm:prSet custT="1"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1BD427-CEB1-4229-A4E2-646319627A92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Consolidar una gestión de información integrada para la prevención de la corrupción en la administración pública.</a:t>
          </a:r>
        </a:p>
      </dgm:t>
    </dgm:pt>
    <dgm:pt modelId="{E4A4C071-74B1-47B3-8A2C-6CEC450D001F}" type="parTrans" cxnId="{EC578380-A6CC-4524-8D01-CC082D1879F6}">
      <dgm:prSet/>
      <dgm:spPr/>
      <dgm:t>
        <a:bodyPr/>
        <a:lstStyle/>
        <a:p>
          <a:endParaRPr lang="es-PE" sz="1100"/>
        </a:p>
      </dgm:t>
    </dgm:pt>
    <dgm:pt modelId="{41064D69-2479-4ECE-A9B4-F129F13E62C7}" type="sibTrans" cxnId="{EC578380-A6CC-4524-8D01-CC082D1879F6}">
      <dgm:prSet custT="1"/>
      <dgm:spPr/>
      <dgm:t>
        <a:bodyPr/>
        <a:lstStyle/>
        <a:p>
          <a:endParaRPr lang="es-PE" sz="1100"/>
        </a:p>
      </dgm:t>
    </dgm:pt>
    <dgm:pt modelId="{3D5DD22E-4C4D-444B-B67B-34A9D0FF3EC6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Impulsar y consolidar la reforma del Sistema Electoral en el Perú y de las organizaciones Políticas</a:t>
          </a:r>
        </a:p>
      </dgm:t>
    </dgm:pt>
    <dgm:pt modelId="{69A151DD-1790-409E-897B-A114683122DE}" type="parTrans" cxnId="{56FC8269-DBA7-447D-BF14-BD0728681734}">
      <dgm:prSet/>
      <dgm:spPr/>
      <dgm:t>
        <a:bodyPr/>
        <a:lstStyle/>
        <a:p>
          <a:endParaRPr lang="es-PE" sz="1100"/>
        </a:p>
      </dgm:t>
    </dgm:pt>
    <dgm:pt modelId="{DB21B67D-156A-4910-A275-55F544CA4964}" type="sibTrans" cxnId="{56FC8269-DBA7-447D-BF14-BD0728681734}">
      <dgm:prSet custT="1"/>
      <dgm:spPr/>
      <dgm:t>
        <a:bodyPr/>
        <a:lstStyle/>
        <a:p>
          <a:endParaRPr lang="es-PE" sz="1100"/>
        </a:p>
      </dgm:t>
    </dgm:pt>
    <dgm:pt modelId="{F0572552-8116-4948-A779-ABBB539B03ED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Promover e instalar una cultura de Integridad y de Ética Pública en los servidores civiles y en la ciudadanía</a:t>
          </a:r>
        </a:p>
      </dgm:t>
    </dgm:pt>
    <dgm:pt modelId="{DC46864E-261A-4B33-8D31-C95B69B28C51}" type="parTrans" cxnId="{5D2A1F36-75A0-405C-89B1-F5720FD707D9}">
      <dgm:prSet/>
      <dgm:spPr/>
      <dgm:t>
        <a:bodyPr/>
        <a:lstStyle/>
        <a:p>
          <a:endParaRPr lang="es-PE" sz="1100"/>
        </a:p>
      </dgm:t>
    </dgm:pt>
    <dgm:pt modelId="{670A53B2-E653-4E11-AA2E-E463168594B0}" type="sibTrans" cxnId="{5D2A1F36-75A0-405C-89B1-F5720FD707D9}">
      <dgm:prSet custT="1"/>
      <dgm:spPr/>
      <dgm:t>
        <a:bodyPr/>
        <a:lstStyle/>
        <a:p>
          <a:endParaRPr lang="es-PE" sz="1100"/>
        </a:p>
      </dgm:t>
    </dgm:pt>
    <dgm:pt modelId="{74C12A4B-8EB6-4CD7-8E2D-CFA97D84434C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Instalar y consolidar la gestión de conflictos de intereses y la gestión de intereses en la Administración pública.</a:t>
          </a:r>
        </a:p>
      </dgm:t>
    </dgm:pt>
    <dgm:pt modelId="{C3FA7F5B-5AFA-4238-8AB7-43B2FA1C65C6}" type="parTrans" cxnId="{E6F6524F-458B-4BAE-8111-B89A8C16F956}">
      <dgm:prSet/>
      <dgm:spPr/>
      <dgm:t>
        <a:bodyPr/>
        <a:lstStyle/>
        <a:p>
          <a:endParaRPr lang="es-PE" sz="1100"/>
        </a:p>
      </dgm:t>
    </dgm:pt>
    <dgm:pt modelId="{A2A4B891-32A1-4547-A1DB-BDAFDE79A936}" type="sibTrans" cxnId="{E6F6524F-458B-4BAE-8111-B89A8C16F956}">
      <dgm:prSet/>
      <dgm:spPr/>
      <dgm:t>
        <a:bodyPr/>
        <a:lstStyle/>
        <a:p>
          <a:endParaRPr lang="es-PE" sz="1100"/>
        </a:p>
      </dgm:t>
    </dgm:pt>
    <dgm:pt modelId="{EF779DF2-4EA8-4A82-A635-8BE130DCCBCC}" type="pres">
      <dgm:prSet presAssocID="{361D8DD0-83DF-4016-99A8-3746A983B2BA}" presName="Name0" presStyleCnt="0">
        <dgm:presLayoutVars>
          <dgm:dir/>
          <dgm:resizeHandles val="exact"/>
        </dgm:presLayoutVars>
      </dgm:prSet>
      <dgm:spPr/>
    </dgm:pt>
    <dgm:pt modelId="{66E89BDA-31BE-4196-9214-F5BCF1D21FB6}" type="pres">
      <dgm:prSet presAssocID="{3CAB4243-1391-4092-992C-6EEE5D135230}" presName="node" presStyleLbl="node1" presStyleIdx="0" presStyleCnt="5" custScaleY="1044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4B8102-3A1D-4E2D-8FB5-7F7C5FA99D33}" type="pres">
      <dgm:prSet presAssocID="{8649B4C6-FD1C-4B2D-B26D-3E490C7C3712}" presName="sibTrans" presStyleLbl="sibTrans2D1" presStyleIdx="0" presStyleCnt="4"/>
      <dgm:spPr/>
      <dgm:t>
        <a:bodyPr/>
        <a:lstStyle/>
        <a:p>
          <a:endParaRPr lang="es-PE"/>
        </a:p>
      </dgm:t>
    </dgm:pt>
    <dgm:pt modelId="{A313834D-14E2-453E-9DDD-23BF45726145}" type="pres">
      <dgm:prSet presAssocID="{8649B4C6-FD1C-4B2D-B26D-3E490C7C3712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9E64C6B3-26AD-448A-995E-5F3E7D73E244}" type="pres">
      <dgm:prSet presAssocID="{C31BD427-CEB1-4229-A4E2-646319627A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4927C3-5244-43A3-92D6-0DE3BEFBE49B}" type="pres">
      <dgm:prSet presAssocID="{41064D69-2479-4ECE-A9B4-F129F13E62C7}" presName="sibTrans" presStyleLbl="sibTrans2D1" presStyleIdx="1" presStyleCnt="4"/>
      <dgm:spPr/>
      <dgm:t>
        <a:bodyPr/>
        <a:lstStyle/>
        <a:p>
          <a:endParaRPr lang="es-PE"/>
        </a:p>
      </dgm:t>
    </dgm:pt>
    <dgm:pt modelId="{53857EEE-291E-46E0-9D20-2D18FE2CF668}" type="pres">
      <dgm:prSet presAssocID="{41064D69-2479-4ECE-A9B4-F129F13E62C7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5A591748-3E41-4D26-BBA4-1FD169891543}" type="pres">
      <dgm:prSet presAssocID="{3D5DD22E-4C4D-444B-B67B-34A9D0FF3EC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FEC6878-6C6E-4050-9AD1-D2F0A30A2CD0}" type="pres">
      <dgm:prSet presAssocID="{DB21B67D-156A-4910-A275-55F544CA4964}" presName="sibTrans" presStyleLbl="sibTrans2D1" presStyleIdx="2" presStyleCnt="4"/>
      <dgm:spPr/>
      <dgm:t>
        <a:bodyPr/>
        <a:lstStyle/>
        <a:p>
          <a:endParaRPr lang="es-PE"/>
        </a:p>
      </dgm:t>
    </dgm:pt>
    <dgm:pt modelId="{DB2764EA-8B12-4829-A07B-D54EB3F82609}" type="pres">
      <dgm:prSet presAssocID="{DB21B67D-156A-4910-A275-55F544CA4964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57C091D6-EBD0-4371-9B41-F64DCD78EAA4}" type="pres">
      <dgm:prSet presAssocID="{F0572552-8116-4948-A779-ABBB539B03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ADE199-79A5-4A3B-BBE3-CEEF58F83014}" type="pres">
      <dgm:prSet presAssocID="{670A53B2-E653-4E11-AA2E-E463168594B0}" presName="sibTrans" presStyleLbl="sibTrans2D1" presStyleIdx="3" presStyleCnt="4"/>
      <dgm:spPr/>
      <dgm:t>
        <a:bodyPr/>
        <a:lstStyle/>
        <a:p>
          <a:endParaRPr lang="es-PE"/>
        </a:p>
      </dgm:t>
    </dgm:pt>
    <dgm:pt modelId="{6C275D09-3633-48C4-9BA7-F9022E77D209}" type="pres">
      <dgm:prSet presAssocID="{670A53B2-E653-4E11-AA2E-E463168594B0}" presName="connectorText" presStyleLbl="sibTrans2D1" presStyleIdx="3" presStyleCnt="4"/>
      <dgm:spPr/>
      <dgm:t>
        <a:bodyPr/>
        <a:lstStyle/>
        <a:p>
          <a:endParaRPr lang="es-PE"/>
        </a:p>
      </dgm:t>
    </dgm:pt>
    <dgm:pt modelId="{AE4D56EC-CB1E-4381-940F-FAD9EB3492F2}" type="pres">
      <dgm:prSet presAssocID="{74C12A4B-8EB6-4CD7-8E2D-CFA97D84434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A6A9318-2C1C-4510-B635-CBE0EAD90AD5}" type="presOf" srcId="{3CAB4243-1391-4092-992C-6EEE5D135230}" destId="{66E89BDA-31BE-4196-9214-F5BCF1D21FB6}" srcOrd="0" destOrd="0" presId="urn:microsoft.com/office/officeart/2005/8/layout/process1"/>
    <dgm:cxn modelId="{EC578380-A6CC-4524-8D01-CC082D1879F6}" srcId="{361D8DD0-83DF-4016-99A8-3746A983B2BA}" destId="{C31BD427-CEB1-4229-A4E2-646319627A92}" srcOrd="1" destOrd="0" parTransId="{E4A4C071-74B1-47B3-8A2C-6CEC450D001F}" sibTransId="{41064D69-2479-4ECE-A9B4-F129F13E62C7}"/>
    <dgm:cxn modelId="{774F6A7A-B896-4A0A-913D-446BE39726CC}" type="presOf" srcId="{8649B4C6-FD1C-4B2D-B26D-3E490C7C3712}" destId="{A313834D-14E2-453E-9DDD-23BF45726145}" srcOrd="1" destOrd="0" presId="urn:microsoft.com/office/officeart/2005/8/layout/process1"/>
    <dgm:cxn modelId="{E6F6524F-458B-4BAE-8111-B89A8C16F956}" srcId="{361D8DD0-83DF-4016-99A8-3746A983B2BA}" destId="{74C12A4B-8EB6-4CD7-8E2D-CFA97D84434C}" srcOrd="4" destOrd="0" parTransId="{C3FA7F5B-5AFA-4238-8AB7-43B2FA1C65C6}" sibTransId="{A2A4B891-32A1-4547-A1DB-BDAFDE79A936}"/>
    <dgm:cxn modelId="{4ABE555E-60B9-4EF0-9A8F-7EB4091CE280}" srcId="{361D8DD0-83DF-4016-99A8-3746A983B2BA}" destId="{3CAB4243-1391-4092-992C-6EEE5D135230}" srcOrd="0" destOrd="0" parTransId="{A6916B3E-A241-462A-BCD4-C8BD6AE4C2BA}" sibTransId="{8649B4C6-FD1C-4B2D-B26D-3E490C7C3712}"/>
    <dgm:cxn modelId="{8778B8F7-2EDB-4F98-9761-DDF55CDB52B3}" type="presOf" srcId="{F0572552-8116-4948-A779-ABBB539B03ED}" destId="{57C091D6-EBD0-4371-9B41-F64DCD78EAA4}" srcOrd="0" destOrd="0" presId="urn:microsoft.com/office/officeart/2005/8/layout/process1"/>
    <dgm:cxn modelId="{C64861FD-39A9-48D5-A4AE-4C733FC0C320}" type="presOf" srcId="{DB21B67D-156A-4910-A275-55F544CA4964}" destId="{DB2764EA-8B12-4829-A07B-D54EB3F82609}" srcOrd="1" destOrd="0" presId="urn:microsoft.com/office/officeart/2005/8/layout/process1"/>
    <dgm:cxn modelId="{B169A1FD-7DF1-4AD6-A00B-E907A2FD0E5F}" type="presOf" srcId="{361D8DD0-83DF-4016-99A8-3746A983B2BA}" destId="{EF779DF2-4EA8-4A82-A635-8BE130DCCBCC}" srcOrd="0" destOrd="0" presId="urn:microsoft.com/office/officeart/2005/8/layout/process1"/>
    <dgm:cxn modelId="{015F579F-A3DA-4619-86BD-6EA59B5B4E74}" type="presOf" srcId="{74C12A4B-8EB6-4CD7-8E2D-CFA97D84434C}" destId="{AE4D56EC-CB1E-4381-940F-FAD9EB3492F2}" srcOrd="0" destOrd="0" presId="urn:microsoft.com/office/officeart/2005/8/layout/process1"/>
    <dgm:cxn modelId="{A87F4CE6-399C-4C35-A5C3-5964319F11BA}" type="presOf" srcId="{41064D69-2479-4ECE-A9B4-F129F13E62C7}" destId="{53857EEE-291E-46E0-9D20-2D18FE2CF668}" srcOrd="1" destOrd="0" presId="urn:microsoft.com/office/officeart/2005/8/layout/process1"/>
    <dgm:cxn modelId="{A60C4107-915B-4729-88C3-3F56495F0157}" type="presOf" srcId="{C31BD427-CEB1-4229-A4E2-646319627A92}" destId="{9E64C6B3-26AD-448A-995E-5F3E7D73E244}" srcOrd="0" destOrd="0" presId="urn:microsoft.com/office/officeart/2005/8/layout/process1"/>
    <dgm:cxn modelId="{5D2A1F36-75A0-405C-89B1-F5720FD707D9}" srcId="{361D8DD0-83DF-4016-99A8-3746A983B2BA}" destId="{F0572552-8116-4948-A779-ABBB539B03ED}" srcOrd="3" destOrd="0" parTransId="{DC46864E-261A-4B33-8D31-C95B69B28C51}" sibTransId="{670A53B2-E653-4E11-AA2E-E463168594B0}"/>
    <dgm:cxn modelId="{22A659EC-8B6D-4FFC-B9A9-B704FF9681B2}" type="presOf" srcId="{8649B4C6-FD1C-4B2D-B26D-3E490C7C3712}" destId="{EE4B8102-3A1D-4E2D-8FB5-7F7C5FA99D33}" srcOrd="0" destOrd="0" presId="urn:microsoft.com/office/officeart/2005/8/layout/process1"/>
    <dgm:cxn modelId="{F1928558-713B-47D6-AB20-F3E32A29BF7C}" type="presOf" srcId="{670A53B2-E653-4E11-AA2E-E463168594B0}" destId="{6C275D09-3633-48C4-9BA7-F9022E77D209}" srcOrd="1" destOrd="0" presId="urn:microsoft.com/office/officeart/2005/8/layout/process1"/>
    <dgm:cxn modelId="{A26A6D2C-7958-4F48-BC3B-3D62BB96635F}" type="presOf" srcId="{670A53B2-E653-4E11-AA2E-E463168594B0}" destId="{FFADE199-79A5-4A3B-BBE3-CEEF58F83014}" srcOrd="0" destOrd="0" presId="urn:microsoft.com/office/officeart/2005/8/layout/process1"/>
    <dgm:cxn modelId="{F6A5FB79-2130-40EF-8D49-34A5BA7FC867}" type="presOf" srcId="{41064D69-2479-4ECE-A9B4-F129F13E62C7}" destId="{0D4927C3-5244-43A3-92D6-0DE3BEFBE49B}" srcOrd="0" destOrd="0" presId="urn:microsoft.com/office/officeart/2005/8/layout/process1"/>
    <dgm:cxn modelId="{8E0C5A35-CF2F-4B16-BD5E-39BE44849596}" type="presOf" srcId="{DB21B67D-156A-4910-A275-55F544CA4964}" destId="{EFEC6878-6C6E-4050-9AD1-D2F0A30A2CD0}" srcOrd="0" destOrd="0" presId="urn:microsoft.com/office/officeart/2005/8/layout/process1"/>
    <dgm:cxn modelId="{56FC8269-DBA7-447D-BF14-BD0728681734}" srcId="{361D8DD0-83DF-4016-99A8-3746A983B2BA}" destId="{3D5DD22E-4C4D-444B-B67B-34A9D0FF3EC6}" srcOrd="2" destOrd="0" parTransId="{69A151DD-1790-409E-897B-A114683122DE}" sibTransId="{DB21B67D-156A-4910-A275-55F544CA4964}"/>
    <dgm:cxn modelId="{BCCEDB51-F14E-4E6A-8E7B-CA2634E5BD94}" type="presOf" srcId="{3D5DD22E-4C4D-444B-B67B-34A9D0FF3EC6}" destId="{5A591748-3E41-4D26-BBA4-1FD169891543}" srcOrd="0" destOrd="0" presId="urn:microsoft.com/office/officeart/2005/8/layout/process1"/>
    <dgm:cxn modelId="{2BDC2EC0-8A4F-4AF7-8E7A-4DA5C128A4EB}" type="presParOf" srcId="{EF779DF2-4EA8-4A82-A635-8BE130DCCBCC}" destId="{66E89BDA-31BE-4196-9214-F5BCF1D21FB6}" srcOrd="0" destOrd="0" presId="urn:microsoft.com/office/officeart/2005/8/layout/process1"/>
    <dgm:cxn modelId="{FBAF5C39-525A-441A-BF89-4DEE20C3C768}" type="presParOf" srcId="{EF779DF2-4EA8-4A82-A635-8BE130DCCBCC}" destId="{EE4B8102-3A1D-4E2D-8FB5-7F7C5FA99D33}" srcOrd="1" destOrd="0" presId="urn:microsoft.com/office/officeart/2005/8/layout/process1"/>
    <dgm:cxn modelId="{1725585B-A278-453B-A00D-F1B96A8A20DE}" type="presParOf" srcId="{EE4B8102-3A1D-4E2D-8FB5-7F7C5FA99D33}" destId="{A313834D-14E2-453E-9DDD-23BF45726145}" srcOrd="0" destOrd="0" presId="urn:microsoft.com/office/officeart/2005/8/layout/process1"/>
    <dgm:cxn modelId="{03B3F4BE-610E-4D71-A3EF-88C0E6D72957}" type="presParOf" srcId="{EF779DF2-4EA8-4A82-A635-8BE130DCCBCC}" destId="{9E64C6B3-26AD-448A-995E-5F3E7D73E244}" srcOrd="2" destOrd="0" presId="urn:microsoft.com/office/officeart/2005/8/layout/process1"/>
    <dgm:cxn modelId="{1496FB13-23BB-431B-88C2-4F20EBE61D05}" type="presParOf" srcId="{EF779DF2-4EA8-4A82-A635-8BE130DCCBCC}" destId="{0D4927C3-5244-43A3-92D6-0DE3BEFBE49B}" srcOrd="3" destOrd="0" presId="urn:microsoft.com/office/officeart/2005/8/layout/process1"/>
    <dgm:cxn modelId="{5630550B-4876-49B1-956B-B8FEF69AF4AC}" type="presParOf" srcId="{0D4927C3-5244-43A3-92D6-0DE3BEFBE49B}" destId="{53857EEE-291E-46E0-9D20-2D18FE2CF668}" srcOrd="0" destOrd="0" presId="urn:microsoft.com/office/officeart/2005/8/layout/process1"/>
    <dgm:cxn modelId="{CF3A9170-BDDC-49B3-8CC1-BA4C819133E2}" type="presParOf" srcId="{EF779DF2-4EA8-4A82-A635-8BE130DCCBCC}" destId="{5A591748-3E41-4D26-BBA4-1FD169891543}" srcOrd="4" destOrd="0" presId="urn:microsoft.com/office/officeart/2005/8/layout/process1"/>
    <dgm:cxn modelId="{91D27C3E-2698-413F-AE64-F127421776C3}" type="presParOf" srcId="{EF779DF2-4EA8-4A82-A635-8BE130DCCBCC}" destId="{EFEC6878-6C6E-4050-9AD1-D2F0A30A2CD0}" srcOrd="5" destOrd="0" presId="urn:microsoft.com/office/officeart/2005/8/layout/process1"/>
    <dgm:cxn modelId="{A42B3838-326B-4D90-9351-250E1BF58A4D}" type="presParOf" srcId="{EFEC6878-6C6E-4050-9AD1-D2F0A30A2CD0}" destId="{DB2764EA-8B12-4829-A07B-D54EB3F82609}" srcOrd="0" destOrd="0" presId="urn:microsoft.com/office/officeart/2005/8/layout/process1"/>
    <dgm:cxn modelId="{65AD7E79-C4BA-4C75-B1F4-CD43CFCC48C6}" type="presParOf" srcId="{EF779DF2-4EA8-4A82-A635-8BE130DCCBCC}" destId="{57C091D6-EBD0-4371-9B41-F64DCD78EAA4}" srcOrd="6" destOrd="0" presId="urn:microsoft.com/office/officeart/2005/8/layout/process1"/>
    <dgm:cxn modelId="{EEC77368-B345-442D-9B35-9513F613B04B}" type="presParOf" srcId="{EF779DF2-4EA8-4A82-A635-8BE130DCCBCC}" destId="{FFADE199-79A5-4A3B-BBE3-CEEF58F83014}" srcOrd="7" destOrd="0" presId="urn:microsoft.com/office/officeart/2005/8/layout/process1"/>
    <dgm:cxn modelId="{9F163B23-C4E7-426D-963B-8D6F7A911086}" type="presParOf" srcId="{FFADE199-79A5-4A3B-BBE3-CEEF58F83014}" destId="{6C275D09-3633-48C4-9BA7-F9022E77D209}" srcOrd="0" destOrd="0" presId="urn:microsoft.com/office/officeart/2005/8/layout/process1"/>
    <dgm:cxn modelId="{822B33CA-5092-4CC4-8DD3-C68E0CF4D31F}" type="presParOf" srcId="{EF779DF2-4EA8-4A82-A635-8BE130DCCBCC}" destId="{AE4D56EC-CB1E-4381-940F-FAD9EB3492F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D8DD0-83DF-4016-99A8-3746A983B2B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3CAB4243-1391-4092-992C-6EEE5D135230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Fortalecer el mecanismo para la gestión de denuncias por presuntos actos de corrupción.</a:t>
          </a:r>
        </a:p>
      </dgm:t>
    </dgm:pt>
    <dgm:pt modelId="{A6916B3E-A241-462A-BCD4-C8BD6AE4C2BA}" type="parTrans" cxnId="{4ABE555E-60B9-4EF0-9A8F-7EB4091CE280}">
      <dgm:prSet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9B4C6-FD1C-4B2D-B26D-3E490C7C3712}" type="sibTrans" cxnId="{4ABE555E-60B9-4EF0-9A8F-7EB4091CE280}">
      <dgm:prSet custT="1"/>
      <dgm:spPr/>
      <dgm:t>
        <a:bodyPr/>
        <a:lstStyle/>
        <a:p>
          <a:endParaRPr lang="es-PE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A111DA-3805-45CD-979F-BFD92D8EAF7A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Impulsar una carrera pública meritocrática.</a:t>
          </a:r>
        </a:p>
      </dgm:t>
    </dgm:pt>
    <dgm:pt modelId="{EBE06E03-AC56-4C9E-B709-F574A61FD715}" type="parTrans" cxnId="{F8D6B5D4-C8AA-4BF7-8895-A323817FB06B}">
      <dgm:prSet/>
      <dgm:spPr/>
      <dgm:t>
        <a:bodyPr/>
        <a:lstStyle/>
        <a:p>
          <a:endParaRPr lang="es-PE" sz="1100"/>
        </a:p>
      </dgm:t>
    </dgm:pt>
    <dgm:pt modelId="{1BFB2422-72FF-4B0C-A440-5E12295EF43B}" type="sibTrans" cxnId="{F8D6B5D4-C8AA-4BF7-8895-A323817FB06B}">
      <dgm:prSet custT="1"/>
      <dgm:spPr/>
      <dgm:t>
        <a:bodyPr/>
        <a:lstStyle/>
        <a:p>
          <a:endParaRPr lang="es-PE" sz="1100"/>
        </a:p>
      </dgm:t>
    </dgm:pt>
    <dgm:pt modelId="{3389E28C-8A09-4B33-8D2E-4AC3AD46EAFD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Garantizar la integridad en las contrataciones de obras, bienes y servicios.</a:t>
          </a:r>
        </a:p>
      </dgm:t>
    </dgm:pt>
    <dgm:pt modelId="{B7158989-10BB-460F-B8F7-2424507F79B5}" type="parTrans" cxnId="{B6418E10-938E-42D9-9F68-9EAA2A4351EF}">
      <dgm:prSet/>
      <dgm:spPr/>
      <dgm:t>
        <a:bodyPr/>
        <a:lstStyle/>
        <a:p>
          <a:endParaRPr lang="es-PE" sz="1100"/>
        </a:p>
      </dgm:t>
    </dgm:pt>
    <dgm:pt modelId="{9D35BA34-1D3D-4C16-9B49-2EED9E095765}" type="sibTrans" cxnId="{B6418E10-938E-42D9-9F68-9EAA2A4351EF}">
      <dgm:prSet custT="1"/>
      <dgm:spPr/>
      <dgm:t>
        <a:bodyPr/>
        <a:lstStyle/>
        <a:p>
          <a:endParaRPr lang="es-PE" sz="1100"/>
        </a:p>
      </dgm:t>
    </dgm:pt>
    <dgm:pt modelId="{8EFE7CD6-1B12-48ED-BBAA-D0D8A06C14D6}">
      <dgm:prSet phldrT="[Texto]" custT="1"/>
      <dgm:spPr/>
      <dgm:t>
        <a:bodyPr/>
        <a:lstStyle/>
        <a:p>
          <a:r>
            <a:rPr lang="es-PE" sz="1100" b="1" dirty="0">
              <a:latin typeface="+mn-lt"/>
              <a:cs typeface="Arial" panose="020B0604020202020204" pitchFamily="34" charset="0"/>
            </a:rPr>
            <a:t>Fortalecer la gestión de riesgos al interior de cada entidad pública</a:t>
          </a:r>
        </a:p>
      </dgm:t>
    </dgm:pt>
    <dgm:pt modelId="{FC82746D-1209-49C2-B15A-B4A67016CF61}" type="parTrans" cxnId="{A4AFDA91-8BC4-4423-A0C6-0C5F53AF2EA9}">
      <dgm:prSet/>
      <dgm:spPr/>
      <dgm:t>
        <a:bodyPr/>
        <a:lstStyle/>
        <a:p>
          <a:endParaRPr lang="es-PE" sz="1100"/>
        </a:p>
      </dgm:t>
    </dgm:pt>
    <dgm:pt modelId="{0C79E1D1-649C-43FF-9DC2-99A4DEA2655F}" type="sibTrans" cxnId="{A4AFDA91-8BC4-4423-A0C6-0C5F53AF2EA9}">
      <dgm:prSet/>
      <dgm:spPr/>
      <dgm:t>
        <a:bodyPr/>
        <a:lstStyle/>
        <a:p>
          <a:endParaRPr lang="es-PE" sz="1100"/>
        </a:p>
      </dgm:t>
    </dgm:pt>
    <dgm:pt modelId="{EF779DF2-4EA8-4A82-A635-8BE130DCCBCC}" type="pres">
      <dgm:prSet presAssocID="{361D8DD0-83DF-4016-99A8-3746A983B2BA}" presName="Name0" presStyleCnt="0">
        <dgm:presLayoutVars>
          <dgm:dir/>
          <dgm:resizeHandles val="exact"/>
        </dgm:presLayoutVars>
      </dgm:prSet>
      <dgm:spPr/>
    </dgm:pt>
    <dgm:pt modelId="{66E89BDA-31BE-4196-9214-F5BCF1D21FB6}" type="pres">
      <dgm:prSet presAssocID="{3CAB4243-1391-4092-992C-6EEE5D135230}" presName="node" presStyleLbl="node1" presStyleIdx="0" presStyleCnt="4" custScaleY="1044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E4B8102-3A1D-4E2D-8FB5-7F7C5FA99D33}" type="pres">
      <dgm:prSet presAssocID="{8649B4C6-FD1C-4B2D-B26D-3E490C7C3712}" presName="sibTrans" presStyleLbl="sibTrans2D1" presStyleIdx="0" presStyleCnt="3"/>
      <dgm:spPr/>
      <dgm:t>
        <a:bodyPr/>
        <a:lstStyle/>
        <a:p>
          <a:endParaRPr lang="es-PE"/>
        </a:p>
      </dgm:t>
    </dgm:pt>
    <dgm:pt modelId="{A313834D-14E2-453E-9DDD-23BF45726145}" type="pres">
      <dgm:prSet presAssocID="{8649B4C6-FD1C-4B2D-B26D-3E490C7C3712}" presName="connectorText" presStyleLbl="sibTrans2D1" presStyleIdx="0" presStyleCnt="3"/>
      <dgm:spPr/>
      <dgm:t>
        <a:bodyPr/>
        <a:lstStyle/>
        <a:p>
          <a:endParaRPr lang="es-PE"/>
        </a:p>
      </dgm:t>
    </dgm:pt>
    <dgm:pt modelId="{07F50882-AF3E-4A8D-8BF2-834BDD02B42D}" type="pres">
      <dgm:prSet presAssocID="{E0A111DA-3805-45CD-979F-BFD92D8EAF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398A044-4B88-4781-A3A3-8FA3D8A2DC2D}" type="pres">
      <dgm:prSet presAssocID="{1BFB2422-72FF-4B0C-A440-5E12295EF43B}" presName="sibTrans" presStyleLbl="sibTrans2D1" presStyleIdx="1" presStyleCnt="3"/>
      <dgm:spPr/>
      <dgm:t>
        <a:bodyPr/>
        <a:lstStyle/>
        <a:p>
          <a:endParaRPr lang="es-PE"/>
        </a:p>
      </dgm:t>
    </dgm:pt>
    <dgm:pt modelId="{08046994-F46F-4980-ACAC-135AFD3D98EE}" type="pres">
      <dgm:prSet presAssocID="{1BFB2422-72FF-4B0C-A440-5E12295EF43B}" presName="connectorText" presStyleLbl="sibTrans2D1" presStyleIdx="1" presStyleCnt="3"/>
      <dgm:spPr/>
      <dgm:t>
        <a:bodyPr/>
        <a:lstStyle/>
        <a:p>
          <a:endParaRPr lang="es-PE"/>
        </a:p>
      </dgm:t>
    </dgm:pt>
    <dgm:pt modelId="{BDBB4C3E-661E-473B-9A4C-404BE09A71C7}" type="pres">
      <dgm:prSet presAssocID="{3389E28C-8A09-4B33-8D2E-4AC3AD46EAF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1E0DDD6-2F1A-401C-87FA-3419E785783D}" type="pres">
      <dgm:prSet presAssocID="{9D35BA34-1D3D-4C16-9B49-2EED9E095765}" presName="sibTrans" presStyleLbl="sibTrans2D1" presStyleIdx="2" presStyleCnt="3"/>
      <dgm:spPr/>
      <dgm:t>
        <a:bodyPr/>
        <a:lstStyle/>
        <a:p>
          <a:endParaRPr lang="es-PE"/>
        </a:p>
      </dgm:t>
    </dgm:pt>
    <dgm:pt modelId="{43F3B7C8-F77C-4F68-A679-C92BDBC7F9CE}" type="pres">
      <dgm:prSet presAssocID="{9D35BA34-1D3D-4C16-9B49-2EED9E095765}" presName="connectorText" presStyleLbl="sibTrans2D1" presStyleIdx="2" presStyleCnt="3"/>
      <dgm:spPr/>
      <dgm:t>
        <a:bodyPr/>
        <a:lstStyle/>
        <a:p>
          <a:endParaRPr lang="es-PE"/>
        </a:p>
      </dgm:t>
    </dgm:pt>
    <dgm:pt modelId="{D8B517C9-2095-4D61-840D-1D0DBD9303A9}" type="pres">
      <dgm:prSet presAssocID="{8EFE7CD6-1B12-48ED-BBAA-D0D8A06C14D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E3842B6-7F1B-49B9-8A8D-5C9557BF9BC0}" type="presOf" srcId="{361D8DD0-83DF-4016-99A8-3746A983B2BA}" destId="{EF779DF2-4EA8-4A82-A635-8BE130DCCBCC}" srcOrd="0" destOrd="0" presId="urn:microsoft.com/office/officeart/2005/8/layout/process1"/>
    <dgm:cxn modelId="{0B604B6F-3B45-4014-8DCF-7397EE0B3320}" type="presOf" srcId="{9D35BA34-1D3D-4C16-9B49-2EED9E095765}" destId="{43F3B7C8-F77C-4F68-A679-C92BDBC7F9CE}" srcOrd="1" destOrd="0" presId="urn:microsoft.com/office/officeart/2005/8/layout/process1"/>
    <dgm:cxn modelId="{F8711904-BBCA-46F9-B21F-279C3CAE206F}" type="presOf" srcId="{9D35BA34-1D3D-4C16-9B49-2EED9E095765}" destId="{61E0DDD6-2F1A-401C-87FA-3419E785783D}" srcOrd="0" destOrd="0" presId="urn:microsoft.com/office/officeart/2005/8/layout/process1"/>
    <dgm:cxn modelId="{08CC1D38-F72B-421F-B8E8-FAB871D68EA5}" type="presOf" srcId="{1BFB2422-72FF-4B0C-A440-5E12295EF43B}" destId="{08046994-F46F-4980-ACAC-135AFD3D98EE}" srcOrd="1" destOrd="0" presId="urn:microsoft.com/office/officeart/2005/8/layout/process1"/>
    <dgm:cxn modelId="{A6C6283B-5F8E-42D1-9D1A-AE8EEB2C3BC8}" type="presOf" srcId="{8649B4C6-FD1C-4B2D-B26D-3E490C7C3712}" destId="{EE4B8102-3A1D-4E2D-8FB5-7F7C5FA99D33}" srcOrd="0" destOrd="0" presId="urn:microsoft.com/office/officeart/2005/8/layout/process1"/>
    <dgm:cxn modelId="{A4AFDA91-8BC4-4423-A0C6-0C5F53AF2EA9}" srcId="{361D8DD0-83DF-4016-99A8-3746A983B2BA}" destId="{8EFE7CD6-1B12-48ED-BBAA-D0D8A06C14D6}" srcOrd="3" destOrd="0" parTransId="{FC82746D-1209-49C2-B15A-B4A67016CF61}" sibTransId="{0C79E1D1-649C-43FF-9DC2-99A4DEA2655F}"/>
    <dgm:cxn modelId="{4ABE555E-60B9-4EF0-9A8F-7EB4091CE280}" srcId="{361D8DD0-83DF-4016-99A8-3746A983B2BA}" destId="{3CAB4243-1391-4092-992C-6EEE5D135230}" srcOrd="0" destOrd="0" parTransId="{A6916B3E-A241-462A-BCD4-C8BD6AE4C2BA}" sibTransId="{8649B4C6-FD1C-4B2D-B26D-3E490C7C3712}"/>
    <dgm:cxn modelId="{59367E7E-A1B6-4B6A-9DC4-78C317483C98}" type="presOf" srcId="{3CAB4243-1391-4092-992C-6EEE5D135230}" destId="{66E89BDA-31BE-4196-9214-F5BCF1D21FB6}" srcOrd="0" destOrd="0" presId="urn:microsoft.com/office/officeart/2005/8/layout/process1"/>
    <dgm:cxn modelId="{43841E6C-F81A-40BA-9E9A-1CBFA19F7DD1}" type="presOf" srcId="{8EFE7CD6-1B12-48ED-BBAA-D0D8A06C14D6}" destId="{D8B517C9-2095-4D61-840D-1D0DBD9303A9}" srcOrd="0" destOrd="0" presId="urn:microsoft.com/office/officeart/2005/8/layout/process1"/>
    <dgm:cxn modelId="{F8D6B5D4-C8AA-4BF7-8895-A323817FB06B}" srcId="{361D8DD0-83DF-4016-99A8-3746A983B2BA}" destId="{E0A111DA-3805-45CD-979F-BFD92D8EAF7A}" srcOrd="1" destOrd="0" parTransId="{EBE06E03-AC56-4C9E-B709-F574A61FD715}" sibTransId="{1BFB2422-72FF-4B0C-A440-5E12295EF43B}"/>
    <dgm:cxn modelId="{B6418E10-938E-42D9-9F68-9EAA2A4351EF}" srcId="{361D8DD0-83DF-4016-99A8-3746A983B2BA}" destId="{3389E28C-8A09-4B33-8D2E-4AC3AD46EAFD}" srcOrd="2" destOrd="0" parTransId="{B7158989-10BB-460F-B8F7-2424507F79B5}" sibTransId="{9D35BA34-1D3D-4C16-9B49-2EED9E095765}"/>
    <dgm:cxn modelId="{C35B083F-C292-474A-9635-A45A4316D2A0}" type="presOf" srcId="{3389E28C-8A09-4B33-8D2E-4AC3AD46EAFD}" destId="{BDBB4C3E-661E-473B-9A4C-404BE09A71C7}" srcOrd="0" destOrd="0" presId="urn:microsoft.com/office/officeart/2005/8/layout/process1"/>
    <dgm:cxn modelId="{C1282ED0-891B-49AB-B3E3-18D55BAF66A3}" type="presOf" srcId="{1BFB2422-72FF-4B0C-A440-5E12295EF43B}" destId="{5398A044-4B88-4781-A3A3-8FA3D8A2DC2D}" srcOrd="0" destOrd="0" presId="urn:microsoft.com/office/officeart/2005/8/layout/process1"/>
    <dgm:cxn modelId="{5D0907EC-6134-4657-9232-B421BD0B9019}" type="presOf" srcId="{8649B4C6-FD1C-4B2D-B26D-3E490C7C3712}" destId="{A313834D-14E2-453E-9DDD-23BF45726145}" srcOrd="1" destOrd="0" presId="urn:microsoft.com/office/officeart/2005/8/layout/process1"/>
    <dgm:cxn modelId="{FC31D016-1CD9-4E2F-B1B5-AC4A6B03DD10}" type="presOf" srcId="{E0A111DA-3805-45CD-979F-BFD92D8EAF7A}" destId="{07F50882-AF3E-4A8D-8BF2-834BDD02B42D}" srcOrd="0" destOrd="0" presId="urn:microsoft.com/office/officeart/2005/8/layout/process1"/>
    <dgm:cxn modelId="{7D4AD11E-CFD5-418C-8BD3-B683085BDBB7}" type="presParOf" srcId="{EF779DF2-4EA8-4A82-A635-8BE130DCCBCC}" destId="{66E89BDA-31BE-4196-9214-F5BCF1D21FB6}" srcOrd="0" destOrd="0" presId="urn:microsoft.com/office/officeart/2005/8/layout/process1"/>
    <dgm:cxn modelId="{F4B7ED14-53A0-4A60-982F-0E63C8119E6B}" type="presParOf" srcId="{EF779DF2-4EA8-4A82-A635-8BE130DCCBCC}" destId="{EE4B8102-3A1D-4E2D-8FB5-7F7C5FA99D33}" srcOrd="1" destOrd="0" presId="urn:microsoft.com/office/officeart/2005/8/layout/process1"/>
    <dgm:cxn modelId="{7B96BFA9-1D1C-49B9-9B18-126E6BAF91A5}" type="presParOf" srcId="{EE4B8102-3A1D-4E2D-8FB5-7F7C5FA99D33}" destId="{A313834D-14E2-453E-9DDD-23BF45726145}" srcOrd="0" destOrd="0" presId="urn:microsoft.com/office/officeart/2005/8/layout/process1"/>
    <dgm:cxn modelId="{C2C556F1-08B2-4171-9F77-F52A0B453B9E}" type="presParOf" srcId="{EF779DF2-4EA8-4A82-A635-8BE130DCCBCC}" destId="{07F50882-AF3E-4A8D-8BF2-834BDD02B42D}" srcOrd="2" destOrd="0" presId="urn:microsoft.com/office/officeart/2005/8/layout/process1"/>
    <dgm:cxn modelId="{2FC06371-18C2-456E-9EA1-26D2454D332A}" type="presParOf" srcId="{EF779DF2-4EA8-4A82-A635-8BE130DCCBCC}" destId="{5398A044-4B88-4781-A3A3-8FA3D8A2DC2D}" srcOrd="3" destOrd="0" presId="urn:microsoft.com/office/officeart/2005/8/layout/process1"/>
    <dgm:cxn modelId="{60FDA17D-52CD-413D-AB47-1C2392C91FC8}" type="presParOf" srcId="{5398A044-4B88-4781-A3A3-8FA3D8A2DC2D}" destId="{08046994-F46F-4980-ACAC-135AFD3D98EE}" srcOrd="0" destOrd="0" presId="urn:microsoft.com/office/officeart/2005/8/layout/process1"/>
    <dgm:cxn modelId="{CEE81E51-E650-4E3B-B885-E555353FECC3}" type="presParOf" srcId="{EF779DF2-4EA8-4A82-A635-8BE130DCCBCC}" destId="{BDBB4C3E-661E-473B-9A4C-404BE09A71C7}" srcOrd="4" destOrd="0" presId="urn:microsoft.com/office/officeart/2005/8/layout/process1"/>
    <dgm:cxn modelId="{B6B7A971-AED5-4B85-8647-ECDE9485938E}" type="presParOf" srcId="{EF779DF2-4EA8-4A82-A635-8BE130DCCBCC}" destId="{61E0DDD6-2F1A-401C-87FA-3419E785783D}" srcOrd="5" destOrd="0" presId="urn:microsoft.com/office/officeart/2005/8/layout/process1"/>
    <dgm:cxn modelId="{B6290D88-6F7C-4D0B-BCF0-AC6408812A2C}" type="presParOf" srcId="{61E0DDD6-2F1A-401C-87FA-3419E785783D}" destId="{43F3B7C8-F77C-4F68-A679-C92BDBC7F9CE}" srcOrd="0" destOrd="0" presId="urn:microsoft.com/office/officeart/2005/8/layout/process1"/>
    <dgm:cxn modelId="{463E3093-1980-45E3-9407-C0E068D4F743}" type="presParOf" srcId="{EF779DF2-4EA8-4A82-A635-8BE130DCCBCC}" destId="{D8B517C9-2095-4D61-840D-1D0DBD9303A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1D8DD0-83DF-4016-99A8-3746A983B2B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CD3D0BA5-88C2-41DE-B938-DC0CAC7FF83F}">
      <dgm:prSet custT="1"/>
      <dgm:spPr/>
      <dgm:t>
        <a:bodyPr/>
        <a:lstStyle/>
        <a:p>
          <a:r>
            <a:rPr lang="es-PE" sz="1100" b="1" dirty="0">
              <a:latin typeface="+mn-lt"/>
            </a:rPr>
            <a:t>Reforzar el sistema de justicia penal.</a:t>
          </a:r>
        </a:p>
      </dgm:t>
    </dgm:pt>
    <dgm:pt modelId="{F1682902-7EE2-4C2F-8FAE-FBC4B5A28D15}" type="parTrans" cxnId="{DAF2DFFE-610E-4ECE-8809-740B8E813006}">
      <dgm:prSet/>
      <dgm:spPr/>
      <dgm:t>
        <a:bodyPr/>
        <a:lstStyle/>
        <a:p>
          <a:endParaRPr lang="es-PE" sz="1100" b="1"/>
        </a:p>
      </dgm:t>
    </dgm:pt>
    <dgm:pt modelId="{51A3A54F-2F28-4078-82A6-981690BC8D9D}" type="sibTrans" cxnId="{DAF2DFFE-610E-4ECE-8809-740B8E813006}">
      <dgm:prSet custT="1"/>
      <dgm:spPr/>
      <dgm:t>
        <a:bodyPr/>
        <a:lstStyle/>
        <a:p>
          <a:endParaRPr lang="es-PE" sz="1100" b="1"/>
        </a:p>
      </dgm:t>
    </dgm:pt>
    <dgm:pt modelId="{6655ACF5-B5C9-4370-8A6F-584EDAF85E18}">
      <dgm:prSet custT="1"/>
      <dgm:spPr/>
      <dgm:t>
        <a:bodyPr/>
        <a:lstStyle/>
        <a:p>
          <a:r>
            <a:rPr lang="es-PE" sz="1100" b="1" dirty="0">
              <a:latin typeface="+mn-lt"/>
            </a:rPr>
            <a:t>Reforzar el sistema disciplinario</a:t>
          </a:r>
        </a:p>
      </dgm:t>
    </dgm:pt>
    <dgm:pt modelId="{055D86F6-584F-41B5-94FB-A7956F29085F}" type="parTrans" cxnId="{BE94C1F1-8D3A-4879-826F-ECCBB8EBC5C3}">
      <dgm:prSet/>
      <dgm:spPr/>
      <dgm:t>
        <a:bodyPr/>
        <a:lstStyle/>
        <a:p>
          <a:endParaRPr lang="es-PE" sz="1100" b="1"/>
        </a:p>
      </dgm:t>
    </dgm:pt>
    <dgm:pt modelId="{C90B4FC3-04DA-4885-97B6-A0626E8862E1}" type="sibTrans" cxnId="{BE94C1F1-8D3A-4879-826F-ECCBB8EBC5C3}">
      <dgm:prSet custT="1"/>
      <dgm:spPr/>
      <dgm:t>
        <a:bodyPr/>
        <a:lstStyle/>
        <a:p>
          <a:endParaRPr lang="es-PE" sz="1100" b="1"/>
        </a:p>
      </dgm:t>
    </dgm:pt>
    <dgm:pt modelId="{D63C7391-AF77-41CB-AD12-6CD4225A7E23}">
      <dgm:prSet custT="1"/>
      <dgm:spPr/>
      <dgm:t>
        <a:bodyPr/>
        <a:lstStyle/>
        <a:p>
          <a:r>
            <a:rPr lang="es-PE" sz="1100" b="1" dirty="0">
              <a:latin typeface="+mn-lt"/>
            </a:rPr>
            <a:t>Reforzar el Sistema Nacional de Control</a:t>
          </a:r>
        </a:p>
      </dgm:t>
    </dgm:pt>
    <dgm:pt modelId="{FEAD44D5-87A6-4CD6-AE3A-F9B851EDA26B}" type="parTrans" cxnId="{A89C8FCA-EC66-4589-B863-09B79A31D034}">
      <dgm:prSet/>
      <dgm:spPr/>
      <dgm:t>
        <a:bodyPr/>
        <a:lstStyle/>
        <a:p>
          <a:endParaRPr lang="es-PE" sz="1100" b="1"/>
        </a:p>
      </dgm:t>
    </dgm:pt>
    <dgm:pt modelId="{27836D9E-778A-44E1-AEB6-392ACF72C2D8}" type="sibTrans" cxnId="{A89C8FCA-EC66-4589-B863-09B79A31D034}">
      <dgm:prSet custT="1"/>
      <dgm:spPr/>
      <dgm:t>
        <a:bodyPr/>
        <a:lstStyle/>
        <a:p>
          <a:endParaRPr lang="es-PE" sz="1100" b="1"/>
        </a:p>
      </dgm:t>
    </dgm:pt>
    <dgm:pt modelId="{CFCAC698-E2BB-4082-A7FE-6D661DB46BEE}">
      <dgm:prSet custT="1"/>
      <dgm:spPr/>
      <dgm:t>
        <a:bodyPr/>
        <a:lstStyle/>
        <a:p>
          <a:r>
            <a:rPr lang="es-PE" sz="1100" b="1" dirty="0">
              <a:latin typeface="+mn-lt"/>
            </a:rPr>
            <a:t>Fortalecer los mecanismos para recuperación de activos y perdida de dominio ante delitos agravados contra la Administración Pública</a:t>
          </a:r>
        </a:p>
      </dgm:t>
    </dgm:pt>
    <dgm:pt modelId="{C975F803-4FA7-42E3-9858-7E45D05854D7}" type="parTrans" cxnId="{AA5FC81F-77AC-4142-BC10-8316C53D7E53}">
      <dgm:prSet/>
      <dgm:spPr/>
      <dgm:t>
        <a:bodyPr/>
        <a:lstStyle/>
        <a:p>
          <a:endParaRPr lang="es-PE" sz="1100" b="1"/>
        </a:p>
      </dgm:t>
    </dgm:pt>
    <dgm:pt modelId="{C0894AAE-C6AD-4E52-8074-48C293B7F0E1}" type="sibTrans" cxnId="{AA5FC81F-77AC-4142-BC10-8316C53D7E53}">
      <dgm:prSet/>
      <dgm:spPr/>
      <dgm:t>
        <a:bodyPr/>
        <a:lstStyle/>
        <a:p>
          <a:endParaRPr lang="es-PE" sz="1100" b="1"/>
        </a:p>
      </dgm:t>
    </dgm:pt>
    <dgm:pt modelId="{EF779DF2-4EA8-4A82-A635-8BE130DCCBCC}" type="pres">
      <dgm:prSet presAssocID="{361D8DD0-83DF-4016-99A8-3746A983B2BA}" presName="Name0" presStyleCnt="0">
        <dgm:presLayoutVars>
          <dgm:dir/>
          <dgm:resizeHandles val="exact"/>
        </dgm:presLayoutVars>
      </dgm:prSet>
      <dgm:spPr/>
    </dgm:pt>
    <dgm:pt modelId="{37640F43-8569-4B12-86D2-90E20E739EE0}" type="pres">
      <dgm:prSet presAssocID="{CD3D0BA5-88C2-41DE-B938-DC0CAC7FF8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8A12E96-0F84-411F-B8B1-27B56F7491A7}" type="pres">
      <dgm:prSet presAssocID="{51A3A54F-2F28-4078-82A6-981690BC8D9D}" presName="sibTrans" presStyleLbl="sibTrans2D1" presStyleIdx="0" presStyleCnt="3"/>
      <dgm:spPr/>
      <dgm:t>
        <a:bodyPr/>
        <a:lstStyle/>
        <a:p>
          <a:endParaRPr lang="es-PE"/>
        </a:p>
      </dgm:t>
    </dgm:pt>
    <dgm:pt modelId="{97DAB599-26E2-4D6B-A472-7DEF878DBB3B}" type="pres">
      <dgm:prSet presAssocID="{51A3A54F-2F28-4078-82A6-981690BC8D9D}" presName="connectorText" presStyleLbl="sibTrans2D1" presStyleIdx="0" presStyleCnt="3"/>
      <dgm:spPr/>
      <dgm:t>
        <a:bodyPr/>
        <a:lstStyle/>
        <a:p>
          <a:endParaRPr lang="es-PE"/>
        </a:p>
      </dgm:t>
    </dgm:pt>
    <dgm:pt modelId="{45A1DB08-59BD-498E-936F-87B4F42CBE8D}" type="pres">
      <dgm:prSet presAssocID="{6655ACF5-B5C9-4370-8A6F-584EDAF85E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BF2FD4C-882F-4CD7-A8D5-FFB3ECE835E8}" type="pres">
      <dgm:prSet presAssocID="{C90B4FC3-04DA-4885-97B6-A0626E8862E1}" presName="sibTrans" presStyleLbl="sibTrans2D1" presStyleIdx="1" presStyleCnt="3"/>
      <dgm:spPr/>
      <dgm:t>
        <a:bodyPr/>
        <a:lstStyle/>
        <a:p>
          <a:endParaRPr lang="es-PE"/>
        </a:p>
      </dgm:t>
    </dgm:pt>
    <dgm:pt modelId="{356A31B3-7F56-451B-8DAA-00FFFF01EBBC}" type="pres">
      <dgm:prSet presAssocID="{C90B4FC3-04DA-4885-97B6-A0626E8862E1}" presName="connectorText" presStyleLbl="sibTrans2D1" presStyleIdx="1" presStyleCnt="3"/>
      <dgm:spPr/>
      <dgm:t>
        <a:bodyPr/>
        <a:lstStyle/>
        <a:p>
          <a:endParaRPr lang="es-PE"/>
        </a:p>
      </dgm:t>
    </dgm:pt>
    <dgm:pt modelId="{AC87E6FC-E22F-4028-9591-D5E37331C528}" type="pres">
      <dgm:prSet presAssocID="{D63C7391-AF77-41CB-AD12-6CD4225A7E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1A092D-E9D0-4E57-9735-7F9EDC00E0CF}" type="pres">
      <dgm:prSet presAssocID="{27836D9E-778A-44E1-AEB6-392ACF72C2D8}" presName="sibTrans" presStyleLbl="sibTrans2D1" presStyleIdx="2" presStyleCnt="3"/>
      <dgm:spPr/>
      <dgm:t>
        <a:bodyPr/>
        <a:lstStyle/>
        <a:p>
          <a:endParaRPr lang="es-PE"/>
        </a:p>
      </dgm:t>
    </dgm:pt>
    <dgm:pt modelId="{EDAA8059-2440-4131-B584-05C7412D1AFD}" type="pres">
      <dgm:prSet presAssocID="{27836D9E-778A-44E1-AEB6-392ACF72C2D8}" presName="connectorText" presStyleLbl="sibTrans2D1" presStyleIdx="2" presStyleCnt="3"/>
      <dgm:spPr/>
      <dgm:t>
        <a:bodyPr/>
        <a:lstStyle/>
        <a:p>
          <a:endParaRPr lang="es-PE"/>
        </a:p>
      </dgm:t>
    </dgm:pt>
    <dgm:pt modelId="{073CF3E5-2537-47A8-B82A-6E0D3F632876}" type="pres">
      <dgm:prSet presAssocID="{CFCAC698-E2BB-4082-A7FE-6D661DB46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E94C1F1-8D3A-4879-826F-ECCBB8EBC5C3}" srcId="{361D8DD0-83DF-4016-99A8-3746A983B2BA}" destId="{6655ACF5-B5C9-4370-8A6F-584EDAF85E18}" srcOrd="1" destOrd="0" parTransId="{055D86F6-584F-41B5-94FB-A7956F29085F}" sibTransId="{C90B4FC3-04DA-4885-97B6-A0626E8862E1}"/>
    <dgm:cxn modelId="{1C2951E4-5669-44E8-B17C-C016E03750BD}" type="presOf" srcId="{361D8DD0-83DF-4016-99A8-3746A983B2BA}" destId="{EF779DF2-4EA8-4A82-A635-8BE130DCCBCC}" srcOrd="0" destOrd="0" presId="urn:microsoft.com/office/officeart/2005/8/layout/process1"/>
    <dgm:cxn modelId="{144B3B73-CA2C-49C2-B710-E43507DE085A}" type="presOf" srcId="{C90B4FC3-04DA-4885-97B6-A0626E8862E1}" destId="{DBF2FD4C-882F-4CD7-A8D5-FFB3ECE835E8}" srcOrd="0" destOrd="0" presId="urn:microsoft.com/office/officeart/2005/8/layout/process1"/>
    <dgm:cxn modelId="{A89C8FCA-EC66-4589-B863-09B79A31D034}" srcId="{361D8DD0-83DF-4016-99A8-3746A983B2BA}" destId="{D63C7391-AF77-41CB-AD12-6CD4225A7E23}" srcOrd="2" destOrd="0" parTransId="{FEAD44D5-87A6-4CD6-AE3A-F9B851EDA26B}" sibTransId="{27836D9E-778A-44E1-AEB6-392ACF72C2D8}"/>
    <dgm:cxn modelId="{0C11264D-55E3-4460-BB08-616E519173B9}" type="presOf" srcId="{CFCAC698-E2BB-4082-A7FE-6D661DB46BEE}" destId="{073CF3E5-2537-47A8-B82A-6E0D3F632876}" srcOrd="0" destOrd="0" presId="urn:microsoft.com/office/officeart/2005/8/layout/process1"/>
    <dgm:cxn modelId="{108F9D3B-6545-478B-A1B0-1E6651315792}" type="presOf" srcId="{6655ACF5-B5C9-4370-8A6F-584EDAF85E18}" destId="{45A1DB08-59BD-498E-936F-87B4F42CBE8D}" srcOrd="0" destOrd="0" presId="urn:microsoft.com/office/officeart/2005/8/layout/process1"/>
    <dgm:cxn modelId="{DAF2DFFE-610E-4ECE-8809-740B8E813006}" srcId="{361D8DD0-83DF-4016-99A8-3746A983B2BA}" destId="{CD3D0BA5-88C2-41DE-B938-DC0CAC7FF83F}" srcOrd="0" destOrd="0" parTransId="{F1682902-7EE2-4C2F-8FAE-FBC4B5A28D15}" sibTransId="{51A3A54F-2F28-4078-82A6-981690BC8D9D}"/>
    <dgm:cxn modelId="{1495309F-EEF0-447E-8260-D2E2FCDA2B7D}" type="presOf" srcId="{51A3A54F-2F28-4078-82A6-981690BC8D9D}" destId="{B8A12E96-0F84-411F-B8B1-27B56F7491A7}" srcOrd="0" destOrd="0" presId="urn:microsoft.com/office/officeart/2005/8/layout/process1"/>
    <dgm:cxn modelId="{696765E3-323F-4BDA-9AB4-C9F813F68A5F}" type="presOf" srcId="{27836D9E-778A-44E1-AEB6-392ACF72C2D8}" destId="{EDAA8059-2440-4131-B584-05C7412D1AFD}" srcOrd="1" destOrd="0" presId="urn:microsoft.com/office/officeart/2005/8/layout/process1"/>
    <dgm:cxn modelId="{AA5FC81F-77AC-4142-BC10-8316C53D7E53}" srcId="{361D8DD0-83DF-4016-99A8-3746A983B2BA}" destId="{CFCAC698-E2BB-4082-A7FE-6D661DB46BEE}" srcOrd="3" destOrd="0" parTransId="{C975F803-4FA7-42E3-9858-7E45D05854D7}" sibTransId="{C0894AAE-C6AD-4E52-8074-48C293B7F0E1}"/>
    <dgm:cxn modelId="{535698B4-B832-40C9-B467-066A9CB91305}" type="presOf" srcId="{51A3A54F-2F28-4078-82A6-981690BC8D9D}" destId="{97DAB599-26E2-4D6B-A472-7DEF878DBB3B}" srcOrd="1" destOrd="0" presId="urn:microsoft.com/office/officeart/2005/8/layout/process1"/>
    <dgm:cxn modelId="{B8185C2A-FB8F-4801-99F5-F9089090179E}" type="presOf" srcId="{27836D9E-778A-44E1-AEB6-392ACF72C2D8}" destId="{131A092D-E9D0-4E57-9735-7F9EDC00E0CF}" srcOrd="0" destOrd="0" presId="urn:microsoft.com/office/officeart/2005/8/layout/process1"/>
    <dgm:cxn modelId="{E250E85A-29C7-4D72-9236-24AA01692E3F}" type="presOf" srcId="{D63C7391-AF77-41CB-AD12-6CD4225A7E23}" destId="{AC87E6FC-E22F-4028-9591-D5E37331C528}" srcOrd="0" destOrd="0" presId="urn:microsoft.com/office/officeart/2005/8/layout/process1"/>
    <dgm:cxn modelId="{B71B19C5-7833-4496-86F4-A9403022346D}" type="presOf" srcId="{CD3D0BA5-88C2-41DE-B938-DC0CAC7FF83F}" destId="{37640F43-8569-4B12-86D2-90E20E739EE0}" srcOrd="0" destOrd="0" presId="urn:microsoft.com/office/officeart/2005/8/layout/process1"/>
    <dgm:cxn modelId="{B22754E6-91A3-404C-9817-069CEC13ED8B}" type="presOf" srcId="{C90B4FC3-04DA-4885-97B6-A0626E8862E1}" destId="{356A31B3-7F56-451B-8DAA-00FFFF01EBBC}" srcOrd="1" destOrd="0" presId="urn:microsoft.com/office/officeart/2005/8/layout/process1"/>
    <dgm:cxn modelId="{359CB777-C4DE-4AE6-96B7-64638633CFEC}" type="presParOf" srcId="{EF779DF2-4EA8-4A82-A635-8BE130DCCBCC}" destId="{37640F43-8569-4B12-86D2-90E20E739EE0}" srcOrd="0" destOrd="0" presId="urn:microsoft.com/office/officeart/2005/8/layout/process1"/>
    <dgm:cxn modelId="{825D9BCC-9CD4-44CA-AF77-962B0AC4CFB5}" type="presParOf" srcId="{EF779DF2-4EA8-4A82-A635-8BE130DCCBCC}" destId="{B8A12E96-0F84-411F-B8B1-27B56F7491A7}" srcOrd="1" destOrd="0" presId="urn:microsoft.com/office/officeart/2005/8/layout/process1"/>
    <dgm:cxn modelId="{72F2EB9B-5889-49D6-B969-DBCE5147DFBD}" type="presParOf" srcId="{B8A12E96-0F84-411F-B8B1-27B56F7491A7}" destId="{97DAB599-26E2-4D6B-A472-7DEF878DBB3B}" srcOrd="0" destOrd="0" presId="urn:microsoft.com/office/officeart/2005/8/layout/process1"/>
    <dgm:cxn modelId="{324E45DC-87E7-4338-BA66-E8F2E41F397C}" type="presParOf" srcId="{EF779DF2-4EA8-4A82-A635-8BE130DCCBCC}" destId="{45A1DB08-59BD-498E-936F-87B4F42CBE8D}" srcOrd="2" destOrd="0" presId="urn:microsoft.com/office/officeart/2005/8/layout/process1"/>
    <dgm:cxn modelId="{F5C0EE57-C98C-4852-B511-DA45FBDFB1E9}" type="presParOf" srcId="{EF779DF2-4EA8-4A82-A635-8BE130DCCBCC}" destId="{DBF2FD4C-882F-4CD7-A8D5-FFB3ECE835E8}" srcOrd="3" destOrd="0" presId="urn:microsoft.com/office/officeart/2005/8/layout/process1"/>
    <dgm:cxn modelId="{72F61322-CA30-4A80-8E98-464ADEADD75F}" type="presParOf" srcId="{DBF2FD4C-882F-4CD7-A8D5-FFB3ECE835E8}" destId="{356A31B3-7F56-451B-8DAA-00FFFF01EBBC}" srcOrd="0" destOrd="0" presId="urn:microsoft.com/office/officeart/2005/8/layout/process1"/>
    <dgm:cxn modelId="{FA74BD96-E835-462D-B593-A3C8983BB85B}" type="presParOf" srcId="{EF779DF2-4EA8-4A82-A635-8BE130DCCBCC}" destId="{AC87E6FC-E22F-4028-9591-D5E37331C528}" srcOrd="4" destOrd="0" presId="urn:microsoft.com/office/officeart/2005/8/layout/process1"/>
    <dgm:cxn modelId="{76941844-6679-4693-8784-1E64829D94B7}" type="presParOf" srcId="{EF779DF2-4EA8-4A82-A635-8BE130DCCBCC}" destId="{131A092D-E9D0-4E57-9735-7F9EDC00E0CF}" srcOrd="5" destOrd="0" presId="urn:microsoft.com/office/officeart/2005/8/layout/process1"/>
    <dgm:cxn modelId="{FA192DC3-1020-45C6-83BE-2D062E873044}" type="presParOf" srcId="{131A092D-E9D0-4E57-9735-7F9EDC00E0CF}" destId="{EDAA8059-2440-4131-B584-05C7412D1AFD}" srcOrd="0" destOrd="0" presId="urn:microsoft.com/office/officeart/2005/8/layout/process1"/>
    <dgm:cxn modelId="{6417844C-EA5F-43BE-8DED-4A708F7BBC14}" type="presParOf" srcId="{EF779DF2-4EA8-4A82-A635-8BE130DCCBCC}" destId="{073CF3E5-2537-47A8-B82A-6E0D3F6328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3DF14-1BC4-46E2-ADEB-249291F18AB8}" type="datetimeFigureOut">
              <a:rPr lang="es-ES" smtClean="0"/>
              <a:pPr/>
              <a:t>31/01/2019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E41C-D1B7-424A-85A3-B053195055B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36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9AC6E-B056-4C35-BD14-16262D35877F}" type="datetimeFigureOut">
              <a:rPr lang="es-ES" smtClean="0"/>
              <a:pPr/>
              <a:t>31/01/2019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7607" y="9430092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4FE5-3E55-4812-A8E4-E36587D3A00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50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2102-E59F-4083-A3C8-469DC26A5356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81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4FE5-3E55-4812-A8E4-E36587D3A004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00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2102-E59F-4083-A3C8-469DC26A5356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002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2102-E59F-4083-A3C8-469DC26A5356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362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B4FE5-3E55-4812-A8E4-E36587D3A004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739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EEB6E3-F38C-4C2F-BDFB-C4B72E2017D0}" type="datetimeFigureOut">
              <a:rPr lang="en-US" smtClean="0"/>
              <a:pPr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B5E793A-EA24-4A88-88CC-58B94979089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911424" y="1124744"/>
            <a:ext cx="10513168" cy="2160615"/>
          </a:xfrm>
        </p:spPr>
        <p:txBody>
          <a:bodyPr/>
          <a:lstStyle/>
          <a:p>
            <a:pPr algn="ctr"/>
            <a:r>
              <a:rPr lang="es-ES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ESTRATEGIA GUBERNAMENTAL DE Integridad Y LUCHA CONTRA LA CORRUPCIÓN</a:t>
            </a:r>
            <a:endParaRPr lang="es-PE" sz="72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655840" y="5733256"/>
            <a:ext cx="2571750" cy="5000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es-MX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Enero 2019</a:t>
            </a:r>
            <a:endParaRPr lang="en-US" sz="2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B1CA95F5-329C-43F6-A76F-6728474A5E65}"/>
              </a:ext>
            </a:extLst>
          </p:cNvPr>
          <p:cNvSpPr txBox="1"/>
          <p:nvPr/>
        </p:nvSpPr>
        <p:spPr>
          <a:xfrm>
            <a:off x="479376" y="5805264"/>
            <a:ext cx="2544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/>
              <a:t>Decreto Supremo </a:t>
            </a:r>
          </a:p>
          <a:p>
            <a:r>
              <a:rPr lang="es-PE" b="1" dirty="0"/>
              <a:t>N° 044-2018-PCM – </a:t>
            </a:r>
            <a:r>
              <a:rPr lang="es-PE" b="1" u="sng" dirty="0"/>
              <a:t>26 Abril 2018</a:t>
            </a:r>
          </a:p>
        </p:txBody>
      </p:sp>
      <p:pic>
        <p:nvPicPr>
          <p:cNvPr id="27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1484785"/>
            <a:ext cx="3096344" cy="4095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120608"/>
              </p:ext>
            </p:extLst>
          </p:nvPr>
        </p:nvGraphicFramePr>
        <p:xfrm>
          <a:off x="4367808" y="1340768"/>
          <a:ext cx="7633416" cy="3121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44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44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EJES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OBJETIVOS ESPECÍFICOS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ACCIONES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7026">
                <a:tc>
                  <a:txBody>
                    <a:bodyPr/>
                    <a:lstStyle/>
                    <a:p>
                      <a:r>
                        <a:rPr lang="es-PE" sz="2400" noProof="0" dirty="0"/>
                        <a:t>Prevención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29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475">
                <a:tc>
                  <a:txBody>
                    <a:bodyPr/>
                    <a:lstStyle/>
                    <a:p>
                      <a:r>
                        <a:rPr lang="es-PE" sz="2400" noProof="0" dirty="0"/>
                        <a:t>Riesgos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4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21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4648">
                <a:tc>
                  <a:txBody>
                    <a:bodyPr/>
                    <a:lstStyle/>
                    <a:p>
                      <a:r>
                        <a:rPr lang="es-PE" sz="2400" noProof="0" dirty="0"/>
                        <a:t>Sanción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3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19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TOTAL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12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69</a:t>
                      </a:r>
                    </a:p>
                  </a:txBody>
                  <a:tcPr marL="121920" marR="12192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63952" y="5373216"/>
            <a:ext cx="561662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PE" b="1" u="sng" dirty="0"/>
              <a:t>Acoge recomendaciones de:</a:t>
            </a:r>
          </a:p>
          <a:p>
            <a:pPr marL="285750" indent="-285750">
              <a:buFont typeface="Arial"/>
              <a:buChar char="•"/>
            </a:pPr>
            <a:r>
              <a:rPr lang="es-PE" dirty="0"/>
              <a:t>Comisión Presidencial de Integridad</a:t>
            </a:r>
          </a:p>
          <a:p>
            <a:pPr marL="285750" indent="-285750">
              <a:buFont typeface="Arial"/>
              <a:buChar char="•"/>
            </a:pPr>
            <a:r>
              <a:rPr lang="es-PE" dirty="0"/>
              <a:t>OCDE</a:t>
            </a:r>
          </a:p>
          <a:p>
            <a:pPr marL="285750" indent="-285750">
              <a:buFont typeface="Arial"/>
              <a:buChar char="•"/>
            </a:pPr>
            <a:r>
              <a:rPr lang="es-PE" dirty="0"/>
              <a:t>Cumbre de las Américas (Compromiso de Lima)</a:t>
            </a:r>
          </a:p>
        </p:txBody>
      </p:sp>
    </p:spTree>
    <p:extLst>
      <p:ext uri="{BB962C8B-B14F-4D97-AF65-F5344CB8AC3E}">
        <p14:creationId xmlns:p14="http://schemas.microsoft.com/office/powerpoint/2010/main" val="2199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392" y="764704"/>
            <a:ext cx="10932797" cy="606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800" b="1" dirty="0"/>
              <a:t>Enfoques del Plan</a:t>
            </a:r>
          </a:p>
          <a:p>
            <a:pPr algn="just"/>
            <a:endParaRPr lang="es-PE" dirty="0"/>
          </a:p>
          <a:p>
            <a:pPr marL="363538" indent="-363538" algn="just">
              <a:buFont typeface="Wingdings" charset="2"/>
              <a:buChar char="ü"/>
            </a:pPr>
            <a:r>
              <a:rPr lang="es-PE" b="1" u="sng" dirty="0"/>
              <a:t>Enfoque preventivo. </a:t>
            </a:r>
            <a:r>
              <a:rPr lang="es-PE" dirty="0"/>
              <a:t>“</a:t>
            </a:r>
            <a:r>
              <a:rPr lang="es-PE" b="1" dirty="0"/>
              <a:t>PREVENCIÓN ANTES QUE SANCIÓN”.</a:t>
            </a:r>
            <a:r>
              <a:rPr lang="es-PE" dirty="0"/>
              <a:t> Las acciones inciden en generar una cultura de integridad y de prevención de la corrupción. </a:t>
            </a:r>
          </a:p>
          <a:p>
            <a:pPr marL="363538" indent="-363538" algn="just">
              <a:buFont typeface="Wingdings" charset="2"/>
              <a:buChar char="ü"/>
            </a:pPr>
            <a:endParaRPr lang="es-PE" b="1" u="sng" dirty="0"/>
          </a:p>
          <a:p>
            <a:pPr marL="363538" indent="-363538" algn="just">
              <a:buFont typeface="Wingdings" charset="2"/>
              <a:buChar char="ü"/>
            </a:pPr>
            <a:r>
              <a:rPr lang="es-PE" b="1" u="sng" dirty="0"/>
              <a:t>Enfoque de priorización</a:t>
            </a:r>
            <a:r>
              <a:rPr lang="es-PE" dirty="0"/>
              <a:t>. El Plan acoge recomendaciones formuladas por </a:t>
            </a:r>
            <a:r>
              <a:rPr lang="es-PE" b="1" dirty="0"/>
              <a:t>i)</a:t>
            </a:r>
            <a:r>
              <a:rPr lang="es-PE" dirty="0"/>
              <a:t> la Comisiòn Presidencial de Integridad, </a:t>
            </a:r>
            <a:r>
              <a:rPr lang="es-PE" b="1" dirty="0"/>
              <a:t>ii)</a:t>
            </a:r>
            <a:r>
              <a:rPr lang="es-PE" dirty="0"/>
              <a:t> la OCDE en su Estudio de Integridad, </a:t>
            </a:r>
            <a:r>
              <a:rPr lang="es-PE" b="1" dirty="0"/>
              <a:t>iii)</a:t>
            </a:r>
            <a:r>
              <a:rPr lang="es-PE" dirty="0"/>
              <a:t> el Ministerio Público, priorizando su aplicación en una línea de tiempo, iv) Compromiso de Lima suscrito en VIII Cumbre de las Américas.</a:t>
            </a:r>
          </a:p>
          <a:p>
            <a:pPr marL="363538" indent="-363538" algn="just">
              <a:buFont typeface="Wingdings" charset="2"/>
              <a:buChar char="ü"/>
            </a:pPr>
            <a:endParaRPr lang="es-PE" b="1" u="sng" dirty="0"/>
          </a:p>
          <a:p>
            <a:pPr marL="363538" indent="-363538" algn="just">
              <a:buFont typeface="Wingdings" charset="2"/>
              <a:buChar char="ü"/>
            </a:pPr>
            <a:r>
              <a:rPr lang="es-PE" b="1" u="sng" dirty="0"/>
              <a:t>Enfoque hacia gestión descentralizada (subnacional)</a:t>
            </a:r>
            <a:r>
              <a:rPr lang="es-PE" b="1" dirty="0"/>
              <a:t>.</a:t>
            </a:r>
            <a:r>
              <a:rPr lang="es-PE" dirty="0"/>
              <a:t> Las acciones del Plan están orientadas –de manera especial- a fortalecer la institucionalidad para prevenir y combatir la corrupción a nivel subnacional. </a:t>
            </a:r>
          </a:p>
          <a:p>
            <a:pPr marL="363538" indent="-363538" algn="just">
              <a:buFont typeface="Wingdings" charset="2"/>
              <a:buChar char="ü"/>
            </a:pPr>
            <a:endParaRPr lang="es-PE" b="1" u="sng" dirty="0"/>
          </a:p>
          <a:p>
            <a:pPr marL="363538" indent="-363538" algn="just">
              <a:buFont typeface="Wingdings" charset="2"/>
              <a:buChar char="ü"/>
            </a:pPr>
            <a:r>
              <a:rPr lang="es-PE" b="1" u="sng" dirty="0"/>
              <a:t>Enfoque social</a:t>
            </a:r>
            <a:r>
              <a:rPr lang="es-PE" dirty="0"/>
              <a:t>. Se visibiliza la necesidad de cerrar brechas sociales y económicas que profundizan los efectos negativos hacia </a:t>
            </a:r>
            <a:r>
              <a:rPr lang="es-PE" b="1" dirty="0"/>
              <a:t>poblaciones vulnerables </a:t>
            </a:r>
            <a:r>
              <a:rPr lang="es-PE" dirty="0"/>
              <a:t>como personas de bajos recursos económicos y las mujeres. </a:t>
            </a:r>
          </a:p>
          <a:p>
            <a:pPr marL="363538" indent="-363538" algn="just">
              <a:buFont typeface="Wingdings" charset="2"/>
              <a:buChar char="ü"/>
            </a:pPr>
            <a:endParaRPr lang="es-PE" b="1" u="sng" dirty="0"/>
          </a:p>
          <a:p>
            <a:pPr marL="363538" indent="-363538" algn="just">
              <a:buFont typeface="Wingdings" charset="2"/>
              <a:buChar char="ü"/>
            </a:pPr>
            <a:r>
              <a:rPr lang="es-PE" b="1" u="sng" dirty="0"/>
              <a:t>Enfoque participativo</a:t>
            </a:r>
            <a:r>
              <a:rPr lang="es-PE" dirty="0"/>
              <a:t>. La elaboración del Plan es fruto de participación activa de sector público (CGR, MP, PJ, MINJUS, DP, CNM, SERVIR, OSCE, ANGR, AMPE, Congreso), </a:t>
            </a:r>
            <a:r>
              <a:rPr lang="es-PE" b="1" dirty="0"/>
              <a:t>sector privado (CONFIEP, CCL y SNI),</a:t>
            </a:r>
            <a:r>
              <a:rPr lang="es-PE" dirty="0"/>
              <a:t> y sociedad civil (PROÉTICA, Consejo de la Prensa Peruana, Iglesias y centrales sindicales.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368" y="1412776"/>
            <a:ext cx="11521280" cy="792088"/>
          </a:xfrm>
          <a:prstGeom prst="rect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4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912473" y="954060"/>
          <a:ext cx="10126420" cy="5670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7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136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2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la Corrupción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Hallazgos</a:t>
                      </a:r>
                      <a:endParaRPr lang="es-PE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Poco reconocimiento de los principios éticos y valores morales.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Acciones de promoción de la Ética Pública de poco impacto.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64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Alcance limitado de las acciones anticorrupción en el ámbito regional o local.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Debilidad de los mecanismos de prevención de la corrupción.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911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Debilidad de los mecanismos de investigación, persecución y sanción de la corrupción a nivel </a:t>
                      </a:r>
                      <a:r>
                        <a:rPr lang="es-MX" sz="1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subnacional</a:t>
                      </a: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Escasa coordinación entre entidades encargadas de prevenir, controlar e investigar la corrupción. 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Coordinación deficiente en el sistema de justicia penal de lucha contra la corrupción.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Información desigual y no estandarizada sobre corrupción.</a:t>
                      </a:r>
                      <a:endParaRPr lang="es-PE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Ausencia de bases de datos anticorrupción interoperables.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Escasos mecanismos para mejorar la capacidad de sanción de la corrupción.</a:t>
                      </a:r>
                      <a:endParaRPr lang="es-PE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Deficiente diligencia de los procesos penales por delitos de corrupción.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Insuficiente capacidad de los mecanismos para la detección temprana.</a:t>
                      </a:r>
                      <a:endParaRPr lang="es-PE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Dificultades en la implementación del Sistema de Control Interno. 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Escaso liderazgo orientado al cumplimiento de las responsabilidades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Escaso optimismo de la población con respecto a las acciones de lucha contra la corrupción.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• Desconfianza generalizada en las entidades vinculadas a la lucha contra la corrupción.</a:t>
                      </a:r>
                      <a:endParaRPr lang="es-PE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0" y="-28353"/>
            <a:ext cx="11951367" cy="637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A291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dirty="0"/>
          </a:p>
          <a:p>
            <a:pPr algn="ctr"/>
            <a:r>
              <a:rPr lang="es-ES" sz="4000" dirty="0"/>
              <a:t>Causas y hallazgos</a:t>
            </a:r>
          </a:p>
        </p:txBody>
      </p:sp>
    </p:spTree>
    <p:extLst>
      <p:ext uri="{BB962C8B-B14F-4D97-AF65-F5344CB8AC3E}">
        <p14:creationId xmlns:p14="http://schemas.microsoft.com/office/powerpoint/2010/main" val="7449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A4B2C740-0DF9-4EDA-A73A-4881AC18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347119"/>
              </p:ext>
            </p:extLst>
          </p:nvPr>
        </p:nvGraphicFramePr>
        <p:xfrm>
          <a:off x="695400" y="1628800"/>
          <a:ext cx="10945216" cy="4663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45216">
                  <a:extLst>
                    <a:ext uri="{9D8B030D-6E8A-4147-A177-3AD203B41FA5}">
                      <a16:colId xmlns="" xmlns:a16="http://schemas.microsoft.com/office/drawing/2014/main" val="181773651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800" b="1" dirty="0"/>
                        <a:t>Nivel estratégico (de alcance nacional)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498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PE" sz="11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400" dirty="0"/>
                        <a:t>Consolidación de la cadena de valor anticorrupción que garantice adecuada detección, investigación y sanción de la corrupción (CGR - PNP – MP – Procuraduría Anticorrupción - PJ) </a:t>
                      </a:r>
                      <a:endParaRPr lang="es-PE" sz="105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4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400" dirty="0"/>
                        <a:t>Reforma electoral.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400" b="1" u="sng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400" b="1" u="sng" dirty="0"/>
                        <a:t>Marco normativo </a:t>
                      </a:r>
                      <a:r>
                        <a:rPr lang="es-PE" sz="2400" dirty="0"/>
                        <a:t>y reformas institucionales para garantizar transparencia e integridad en </a:t>
                      </a:r>
                      <a:r>
                        <a:rPr lang="es-PE" sz="2400" b="1" u="sng" dirty="0"/>
                        <a:t>contrataciones</a:t>
                      </a:r>
                      <a:r>
                        <a:rPr lang="es-PE" sz="2400" dirty="0"/>
                        <a:t> y ejecución de </a:t>
                      </a:r>
                      <a:r>
                        <a:rPr lang="es-PE" sz="2400" b="1" u="sng" dirty="0"/>
                        <a:t>obras públicas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600" b="1" u="sng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s-PE" sz="2400" b="0" u="none" dirty="0"/>
                        <a:t>Priorización en la construcción de una cultura de valores (educación y formación)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es-PE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6015703"/>
                  </a:ext>
                </a:extLst>
              </a:tr>
            </a:tbl>
          </a:graphicData>
        </a:graphic>
      </p:graphicFrame>
      <p:sp>
        <p:nvSpPr>
          <p:cNvPr id="7" name="CuadroTexto 7"/>
          <p:cNvSpPr txBox="1"/>
          <p:nvPr/>
        </p:nvSpPr>
        <p:spPr>
          <a:xfrm>
            <a:off x="263352" y="476672"/>
            <a:ext cx="4536503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ea typeface="Verdana" panose="020B0604030504040204" pitchFamily="34" charset="0"/>
                <a:cs typeface="Verdana" panose="020B0604030504040204" pitchFamily="34" charset="0"/>
              </a:rPr>
              <a:t>Acciones en dos niveles</a:t>
            </a:r>
          </a:p>
        </p:txBody>
      </p:sp>
    </p:spTree>
    <p:extLst>
      <p:ext uri="{BB962C8B-B14F-4D97-AF65-F5344CB8AC3E}">
        <p14:creationId xmlns:p14="http://schemas.microsoft.com/office/powerpoint/2010/main" val="12351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="" xmlns:a16="http://schemas.microsoft.com/office/drawing/2014/main" id="{A4B2C740-0DF9-4EDA-A73A-4881AC18B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449122"/>
              </p:ext>
            </p:extLst>
          </p:nvPr>
        </p:nvGraphicFramePr>
        <p:xfrm>
          <a:off x="335360" y="801960"/>
          <a:ext cx="11665296" cy="592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65296">
                  <a:extLst>
                    <a:ext uri="{9D8B030D-6E8A-4147-A177-3AD203B41FA5}">
                      <a16:colId xmlns="" xmlns:a16="http://schemas.microsoft.com/office/drawing/2014/main" val="1817736511"/>
                    </a:ext>
                  </a:extLst>
                </a:gridCol>
              </a:tblGrid>
              <a:tr h="387299">
                <a:tc>
                  <a:txBody>
                    <a:bodyPr/>
                    <a:lstStyle/>
                    <a:p>
                      <a:pPr algn="ctr"/>
                      <a:r>
                        <a:rPr lang="es-PE" sz="2400" b="1" dirty="0"/>
                        <a:t>Nivel operativo (por cada entidad)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E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299">
                <a:tc>
                  <a:txBody>
                    <a:bodyPr/>
                    <a:lstStyle/>
                    <a:p>
                      <a:r>
                        <a:rPr lang="es-PE" sz="2400" dirty="0"/>
                        <a:t>Garantizar implementación de </a:t>
                      </a:r>
                      <a:r>
                        <a:rPr lang="es-PE" sz="2400" b="1" u="sng" dirty="0">
                          <a:solidFill>
                            <a:srgbClr val="C00000"/>
                          </a:solidFill>
                        </a:rPr>
                        <a:t>modelos de integridad </a:t>
                      </a:r>
                      <a:r>
                        <a:rPr lang="es-PE" sz="2400" dirty="0"/>
                        <a:t>en dependencias públicas </a:t>
                      </a:r>
                      <a:r>
                        <a:rPr lang="es-PE" sz="2400" b="1" u="sng" dirty="0"/>
                        <a:t>(public compliance)</a:t>
                      </a:r>
                      <a:r>
                        <a:rPr lang="es-PE" sz="2400" dirty="0"/>
                        <a:t>:</a:t>
                      </a:r>
                    </a:p>
                    <a:p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Voluntad y compromiso al más alto nivel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Identificación y gestión de riesgos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Políticas de integridad y cumplimiento (</a:t>
                      </a:r>
                      <a:r>
                        <a:rPr lang="es-PE" sz="2000" baseline="0" dirty="0"/>
                        <a:t>evitar conflictos de interés, gestión indebida de intereses, uso inadecuado de recursos, regalos, relacionamiento con terceros, contratación de personal)</a:t>
                      </a:r>
                      <a:endParaRPr lang="es-PE" sz="20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Transparencia</a:t>
                      </a:r>
                      <a:r>
                        <a:rPr lang="es-PE" sz="2000" baseline="0" dirty="0"/>
                        <a:t> y </a:t>
                      </a:r>
                      <a:r>
                        <a:rPr lang="es-PE" sz="2000" dirty="0"/>
                        <a:t>Rendición de cuentas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Funcionamiento óptimo de los controles (interno y externo).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Comunicación y capacitación permanente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Canales de denuncia y mecanismos de investigación y sanción céleres.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dirty="0"/>
                        <a:t>Monitoreo y supervisión de las políticas. 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s-PE" sz="900" b="1" dirty="0"/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es-PE" sz="2000" b="1" dirty="0"/>
                        <a:t>Oficinas de Integridad Institucional </a:t>
                      </a:r>
                      <a:r>
                        <a:rPr lang="es-PE" sz="2000" dirty="0"/>
                        <a:t>a cargo de un jefe con </a:t>
                      </a:r>
                      <a:r>
                        <a:rPr lang="es-PE" sz="2000" b="1" u="sng" dirty="0"/>
                        <a:t>empoderamiento y alto nivel jerárquico</a:t>
                      </a:r>
                      <a:r>
                        <a:rPr lang="es-PE" sz="2000" dirty="0"/>
                        <a:t> dentro de la entidad que se encargue de </a:t>
                      </a:r>
                      <a:r>
                        <a:rPr lang="es-PE" sz="2400" b="1" u="sng" dirty="0">
                          <a:solidFill>
                            <a:schemeClr val="accent1"/>
                          </a:solidFill>
                        </a:rPr>
                        <a:t>monitorear</a:t>
                      </a:r>
                      <a:r>
                        <a:rPr lang="es-PE" sz="24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s-PE" sz="2000" dirty="0"/>
                        <a:t>los componentes.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04351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063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755509" y="2190750"/>
            <a:ext cx="4490704" cy="300630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600"/>
          </a:p>
        </p:txBody>
      </p:sp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904605" y="1726026"/>
            <a:ext cx="5841928" cy="35330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E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 CAN se mantiene bajo las mismas consideraciones y esquema de trabajo.</a:t>
            </a:r>
          </a:p>
          <a:p>
            <a:pPr algn="just">
              <a:spcBef>
                <a:spcPts val="0"/>
              </a:spcBef>
            </a:pPr>
            <a:endParaRPr lang="es-ES" sz="1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La Coordinación General de la CAN se incorpora en la estructura organizacional de la PCM a través de la </a:t>
            </a:r>
            <a:r>
              <a:rPr lang="es-ES" sz="19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Secretaría de Integridad Pública</a:t>
            </a: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 como órgano de línea.</a:t>
            </a:r>
          </a:p>
          <a:p>
            <a:pPr algn="just">
              <a:spcBef>
                <a:spcPts val="0"/>
              </a:spcBef>
            </a:pPr>
            <a:endParaRPr lang="es-E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La Secretaría de Integridad Pública cuenta con funciones técnico normativas para la rectoría de la Política Nacional de Integridad y Lucha contra la Corrupción.</a:t>
            </a:r>
          </a:p>
          <a:p>
            <a:pPr algn="just">
              <a:spcBef>
                <a:spcPts val="0"/>
              </a:spcBef>
            </a:pPr>
            <a:endParaRPr lang="es-ES" sz="1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Incremento de recursos para los temas de integridad y lucha contra la Corrupción.</a:t>
            </a:r>
          </a:p>
          <a:p>
            <a:pPr marL="0" indent="0" algn="just">
              <a:buNone/>
            </a:pPr>
            <a:endParaRPr lang="es-PE" sz="19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87209" y="285044"/>
            <a:ext cx="10491991" cy="878789"/>
          </a:xfrm>
        </p:spPr>
        <p:txBody>
          <a:bodyPr>
            <a:noAutofit/>
          </a:bodyPr>
          <a:lstStyle/>
          <a:p>
            <a:pPr algn="ctr"/>
            <a:r>
              <a:rPr lang="es-PE" sz="3200" dirty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Estrategia de Integridad y Lucha contra la Corrupción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5884" y="2777371"/>
            <a:ext cx="432995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ntiqua"/>
              </a:rPr>
              <a:t>Secretaría de Integridad Pública</a:t>
            </a:r>
            <a:endParaRPr lang="es-ES" sz="4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ntiqua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98905" y="2342396"/>
            <a:ext cx="4203913" cy="2710051"/>
          </a:xfrm>
          <a:prstGeom prst="ellipse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995602" y="5493355"/>
            <a:ext cx="20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D.S. 042-2018-PCM</a:t>
            </a:r>
          </a:p>
        </p:txBody>
      </p:sp>
      <p:sp>
        <p:nvSpPr>
          <p:cNvPr id="12" name="Abrir corchete 11">
            <a:extLst>
              <a:ext uri="{FF2B5EF4-FFF2-40B4-BE49-F238E27FC236}">
                <a16:creationId xmlns="" xmlns:a16="http://schemas.microsoft.com/office/drawing/2014/main" id="{3A3A031A-A809-4A39-8FFB-48DBE509DBEF}"/>
              </a:ext>
            </a:extLst>
          </p:cNvPr>
          <p:cNvSpPr/>
          <p:nvPr/>
        </p:nvSpPr>
        <p:spPr>
          <a:xfrm>
            <a:off x="5761209" y="1460499"/>
            <a:ext cx="143396" cy="4568567"/>
          </a:xfrm>
          <a:prstGeom prst="leftBracke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P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861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3237"/>
            <a:ext cx="10515600" cy="893515"/>
          </a:xfrm>
        </p:spPr>
        <p:txBody>
          <a:bodyPr>
            <a:normAutofit/>
          </a:bodyPr>
          <a:lstStyle/>
          <a:p>
            <a:pPr algn="ctr"/>
            <a:r>
              <a:rPr lang="es-PE" sz="4000" b="1" dirty="0">
                <a:latin typeface="Calibri" panose="020F0502020204030204" pitchFamily="34" charset="0"/>
                <a:cs typeface="Calibri" panose="020F0502020204030204" pitchFamily="34" charset="0"/>
              </a:rPr>
              <a:t>Principales funciones de la Secretaría de Integridad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3955" y="1340768"/>
            <a:ext cx="10515600" cy="4351338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lphaLcParenR"/>
            </a:pPr>
            <a:r>
              <a:rPr lang="es-P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Proponer, coordinar, conducir, dirigir, supervisar y evaluar las políticas, planes y estrategias, en materia de integridad y ética pública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; articulando y coordinando con las demás entidades, en los casos que corresponda.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Proponer normas y </a:t>
            </a:r>
            <a:r>
              <a:rPr lang="es-P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aprobar directivas, lineamientos, metodologías y demás herramientas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, en materias de su competencia; así como supervisar su cumplimiento.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Emitir opinión técnica, cuando corresponda, en las materias de su competencia, conforme a la normativa vigente;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Brindar apoyo técnico a la Comisión de Alto Nivel Anticorrupción y ejercer las funciones que establece el artículo 6 de la Ley N° 29976, Ley que crea la Comisión de Alto Nivel Anticorrupción;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Formular recomendaciones a las entidades de la Administración Pública en materias de su competencia.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Gestionar la implementación de programas, proyectos u otros mecanismos destinados a promover las materias de integridad pública y ética pública; según corresponda.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Administrar los registros, catálogos, portales, entre otros, vinculados con las materias a su cargo.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Expedir resoluciones en materias de su competencia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Realizar acciones orientadas a promover una cultura de integridad pública sobre la base de la ética.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Promover programas de incentivos no pecuniarios por el cumplimiento destacado de las entidades públicas y servidores civiles de las normas y acciones vinculadas con la integridad pública y ética pública.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b="1" u="sng" dirty="0">
                <a:latin typeface="Calibri" panose="020F0502020204030204" pitchFamily="34" charset="0"/>
                <a:cs typeface="Calibri" panose="020F0502020204030204" pitchFamily="34" charset="0"/>
              </a:rPr>
              <a:t>Generar y administrar información cuantitativa y cualitativa en las materias a su cargo</a:t>
            </a: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, a fin de desarrollar indicadores que permitan el monitoreo y la adopción de políticas públicas.</a:t>
            </a:r>
          </a:p>
          <a:p>
            <a:pPr marL="342900" lvl="0" indent="-342900">
              <a:buFont typeface="+mj-lt"/>
              <a:buAutoNum type="alphaLcParenR"/>
            </a:pPr>
            <a:r>
              <a:rPr lang="es-PE" sz="1600" dirty="0">
                <a:latin typeface="Calibri" panose="020F0502020204030204" pitchFamily="34" charset="0"/>
                <a:cs typeface="Calibri" panose="020F0502020204030204" pitchFamily="34" charset="0"/>
              </a:rPr>
              <a:t>Otras funciones que le asigne el/la Secretario/a General y aquellas que le sean dadas por normativa expresa.</a:t>
            </a:r>
          </a:p>
        </p:txBody>
      </p:sp>
    </p:spTree>
    <p:extLst>
      <p:ext uri="{BB962C8B-B14F-4D97-AF65-F5344CB8AC3E}">
        <p14:creationId xmlns:p14="http://schemas.microsoft.com/office/powerpoint/2010/main" val="241427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40" y="2204864"/>
            <a:ext cx="9978081" cy="878789"/>
          </a:xfrm>
        </p:spPr>
        <p:txBody>
          <a:bodyPr>
            <a:normAutofit/>
          </a:bodyPr>
          <a:lstStyle/>
          <a:p>
            <a:pPr algn="ctr"/>
            <a:r>
              <a:rPr lang="es-PE" sz="4800" dirty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¿Cómo se ha respondido a la corrupción?</a:t>
            </a:r>
          </a:p>
        </p:txBody>
      </p:sp>
      <p:pic>
        <p:nvPicPr>
          <p:cNvPr id="36" name="Picture 2" descr="Resultado de imagen para interrog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457" y="3873395"/>
            <a:ext cx="2438798" cy="243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31113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209" y="285044"/>
            <a:ext cx="9978081" cy="878789"/>
          </a:xfrm>
        </p:spPr>
        <p:txBody>
          <a:bodyPr>
            <a:normAutofit/>
          </a:bodyPr>
          <a:lstStyle/>
          <a:p>
            <a:pPr algn="ctr"/>
            <a:r>
              <a:rPr lang="es-PE" sz="4000" dirty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Desarrollo de esfuerzos anticorrupción</a:t>
            </a:r>
          </a:p>
        </p:txBody>
      </p:sp>
      <p:sp>
        <p:nvSpPr>
          <p:cNvPr id="4" name="Flecha derecha 3"/>
          <p:cNvSpPr/>
          <p:nvPr/>
        </p:nvSpPr>
        <p:spPr>
          <a:xfrm>
            <a:off x="5737954" y="2437398"/>
            <a:ext cx="4770426" cy="1659148"/>
          </a:xfrm>
          <a:prstGeom prst="rightArrow">
            <a:avLst>
              <a:gd name="adj1" fmla="val 63845"/>
              <a:gd name="adj2" fmla="val 465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Conector recto de flecha 5"/>
          <p:cNvCxnSpPr>
            <a:stCxn id="7" idx="1"/>
          </p:cNvCxnSpPr>
          <p:nvPr/>
        </p:nvCxnSpPr>
        <p:spPr>
          <a:xfrm>
            <a:off x="2042345" y="2143139"/>
            <a:ext cx="8466034" cy="33985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2042345" y="1978403"/>
            <a:ext cx="624834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904326" y="1984102"/>
            <a:ext cx="619921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2005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73007" y="1978403"/>
            <a:ext cx="634552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2007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727791" y="1978403"/>
            <a:ext cx="597836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7250267" y="1979542"/>
            <a:ext cx="624671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2013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370361" y="1976614"/>
            <a:ext cx="604636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2012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044039" y="2360536"/>
            <a:ext cx="1610188" cy="656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Grupo de trabajo de la Iniciativa Nacional Anticorrupción (INA)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(2001)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044039" y="3063666"/>
            <a:ext cx="1610188" cy="1169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Comisión Nacional de Lucha contra la Corrupción y la Promoción de la Ética y la Transparencia en la Gestión Pública y en la Sociedad</a:t>
            </a:r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(2001)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3703758" y="2718195"/>
            <a:ext cx="960513" cy="1186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Consejo Nacional Anticorrupción (CNA)</a:t>
            </a:r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(2005)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703153" y="2723820"/>
            <a:ext cx="975577" cy="11865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Oficina Nacional Anticorrupción (ONA)</a:t>
            </a:r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(2007)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737951" y="2378283"/>
            <a:ext cx="1252142" cy="8370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Creación</a:t>
            </a:r>
          </a:p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Comisión </a:t>
            </a:r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de Alto Nivel Anticorrupción</a:t>
            </a:r>
          </a:p>
          <a:p>
            <a:pPr lvl="0" algn="ctr"/>
            <a:r>
              <a:rPr lang="es-PE" sz="1050" b="1" u="sng" dirty="0">
                <a:latin typeface="Calibri" panose="020F0502020204030204" pitchFamily="34" charset="0"/>
                <a:cs typeface="Calibri" panose="020F0502020204030204" pitchFamily="34" charset="0"/>
              </a:rPr>
              <a:t>DS 016-2010-PCM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(2010)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58315" y="1976614"/>
            <a:ext cx="946673" cy="2256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ORGANOS DE LUCHA CONTRA LA CORRUPCIÓN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117687" y="3285392"/>
            <a:ext cx="1021678" cy="9488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Fortalecimiento Comisión </a:t>
            </a:r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de Alto Nivel Anticorrupción</a:t>
            </a:r>
          </a:p>
          <a:p>
            <a:pPr lvl="0" algn="ctr"/>
            <a:r>
              <a:rPr lang="es-PE" sz="1050" b="1" u="sng" dirty="0">
                <a:latin typeface="Calibri" panose="020F0502020204030204" pitchFamily="34" charset="0"/>
                <a:cs typeface="Calibri" panose="020F0502020204030204" pitchFamily="34" charset="0"/>
              </a:rPr>
              <a:t>LEY 29976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(2012)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061523" y="4305113"/>
            <a:ext cx="943465" cy="15797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HITOS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198601" y="4304294"/>
            <a:ext cx="888156" cy="158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Plan Nacional de Lucha contra la Corrupción 2012-2016</a:t>
            </a:r>
          </a:p>
          <a:p>
            <a:pPr lvl="0" algn="ctr"/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DS 119-2012-PCM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(2012)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152179" y="4304294"/>
            <a:ext cx="993025" cy="15805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Estrategia Anticorrupción del Poder Ejecutivo</a:t>
            </a:r>
          </a:p>
          <a:p>
            <a:pPr lvl="0" algn="ctr"/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DS 046-2013-PCM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(2013)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232487" y="4304294"/>
            <a:ext cx="958163" cy="1580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Política Nacional de Integridad y Lucha contra la Corrupción</a:t>
            </a:r>
          </a:p>
          <a:p>
            <a:pPr lvl="0" algn="ctr"/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DS 092-2017-PCM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(2017)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350537" y="1995487"/>
            <a:ext cx="630362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637987" y="4304294"/>
            <a:ext cx="1144181" cy="158053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Políticas Nacionales de Obligatorio Cumplimiento Política 11: Política Anticorrupción</a:t>
            </a: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DS 027-2007-PCM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(2007)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2055284" y="4305114"/>
            <a:ext cx="1598944" cy="157971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Acuerdo Nacional</a:t>
            </a: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35 Políticas de Estado</a:t>
            </a:r>
          </a:p>
          <a:p>
            <a:pPr algn="ctr"/>
            <a:r>
              <a:rPr lang="es-ES" sz="1000" dirty="0">
                <a:latin typeface="Calibri" panose="020F0502020204030204" pitchFamily="34" charset="0"/>
                <a:cs typeface="Calibri" panose="020F0502020204030204" pitchFamily="34" charset="0"/>
              </a:rPr>
              <a:t>26. Promoción de la ética y la transparencia y erradicación de la corrupción, el lavado de dinero, la evasión tributaria y el contrabando en todas sus formas.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(2002)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2810159" y="1984102"/>
            <a:ext cx="624834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7809774" y="3016703"/>
            <a:ext cx="1429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>
                <a:latin typeface="Calibri" panose="020F0502020204030204" pitchFamily="34" charset="0"/>
                <a:cs typeface="Calibri" panose="020F0502020204030204" pitchFamily="34" charset="0"/>
              </a:rPr>
              <a:t>Vigencia de CAN</a:t>
            </a:r>
          </a:p>
          <a:p>
            <a:pPr algn="ctr"/>
            <a:r>
              <a:rPr lang="es-PE" sz="1200" b="1" dirty="0">
                <a:latin typeface="Calibri" panose="020F0502020204030204" pitchFamily="34" charset="0"/>
                <a:cs typeface="Calibri" panose="020F0502020204030204" pitchFamily="34" charset="0"/>
              </a:rPr>
              <a:t>8 años</a:t>
            </a:r>
            <a:endParaRPr lang="es-P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9467286" y="1993509"/>
            <a:ext cx="630362" cy="3294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9367049" y="4319133"/>
            <a:ext cx="916160" cy="15805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Plan Nacional de Integridad y Lucha contra la Corrupción</a:t>
            </a: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2018-2021</a:t>
            </a:r>
          </a:p>
          <a:p>
            <a:pPr lvl="0" algn="ctr"/>
            <a:endParaRPr lang="es-P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DS 044-2018-PCM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(2018)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9190650" y="3117966"/>
            <a:ext cx="1223533" cy="11147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PE" sz="1000" dirty="0">
                <a:latin typeface="Calibri" panose="020F0502020204030204" pitchFamily="34" charset="0"/>
                <a:cs typeface="Calibri" panose="020F0502020204030204" pitchFamily="34" charset="0"/>
              </a:rPr>
              <a:t>Creación de la Secretaría de Integridad Pública, como apoyo técnico de la CAN</a:t>
            </a:r>
          </a:p>
          <a:p>
            <a:pPr lvl="0" algn="ctr"/>
            <a:r>
              <a:rPr lang="es-PE" sz="1050" b="1" u="sng" dirty="0">
                <a:latin typeface="Calibri" panose="020F0502020204030204" pitchFamily="34" charset="0"/>
                <a:cs typeface="Calibri" panose="020F0502020204030204" pitchFamily="34" charset="0"/>
              </a:rPr>
              <a:t>DS 042-2018-PCM</a:t>
            </a:r>
          </a:p>
          <a:p>
            <a:pPr algn="ctr"/>
            <a:r>
              <a:rPr lang="es-PE" sz="1000" b="1" dirty="0">
                <a:latin typeface="Calibri" panose="020F0502020204030204" pitchFamily="34" charset="0"/>
                <a:cs typeface="Calibri" panose="020F0502020204030204" pitchFamily="34" charset="0"/>
              </a:rPr>
              <a:t>(2012)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727791" y="1317603"/>
            <a:ext cx="4780588" cy="4661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Consolidación del modelo de coordinación y articulación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1058316" y="1317602"/>
            <a:ext cx="4620414" cy="465339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</a:p>
        </p:txBody>
      </p:sp>
      <p:sp>
        <p:nvSpPr>
          <p:cNvPr id="39" name="Forma libre 38"/>
          <p:cNvSpPr/>
          <p:nvPr/>
        </p:nvSpPr>
        <p:spPr>
          <a:xfrm>
            <a:off x="8045111" y="2830755"/>
            <a:ext cx="2474806" cy="3327253"/>
          </a:xfrm>
          <a:custGeom>
            <a:avLst/>
            <a:gdLst>
              <a:gd name="connsiteX0" fmla="*/ 2375649 w 2501255"/>
              <a:gd name="connsiteY0" fmla="*/ 275255 h 3613372"/>
              <a:gd name="connsiteX1" fmla="*/ 1227983 w 2501255"/>
              <a:gd name="connsiteY1" fmla="*/ 275255 h 3613372"/>
              <a:gd name="connsiteX2" fmla="*/ 1050702 w 2501255"/>
              <a:gd name="connsiteY2" fmla="*/ 1348276 h 3613372"/>
              <a:gd name="connsiteX3" fmla="*/ 248269 w 2501255"/>
              <a:gd name="connsiteY3" fmla="*/ 1534888 h 3613372"/>
              <a:gd name="connsiteX4" fmla="*/ 154963 w 2501255"/>
              <a:gd name="connsiteY4" fmla="*/ 3177076 h 3613372"/>
              <a:gd name="connsiteX5" fmla="*/ 2217028 w 2501255"/>
              <a:gd name="connsiteY5" fmla="*/ 3382349 h 3613372"/>
              <a:gd name="connsiteX6" fmla="*/ 2375649 w 2501255"/>
              <a:gd name="connsiteY6" fmla="*/ 275255 h 361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1255" h="3613372">
                <a:moveTo>
                  <a:pt x="2375649" y="275255"/>
                </a:moveTo>
                <a:cubicBezTo>
                  <a:pt x="2210808" y="-242594"/>
                  <a:pt x="1448807" y="96418"/>
                  <a:pt x="1227983" y="275255"/>
                </a:cubicBezTo>
                <a:cubicBezTo>
                  <a:pt x="1007158" y="454092"/>
                  <a:pt x="1213988" y="1138337"/>
                  <a:pt x="1050702" y="1348276"/>
                </a:cubicBezTo>
                <a:cubicBezTo>
                  <a:pt x="887416" y="1558215"/>
                  <a:pt x="397559" y="1230088"/>
                  <a:pt x="248269" y="1534888"/>
                </a:cubicBezTo>
                <a:cubicBezTo>
                  <a:pt x="98979" y="1839688"/>
                  <a:pt x="-173163" y="2869166"/>
                  <a:pt x="154963" y="3177076"/>
                </a:cubicBezTo>
                <a:cubicBezTo>
                  <a:pt x="483089" y="3484986"/>
                  <a:pt x="1840693" y="3867541"/>
                  <a:pt x="2217028" y="3382349"/>
                </a:cubicBezTo>
                <a:cubicBezTo>
                  <a:pt x="2593363" y="2897157"/>
                  <a:pt x="2540490" y="793104"/>
                  <a:pt x="2375649" y="275255"/>
                </a:cubicBezTo>
                <a:close/>
              </a:path>
            </a:pathLst>
          </a:cu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8290526" y="6207020"/>
            <a:ext cx="240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 de Integridad y Lucha contra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381895116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209" y="285044"/>
            <a:ext cx="10491991" cy="878789"/>
          </a:xfrm>
        </p:spPr>
        <p:txBody>
          <a:bodyPr>
            <a:noAutofit/>
          </a:bodyPr>
          <a:lstStyle/>
          <a:p>
            <a:pPr algn="ctr"/>
            <a:r>
              <a:rPr lang="es-PE" sz="3200" dirty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Estrategia de Integridad y Lucha contra la Corrupción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625599"/>
            <a:ext cx="3398242" cy="41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Abrir corchete 32"/>
          <p:cNvSpPr/>
          <p:nvPr/>
        </p:nvSpPr>
        <p:spPr>
          <a:xfrm>
            <a:off x="4229100" y="1346200"/>
            <a:ext cx="342900" cy="5359400"/>
          </a:xfrm>
          <a:prstGeom prst="leftBracke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1" name="CuadroTexto 40"/>
          <p:cNvSpPr txBox="1"/>
          <p:nvPr/>
        </p:nvSpPr>
        <p:spPr>
          <a:xfrm>
            <a:off x="4305300" y="1515263"/>
            <a:ext cx="72633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700" dirty="0">
                <a:latin typeface="Calibri" panose="020F0502020204030204" pitchFamily="34" charset="0"/>
                <a:cs typeface="Calibri" panose="020F0502020204030204" pitchFamily="34" charset="0"/>
              </a:rPr>
              <a:t>Política pública </a:t>
            </a: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formulada participativamente, con el aporte de las principales entidades públicas, representantes del sector privado y de la sociedad civil, bajo la conducción de la CAN.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Ordena e integra las decisiones adoptadas en materia de lucha contra la corrupción</a:t>
            </a: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, propone el desarrollo de un </a:t>
            </a:r>
            <a:r>
              <a:rPr lang="es-PE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Sistema Nacional de Integridad Pública</a:t>
            </a: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 y propone </a:t>
            </a:r>
            <a:r>
              <a:rPr lang="es-PE" sz="1700" b="1" u="sng" dirty="0">
                <a:latin typeface="Calibri" panose="020F0502020204030204" pitchFamily="34" charset="0"/>
                <a:cs typeface="Calibri" panose="020F0502020204030204" pitchFamily="34" charset="0"/>
              </a:rPr>
              <a:t>medidas para fortalecer la capacidad del Estado</a:t>
            </a: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 para para el control de la corrupción.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Establece </a:t>
            </a:r>
            <a:r>
              <a:rPr lang="es-ES_tradnl" sz="1700" dirty="0">
                <a:latin typeface="Calibri" panose="020F0502020204030204" pitchFamily="34" charset="0"/>
                <a:cs typeface="Calibri" panose="020F0502020204030204" pitchFamily="34" charset="0"/>
              </a:rPr>
              <a:t>3 ejes de intervención y 13 objetivos: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Fortalecer la capacidad de prevención del Estado frente a los actos de corrupción </a:t>
            </a:r>
            <a:r>
              <a:rPr lang="es-PE" sz="1700" b="1" dirty="0">
                <a:latin typeface="Calibri" panose="020F0502020204030204" pitchFamily="34" charset="0"/>
                <a:cs typeface="Calibri" panose="020F0502020204030204" pitchFamily="34" charset="0"/>
              </a:rPr>
              <a:t>(5 objetivos)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Identificación y Gestión de Riesgos </a:t>
            </a:r>
            <a:r>
              <a:rPr lang="es-PE" sz="1700" b="1" dirty="0">
                <a:latin typeface="Calibri" panose="020F0502020204030204" pitchFamily="34" charset="0"/>
                <a:cs typeface="Calibri" panose="020F0502020204030204" pitchFamily="34" charset="0"/>
              </a:rPr>
              <a:t>(4 objetivos)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ES_tradnl" sz="1700" dirty="0">
                <a:latin typeface="Calibri" panose="020F0502020204030204" pitchFamily="34" charset="0"/>
                <a:cs typeface="Calibri" panose="020F0502020204030204" pitchFamily="34" charset="0"/>
              </a:rPr>
              <a:t>Fortalecer la capacidad de sanción del Estado frente a los actos de corrupción </a:t>
            </a:r>
            <a:r>
              <a:rPr lang="es-ES_tradnl" sz="1700" b="1" dirty="0">
                <a:latin typeface="Calibri" panose="020F0502020204030204" pitchFamily="34" charset="0"/>
                <a:cs typeface="Calibri" panose="020F0502020204030204" pitchFamily="34" charset="0"/>
              </a:rPr>
              <a:t>(4 objetivos)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700" dirty="0">
                <a:latin typeface="Calibri" panose="020F0502020204030204" pitchFamily="34" charset="0"/>
                <a:cs typeface="Calibri" panose="020F0502020204030204" pitchFamily="34" charset="0"/>
              </a:rPr>
              <a:t>Determina metas, define entidades responsables, plantea lineamientos y estándares de cumplimiento.</a:t>
            </a:r>
          </a:p>
          <a:p>
            <a:pPr lvl="2" algn="just"/>
            <a:endParaRPr lang="es-PE" sz="1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14450" lvl="2" indent="-400050" algn="just">
              <a:buFont typeface="+mj-lt"/>
              <a:buAutoNum type="romanLcPeriod"/>
            </a:pPr>
            <a:endParaRPr lang="es-PE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1244025" y="6091032"/>
            <a:ext cx="205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D.S. 092-2017-PCM</a:t>
            </a:r>
          </a:p>
        </p:txBody>
      </p:sp>
    </p:spTree>
    <p:extLst>
      <p:ext uri="{BB962C8B-B14F-4D97-AF65-F5344CB8AC3E}">
        <p14:creationId xmlns:p14="http://schemas.microsoft.com/office/powerpoint/2010/main" val="40595668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0988"/>
          <a:stretch/>
        </p:blipFill>
        <p:spPr>
          <a:xfrm>
            <a:off x="407368" y="620688"/>
            <a:ext cx="11593288" cy="61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435223"/>
            <a:ext cx="10515600" cy="2793977"/>
          </a:xfrm>
        </p:spPr>
        <p:txBody>
          <a:bodyPr/>
          <a:lstStyle/>
          <a:p>
            <a:pPr marL="0" indent="0" algn="just">
              <a:buNone/>
            </a:pPr>
            <a:r>
              <a:rPr lang="es-ES" b="1" dirty="0"/>
              <a:t>La corrupción es entendida como:</a:t>
            </a:r>
          </a:p>
          <a:p>
            <a:pPr marL="0" indent="0" algn="just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_tradnl" i="1" dirty="0"/>
              <a:t>“El mal uso del poder público o privado para obtener un beneficio indebido; económico, no económico o ventaja; directa o indirecta; por agentes públicos, privados o ciudadanos; vulnerando principios y deberes éticos, normas y derechos fundamentales.”</a:t>
            </a:r>
            <a:endParaRPr lang="es-ES" b="1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836168" y="332656"/>
            <a:ext cx="851966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DA291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E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Política Nacional de Integridad y Lucha contra la Corrupción</a:t>
            </a:r>
          </a:p>
        </p:txBody>
      </p:sp>
    </p:spTree>
    <p:extLst>
      <p:ext uri="{BB962C8B-B14F-4D97-AF65-F5344CB8AC3E}">
        <p14:creationId xmlns:p14="http://schemas.microsoft.com/office/powerpoint/2010/main" val="398760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497777" y="632343"/>
            <a:ext cx="10712116" cy="80112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1. Fortalecer la capacidad de prevención del Estado frente a los actos de corrupción</a:t>
            </a:r>
            <a:endParaRPr lang="es-ES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83267" y="2996952"/>
            <a:ext cx="10712116" cy="494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2. Identificación y gestión de riesgos</a:t>
            </a:r>
            <a:endParaRPr lang="es-ES" dirty="0"/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8753" y="5022885"/>
            <a:ext cx="10712116" cy="49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E393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dirty="0"/>
              <a:t>3. Fortalecer la capacidad de sanción del Estado frente a los actos de corrupción</a:t>
            </a:r>
            <a:endParaRPr lang="es-ES" sz="24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467680511"/>
              </p:ext>
            </p:extLst>
          </p:nvPr>
        </p:nvGraphicFramePr>
        <p:xfrm>
          <a:off x="504005" y="1200347"/>
          <a:ext cx="11136611" cy="201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63886177"/>
              </p:ext>
            </p:extLst>
          </p:nvPr>
        </p:nvGraphicFramePr>
        <p:xfrm>
          <a:off x="1179947" y="3153017"/>
          <a:ext cx="9834383" cy="201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134055023"/>
              </p:ext>
            </p:extLst>
          </p:nvPr>
        </p:nvGraphicFramePr>
        <p:xfrm>
          <a:off x="990235" y="5280133"/>
          <a:ext cx="10154725" cy="1677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16311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572" y="1300974"/>
            <a:ext cx="3165337" cy="4537220"/>
          </a:xfrm>
          <a:prstGeom prst="rect">
            <a:avLst/>
          </a:prstGeom>
        </p:spPr>
      </p:pic>
      <p:grpSp>
        <p:nvGrpSpPr>
          <p:cNvPr id="5" name="Agrupar 33"/>
          <p:cNvGrpSpPr/>
          <p:nvPr/>
        </p:nvGrpSpPr>
        <p:grpSpPr>
          <a:xfrm>
            <a:off x="894957" y="1027777"/>
            <a:ext cx="7044615" cy="4849495"/>
            <a:chOff x="0" y="0"/>
            <a:chExt cx="4683070" cy="2906472"/>
          </a:xfrm>
        </p:grpSpPr>
        <p:sp>
          <p:nvSpPr>
            <p:cNvPr id="6" name="18 Cuadro de texto"/>
            <p:cNvSpPr txBox="1"/>
            <p:nvPr/>
          </p:nvSpPr>
          <p:spPr>
            <a:xfrm>
              <a:off x="685800" y="1093304"/>
              <a:ext cx="687539" cy="23114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PE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 Ante</a:t>
              </a:r>
              <a:endParaRPr lang="es-P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19 Cuadro de texto"/>
            <p:cNvSpPr txBox="1"/>
            <p:nvPr/>
          </p:nvSpPr>
          <p:spPr>
            <a:xfrm>
              <a:off x="3309731" y="983974"/>
              <a:ext cx="576016" cy="278537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es-PE" sz="16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Ex post</a:t>
              </a:r>
              <a:endParaRPr lang="es-PE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" name="Agrupar 32"/>
            <p:cNvGrpSpPr/>
            <p:nvPr/>
          </p:nvGrpSpPr>
          <p:grpSpPr>
            <a:xfrm>
              <a:off x="0" y="0"/>
              <a:ext cx="4683070" cy="2906472"/>
              <a:chOff x="0" y="0"/>
              <a:chExt cx="4683070" cy="2906472"/>
            </a:xfrm>
          </p:grpSpPr>
          <p:sp>
            <p:nvSpPr>
              <p:cNvPr id="9" name="5 Cuadro de texto"/>
              <p:cNvSpPr txBox="1"/>
              <p:nvPr/>
            </p:nvSpPr>
            <p:spPr>
              <a:xfrm>
                <a:off x="0" y="119269"/>
                <a:ext cx="1030439" cy="3923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 PREVENCIÓN</a:t>
                </a:r>
                <a:endParaRPr lang="es-PE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6 Cuadro de texto"/>
              <p:cNvSpPr txBox="1"/>
              <p:nvPr/>
            </p:nvSpPr>
            <p:spPr>
              <a:xfrm>
                <a:off x="3479612" y="69574"/>
                <a:ext cx="1203458" cy="45974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sz="16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 PERSECUCIÓN Y</a:t>
                </a:r>
                <a:endParaRPr lang="es-PE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sz="16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SANCION</a:t>
                </a:r>
                <a:endParaRPr lang="es-PE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17 Cuadro de texto"/>
              <p:cNvSpPr txBox="1"/>
              <p:nvPr/>
            </p:nvSpPr>
            <p:spPr>
              <a:xfrm>
                <a:off x="1828800" y="0"/>
                <a:ext cx="843915" cy="5162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dirty="0"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Acto de corrupción</a:t>
                </a:r>
                <a:endParaRPr lang="es-PE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8 Cuadro de texto"/>
              <p:cNvSpPr txBox="1"/>
              <p:nvPr/>
            </p:nvSpPr>
            <p:spPr>
              <a:xfrm>
                <a:off x="1480931" y="2430964"/>
                <a:ext cx="1596970" cy="47550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sz="16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3. FORTALECIMIENTO</a:t>
                </a:r>
                <a:endParaRPr lang="es-PE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PE" sz="1600" b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INSTITUCIONAL</a:t>
                </a:r>
                <a:endParaRPr lang="es-PE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Arco 12"/>
              <p:cNvSpPr/>
              <p:nvPr/>
            </p:nvSpPr>
            <p:spPr>
              <a:xfrm rot="16200000">
                <a:off x="974034" y="218661"/>
                <a:ext cx="1533525" cy="1671320"/>
              </a:xfrm>
              <a:prstGeom prst="arc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E" sz="3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Arco 13"/>
              <p:cNvSpPr/>
              <p:nvPr/>
            </p:nvSpPr>
            <p:spPr>
              <a:xfrm>
                <a:off x="1938131" y="228600"/>
                <a:ext cx="1598930" cy="1432560"/>
              </a:xfrm>
              <a:prstGeom prst="arc">
                <a:avLst>
                  <a:gd name="adj1" fmla="val 16200000"/>
                  <a:gd name="adj2" fmla="val 74784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E" sz="3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Arco 14"/>
              <p:cNvSpPr/>
              <p:nvPr/>
            </p:nvSpPr>
            <p:spPr>
              <a:xfrm rot="5400000">
                <a:off x="2057400" y="536713"/>
                <a:ext cx="1598930" cy="1432560"/>
              </a:xfrm>
              <a:prstGeom prst="arc">
                <a:avLst>
                  <a:gd name="adj1" fmla="val 16200000"/>
                  <a:gd name="adj2" fmla="val 74784"/>
                </a:avLst>
              </a:prstGeom>
              <a:ln>
                <a:solidFill>
                  <a:schemeClr val="tx1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E" sz="3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Arco 15"/>
              <p:cNvSpPr/>
              <p:nvPr/>
            </p:nvSpPr>
            <p:spPr>
              <a:xfrm rot="10800000">
                <a:off x="914400" y="626165"/>
                <a:ext cx="1598930" cy="1432560"/>
              </a:xfrm>
              <a:prstGeom prst="arc">
                <a:avLst>
                  <a:gd name="adj1" fmla="val 16200000"/>
                  <a:gd name="adj2" fmla="val 74784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PE" sz="36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17 Cuadro de texto"/>
              <p:cNvSpPr txBox="1"/>
              <p:nvPr/>
            </p:nvSpPr>
            <p:spPr>
              <a:xfrm>
                <a:off x="1825796" y="1945984"/>
                <a:ext cx="843915" cy="27337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s-ES" sz="2000">
                    <a:solidFill>
                      <a:srgbClr val="59595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Integridad</a:t>
                </a:r>
                <a:endParaRPr lang="es-PE" sz="2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PE"/>
          </a:p>
        </p:txBody>
      </p:sp>
      <p:sp>
        <p:nvSpPr>
          <p:cNvPr id="23" name="Flecha abajo 22"/>
          <p:cNvSpPr/>
          <p:nvPr/>
        </p:nvSpPr>
        <p:spPr>
          <a:xfrm>
            <a:off x="3768794" y="2307429"/>
            <a:ext cx="960217" cy="1492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0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rir corchete 32"/>
          <p:cNvSpPr/>
          <p:nvPr/>
        </p:nvSpPr>
        <p:spPr>
          <a:xfrm>
            <a:off x="4229100" y="1163833"/>
            <a:ext cx="342900" cy="5605267"/>
          </a:xfrm>
          <a:prstGeom prst="leftBracke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4"/>
          <a:stretch/>
        </p:blipFill>
        <p:spPr>
          <a:xfrm>
            <a:off x="596900" y="1665033"/>
            <a:ext cx="3372842" cy="4188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4400550" y="1565809"/>
            <a:ext cx="75047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Herramienta de implementación de la Política Nacional de Integridad y Lucha contra la Corrupción. Se planteo en base a un amplio marco referencial: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Informe de la Comisión Presidencial de Integridad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Estudio de la OCDE sobre Integridad en el Perú. 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100 Acciones propuestas por el Fiscal de la Nación</a:t>
            </a:r>
          </a:p>
          <a:p>
            <a:pPr marL="1314450" lvl="2" indent="-400050" algn="just">
              <a:buFont typeface="+mj-lt"/>
              <a:buAutoNum type="romanLcPeriod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Compromiso de Lima de la Cumbre de las Américas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Establece 69 acciones estratégicas que desarrollan los 13 objetivos de la Política Nacional de Integridad y Lucha contra la Corrupción.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Desarrolla principalmente una estrategia de prevención, 50 acciones de las 69 se vinculan a fortalecer la capacidad de prevención del Estado frente a la corrupción y en el desarrollo de una cultura de integridad.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Propone un modelo de integridad, como estrategia de implementación a ser desarrollado en todas las entidades públicas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887209" y="285044"/>
            <a:ext cx="10491991" cy="878789"/>
          </a:xfrm>
        </p:spPr>
        <p:txBody>
          <a:bodyPr>
            <a:noAutofit/>
          </a:bodyPr>
          <a:lstStyle/>
          <a:p>
            <a:pPr algn="ctr"/>
            <a:r>
              <a:rPr lang="es-PE" sz="3200" dirty="0">
                <a:solidFill>
                  <a:srgbClr val="CC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Estrategia de Integridad y Lucha contra la Corrupción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244025" y="6091032"/>
            <a:ext cx="20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D.S. 044-2018-PCM</a:t>
            </a:r>
          </a:p>
        </p:txBody>
      </p:sp>
    </p:spTree>
    <p:extLst>
      <p:ext uri="{BB962C8B-B14F-4D97-AF65-F5344CB8AC3E}">
        <p14:creationId xmlns:p14="http://schemas.microsoft.com/office/powerpoint/2010/main" val="9188672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Personalizado 1">
      <a:dk1>
        <a:srgbClr val="363639"/>
      </a:dk1>
      <a:lt1>
        <a:sysClr val="window" lastClr="FFFFFF"/>
      </a:lt1>
      <a:dk2>
        <a:srgbClr val="363639"/>
      </a:dk2>
      <a:lt2>
        <a:srgbClr val="DEDEE0"/>
      </a:lt2>
      <a:accent1>
        <a:srgbClr val="C00000"/>
      </a:accent1>
      <a:accent2>
        <a:srgbClr val="C9BEB8"/>
      </a:accent2>
      <a:accent3>
        <a:srgbClr val="AC956E"/>
      </a:accent3>
      <a:accent4>
        <a:srgbClr val="A4A4A9"/>
      </a:accent4>
      <a:accent5>
        <a:srgbClr val="6C6C72"/>
      </a:accent5>
      <a:accent6>
        <a:srgbClr val="C00000"/>
      </a:accent6>
      <a:hlink>
        <a:srgbClr val="C00000"/>
      </a:hlink>
      <a:folHlink>
        <a:srgbClr val="C0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19575</TotalTime>
  <Words>1910</Words>
  <Application>Microsoft Office PowerPoint</Application>
  <PresentationFormat>Panorámica</PresentationFormat>
  <Paragraphs>229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Antiqua</vt:lpstr>
      <vt:lpstr>Arial</vt:lpstr>
      <vt:lpstr>Calibri</vt:lpstr>
      <vt:lpstr>Tahoma</vt:lpstr>
      <vt:lpstr>Times New Roman</vt:lpstr>
      <vt:lpstr>Verdana</vt:lpstr>
      <vt:lpstr>Wingdings</vt:lpstr>
      <vt:lpstr>Claridad</vt:lpstr>
      <vt:lpstr>ESTRATEGIA GUBERNAMENTAL DE Integridad Y LUCHA CONTRA LA CORRUPCIÓN</vt:lpstr>
      <vt:lpstr>¿Cómo se ha respondido a la corrupción?</vt:lpstr>
      <vt:lpstr>Desarrollo de esfuerzos anticorrupción</vt:lpstr>
      <vt:lpstr>Estrategia de Integridad y Lucha contra la Corrupción</vt:lpstr>
      <vt:lpstr>Presentación de PowerPoint</vt:lpstr>
      <vt:lpstr>Presentación de PowerPoint</vt:lpstr>
      <vt:lpstr>Presentación de PowerPoint</vt:lpstr>
      <vt:lpstr>Presentación de PowerPoint</vt:lpstr>
      <vt:lpstr>Estrategia de Integridad y Lucha contra la Corrupción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 de Integridad y Lucha contra la Corrupción</vt:lpstr>
      <vt:lpstr>Principales funciones de la Secretaría de Integridad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Nueva Metodología para Elaboración de matrices de delimitación de competencias y asignación de funciones y presentación del Equipo de consultores.</dc:title>
  <dc:creator>Nancy Arroyo</dc:creator>
  <cp:lastModifiedBy>Carlos A. Villena Changanaqui</cp:lastModifiedBy>
  <cp:revision>1274</cp:revision>
  <cp:lastPrinted>2013-11-19T14:37:38Z</cp:lastPrinted>
  <dcterms:created xsi:type="dcterms:W3CDTF">2012-04-24T16:22:29Z</dcterms:created>
  <dcterms:modified xsi:type="dcterms:W3CDTF">2019-01-31T18:37:47Z</dcterms:modified>
</cp:coreProperties>
</file>