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393" r:id="rId4"/>
    <p:sldId id="390" r:id="rId5"/>
    <p:sldId id="334" r:id="rId6"/>
    <p:sldId id="392" r:id="rId7"/>
    <p:sldId id="394" r:id="rId8"/>
    <p:sldId id="389" r:id="rId9"/>
  </p:sldIdLst>
  <p:sldSz cx="9144000" cy="5143500" type="screen16x9"/>
  <p:notesSz cx="6808788" cy="9939338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A895C77-53D3-4250-AF76-75B05EFC5598}">
          <p14:sldIdLst>
            <p14:sldId id="256"/>
            <p14:sldId id="258"/>
            <p14:sldId id="393"/>
            <p14:sldId id="390"/>
            <p14:sldId id="334"/>
            <p14:sldId id="392"/>
            <p14:sldId id="394"/>
          </p14:sldIdLst>
        </p14:section>
        <p14:section name="Sección sin título" id="{B0DD082B-38FB-4657-A898-2CE3FFB62E25}">
          <p14:sldIdLst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3454" autoAdjust="0"/>
  </p:normalViewPr>
  <p:slideViewPr>
    <p:cSldViewPr snapToGrid="0" snapToObjects="1">
      <p:cViewPr varScale="1">
        <p:scale>
          <a:sx n="154" d="100"/>
          <a:sy n="154" d="100"/>
        </p:scale>
        <p:origin x="306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6967"/>
          </a:xfrm>
          <a:prstGeom prst="rect">
            <a:avLst/>
          </a:prstGeom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9117E8-D9E0-4C9B-B002-7EDDDE7CF6A6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 noProof="0"/>
              <a:t>Haga clic para modificar el estilo de texto del patrón</a:t>
            </a:r>
          </a:p>
          <a:p>
            <a:pPr lvl="1"/>
            <a:r>
              <a:rPr lang="es-ES_tradnl" altLang="es-PE" noProof="0"/>
              <a:t>Segundo nivel</a:t>
            </a:r>
          </a:p>
          <a:p>
            <a:pPr lvl="2"/>
            <a:r>
              <a:rPr lang="es-ES_tradnl" altLang="es-PE" noProof="0"/>
              <a:t>Tercer nivel</a:t>
            </a:r>
          </a:p>
          <a:p>
            <a:pPr lvl="3"/>
            <a:r>
              <a:rPr lang="es-ES_tradnl" altLang="es-PE" noProof="0"/>
              <a:t>Cuarto nivel</a:t>
            </a:r>
          </a:p>
          <a:p>
            <a:pPr lvl="4"/>
            <a:r>
              <a:rPr lang="es-ES_tradnl" altLang="es-PE" noProof="0"/>
              <a:t>Quinto nivel</a:t>
            </a:r>
            <a:endParaRPr lang="es-ES" altLang="es-PE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F29539-5BD2-4505-A7E0-D76A960C65FA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816916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3916" indent="-28612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4486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2280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0075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7869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5663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3458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1252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370E1F-552A-41A5-A6AF-D46361461516}" type="slidenum">
              <a:rPr lang="es-ES" altLang="es-PE" smtClean="0"/>
              <a:pPr/>
              <a:t>1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34150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Foto del fondo cambia según tema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3916" indent="-28612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4486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2280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0075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7869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5663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3458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1252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1DC247-F52D-4A5B-BB06-715450583A39}" type="slidenum">
              <a:rPr lang="es-ES" altLang="es-PE" smtClean="0"/>
              <a:pPr/>
              <a:t>2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10348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Foto del fondo cambia según tema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3916" indent="-28612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4486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2280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0075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7869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5663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3458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1252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1DC247-F52D-4A5B-BB06-715450583A39}" type="slidenum">
              <a:rPr lang="es-ES" altLang="es-PE" smtClean="0"/>
              <a:pPr/>
              <a:t>3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55613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Foto del fondo cambia según tema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3916" indent="-28612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4486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2280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0075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7869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5663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3458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1252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1DC247-F52D-4A5B-BB06-715450583A39}" type="slidenum">
              <a:rPr lang="es-ES" altLang="es-PE" smtClean="0"/>
              <a:pPr/>
              <a:t>4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32695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Logo de OPA, OPD, proyecto especial, siempre va al costado del logo del </a:t>
            </a:r>
            <a:r>
              <a:rPr lang="es-ES" altLang="es-PE" dirty="0" err="1"/>
              <a:t>Minagri</a:t>
            </a:r>
            <a:r>
              <a:rPr lang="es-ES" altLang="es-PE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Siempre se visualiza el logo de la Gestión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para texto adicional: 80% negro</a:t>
            </a:r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3916" indent="-28612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4486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2280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0075" indent="-2288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7869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5663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3458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1252" indent="-228897" defTabSz="457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370E1F-552A-41A5-A6AF-D46361461516}" type="slidenum">
              <a:rPr lang="es-ES" altLang="es-PE" smtClean="0"/>
              <a:pPr/>
              <a:t>8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78520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4C11-C90D-4846-BDE6-EC9C0B8DDC2F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741A-F85E-42E3-932E-857B9BE67348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1632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FCDFC-54C3-4610-96FB-E65021A52441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64C8-3459-497A-83F4-90F7A5C9EB59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7247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2A5C-8BAD-4DAE-9BA0-A330E892AB09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3124-EF52-4110-89D3-D28E686B9858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9581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6517-4F5D-4918-A676-6FEFC939B0AB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C9EA-4605-4533-8292-C0DE194C7056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6045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0366-2348-4416-9F6F-1336EE0C2691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B6D5-28E1-47B1-B301-B7A6B27CCD9A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1978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086E-7091-4D85-9AEA-9C3B3636C4CB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3AE4-C79B-4FB7-B9F5-F7A308AA1F60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5311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36128-2846-4F8C-9950-6B9D5A7D85A1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FDBF-072E-406A-AE65-377B0B9FB4BB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0847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573F-2961-419C-90FD-84D9CDA3E534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F086-1938-4722-8ADD-92B2C57B0BF7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9832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2486-CA43-42E6-B0BB-3A9E48ABC9F8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81E8-C1EE-48BB-AD46-BEEF272F09F3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60732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EECC-DDE1-4221-9F5A-9ABA97291B5F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E19A-FD18-404E-B6F4-3E57F764AF8D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8989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BC37-4500-46F2-AA99-9D428396FECD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9F54-EB17-46FC-91FC-1A1E81EFCDF0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0987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Clic para editar título</a:t>
            </a:r>
            <a:endParaRPr lang="es-ES" altLang="es-PE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Haga clic para modificar el estilo de texto del patrón</a:t>
            </a:r>
          </a:p>
          <a:p>
            <a:pPr lvl="1"/>
            <a:r>
              <a:rPr lang="es-ES_tradnl" altLang="es-PE"/>
              <a:t>Segundo nivel</a:t>
            </a:r>
          </a:p>
          <a:p>
            <a:pPr lvl="2"/>
            <a:r>
              <a:rPr lang="es-ES_tradnl" altLang="es-PE"/>
              <a:t>Tercer nivel</a:t>
            </a:r>
          </a:p>
          <a:p>
            <a:pPr lvl="3"/>
            <a:r>
              <a:rPr lang="es-ES_tradnl" altLang="es-PE"/>
              <a:t>Cuarto nivel</a:t>
            </a:r>
          </a:p>
          <a:p>
            <a:pPr lvl="4"/>
            <a:r>
              <a:rPr lang="es-ES_tradnl" altLang="es-PE"/>
              <a:t>Quinto nivel</a:t>
            </a:r>
            <a:endParaRPr lang="es-ES" alt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0DF856C-3709-443A-9A90-353DD377157E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06A0935-4499-4A54-9572-576461522C22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7" name="Rectángulo 4"/>
          <p:cNvSpPr>
            <a:spLocks noChangeArrowheads="1"/>
          </p:cNvSpPr>
          <p:nvPr/>
        </p:nvSpPr>
        <p:spPr bwMode="auto">
          <a:xfrm>
            <a:off x="2214104" y="2033141"/>
            <a:ext cx="50202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4000" b="1" dirty="0" smtClean="0">
                <a:latin typeface="Gotham Bold" pitchFamily="50" charset="0"/>
                <a:cs typeface="Arial" panose="020B0604020202020204" pitchFamily="34" charset="0"/>
              </a:rPr>
              <a:t>GESTIÓN DE LAS CONTRATACIONES</a:t>
            </a:r>
            <a:endParaRPr lang="es-PE" altLang="es-PE" sz="4000" b="1" dirty="0"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71999" y="3808071"/>
            <a:ext cx="328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Lic. Johanna De Pinho Miranda</a:t>
            </a:r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>
            <a:extLst>
              <a:ext uri="{FF2B5EF4-FFF2-40B4-BE49-F238E27FC236}">
                <a16:creationId xmlns="" xmlns:a16="http://schemas.microsoft.com/office/drawing/2014/main" id="{8C5AC7A5-4CBA-4B95-B273-37D7E43B4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3" y="12700"/>
            <a:ext cx="9144000" cy="5130800"/>
          </a:xfrm>
          <a:prstGeom prst="rect">
            <a:avLst/>
          </a:prstGeom>
        </p:spPr>
      </p:pic>
      <p:sp>
        <p:nvSpPr>
          <p:cNvPr id="7" name="Rectángulo 4">
            <a:extLst>
              <a:ext uri="{FF2B5EF4-FFF2-40B4-BE49-F238E27FC236}">
                <a16:creationId xmlns="" xmlns:a16="http://schemas.microsoft.com/office/drawing/2014/main" id="{FC3BA1F2-A8A4-44CD-8C68-F921A3776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5" y="465223"/>
            <a:ext cx="5229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2000" b="1" u="sng" dirty="0" smtClean="0">
                <a:latin typeface="Gotham Bold" pitchFamily="50" charset="0"/>
                <a:cs typeface="Arial" panose="020B0604020202020204" pitchFamily="34" charset="0"/>
              </a:rPr>
              <a:t>Tipos de Procedimientos de Selección</a:t>
            </a:r>
            <a:endParaRPr lang="es-PE" altLang="es-PE" sz="2000" b="1" u="sng" dirty="0"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-530" r="-1" b="52213"/>
          <a:stretch/>
        </p:blipFill>
        <p:spPr>
          <a:xfrm>
            <a:off x="449735" y="1175657"/>
            <a:ext cx="4668617" cy="167329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50032" y="3090320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lnSpc>
                <a:spcPct val="80000"/>
              </a:lnSpc>
            </a:pPr>
            <a:r>
              <a:rPr lang="es-PE" altLang="es-PE" sz="1600" b="1" dirty="0">
                <a:solidFill>
                  <a:prstClr val="black"/>
                </a:solidFill>
                <a:latin typeface="Gotham Bold" pitchFamily="50" charset="0"/>
                <a:cs typeface="Arial" panose="020B0604020202020204" pitchFamily="34" charset="0"/>
              </a:rPr>
              <a:t>Contrataciones menores o iguales a 8 UIT </a:t>
            </a:r>
            <a:endParaRPr lang="es-PE" altLang="es-PE" sz="1600" b="1" dirty="0" smtClean="0">
              <a:solidFill>
                <a:prstClr val="black"/>
              </a:solidFill>
              <a:latin typeface="Gotham Bold" pitchFamily="50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80000"/>
              </a:lnSpc>
            </a:pPr>
            <a:endParaRPr lang="es-PE" altLang="es-PE" sz="1600" b="1" dirty="0">
              <a:solidFill>
                <a:prstClr val="black"/>
              </a:solidFill>
              <a:latin typeface="Gotham Bold" pitchFamily="50" charset="0"/>
              <a:cs typeface="Arial" panose="020B0604020202020204" pitchFamily="34" charset="0"/>
            </a:endParaRPr>
          </a:p>
          <a:p>
            <a:pPr lvl="0" algn="ctr" eaLnBrk="1" hangingPunct="1">
              <a:lnSpc>
                <a:spcPct val="80000"/>
              </a:lnSpc>
            </a:pPr>
            <a:r>
              <a:rPr lang="es-PE" altLang="es-PE" sz="1600" b="1" u="sng" dirty="0" smtClean="0">
                <a:solidFill>
                  <a:prstClr val="black"/>
                </a:solidFill>
                <a:latin typeface="Gotham Bold" pitchFamily="50" charset="0"/>
                <a:cs typeface="Arial" panose="020B0604020202020204" pitchFamily="34" charset="0"/>
              </a:rPr>
              <a:t>&lt;</a:t>
            </a:r>
            <a:r>
              <a:rPr lang="es-PE" altLang="es-PE" sz="1600" b="1" dirty="0" smtClean="0">
                <a:solidFill>
                  <a:prstClr val="black"/>
                </a:solidFill>
                <a:latin typeface="Gotham Bold" pitchFamily="50" charset="0"/>
                <a:cs typeface="Arial" panose="020B0604020202020204" pitchFamily="34" charset="0"/>
              </a:rPr>
              <a:t> </a:t>
            </a:r>
            <a:r>
              <a:rPr lang="es-PE" altLang="es-PE" sz="1600" dirty="0" smtClean="0">
                <a:solidFill>
                  <a:prstClr val="black"/>
                </a:solidFill>
                <a:latin typeface="Gotham Bold" pitchFamily="50" charset="0"/>
                <a:cs typeface="Arial" panose="020B0604020202020204" pitchFamily="34" charset="0"/>
              </a:rPr>
              <a:t>S</a:t>
            </a:r>
            <a:r>
              <a:rPr lang="es-PE" altLang="es-PE" sz="1600" dirty="0">
                <a:solidFill>
                  <a:prstClr val="black"/>
                </a:solidFill>
                <a:latin typeface="Gotham Bold" pitchFamily="50" charset="0"/>
                <a:cs typeface="Arial" panose="020B0604020202020204" pitchFamily="34" charset="0"/>
              </a:rPr>
              <a:t>/. </a:t>
            </a:r>
            <a:r>
              <a:rPr lang="es-PE" altLang="es-PE" sz="1600" dirty="0" smtClean="0">
                <a:solidFill>
                  <a:prstClr val="black"/>
                </a:solidFill>
                <a:latin typeface="Gotham Bold" pitchFamily="50" charset="0"/>
                <a:cs typeface="Arial" panose="020B0604020202020204" pitchFamily="34" charset="0"/>
              </a:rPr>
              <a:t>33,600.00</a:t>
            </a:r>
            <a:endParaRPr lang="es-PE" altLang="es-PE" sz="1600" dirty="0">
              <a:solidFill>
                <a:prstClr val="black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722" y="3084534"/>
            <a:ext cx="2953072" cy="137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>
            <a:extLst>
              <a:ext uri="{FF2B5EF4-FFF2-40B4-BE49-F238E27FC236}">
                <a16:creationId xmlns="" xmlns:a16="http://schemas.microsoft.com/office/drawing/2014/main" id="{8C5AC7A5-4CBA-4B95-B273-37D7E43B4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-6220"/>
            <a:ext cx="9144000" cy="5130800"/>
          </a:xfrm>
          <a:prstGeom prst="rect">
            <a:avLst/>
          </a:prstGeom>
        </p:spPr>
      </p:pic>
      <p:sp>
        <p:nvSpPr>
          <p:cNvPr id="7" name="Rectángulo 4">
            <a:extLst>
              <a:ext uri="{FF2B5EF4-FFF2-40B4-BE49-F238E27FC236}">
                <a16:creationId xmlns="" xmlns:a16="http://schemas.microsoft.com/office/drawing/2014/main" id="{FC3BA1F2-A8A4-44CD-8C68-F921A3776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86" y="415891"/>
            <a:ext cx="41284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2000" b="1" u="sng" dirty="0" smtClean="0">
                <a:latin typeface="Gotham Bold" pitchFamily="50" charset="0"/>
                <a:cs typeface="Arial" panose="020B0604020202020204" pitchFamily="34" charset="0"/>
              </a:rPr>
              <a:t>Delegación de Facultades 2019</a:t>
            </a:r>
            <a:endParaRPr lang="es-PE" altLang="es-PE" sz="2000" b="1" u="sng" dirty="0"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92ECE3C8-86B5-4A7A-B846-13C13B7EE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32" y="2631233"/>
            <a:ext cx="1990495" cy="1794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11940" y="951421"/>
            <a:ext cx="4234231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s-PE" altLang="es-PE" sz="1600" b="1" dirty="0" smtClean="0">
                <a:latin typeface="Gotham Bold" pitchFamily="50" charset="0"/>
                <a:cs typeface="Arial" panose="020B0604020202020204" pitchFamily="34" charset="0"/>
              </a:rPr>
              <a:t>Contrataciones menores o iguales a 8 UIT</a:t>
            </a:r>
            <a:endParaRPr lang="es-PE" altLang="es-PE" sz="1600" dirty="0">
              <a:latin typeface="Gotham Bold" pitchFamily="50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PE" altLang="es-PE" sz="1600" dirty="0" smtClean="0">
                <a:latin typeface="Gotham Bold" pitchFamily="50" charset="0"/>
                <a:cs typeface="Arial" panose="020B0604020202020204" pitchFamily="34" charset="0"/>
              </a:rPr>
              <a:t>Todas la Direcciones Zonales </a:t>
            </a:r>
          </a:p>
          <a:p>
            <a:pPr eaLnBrk="1" hangingPunct="1">
              <a:lnSpc>
                <a:spcPct val="80000"/>
              </a:lnSpc>
            </a:pPr>
            <a:endParaRPr lang="es-PE" altLang="es-PE" sz="1600" dirty="0" smtClean="0">
              <a:latin typeface="Gotham Bold" pitchFamily="50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PE" altLang="es-PE" sz="1600" b="1" dirty="0" smtClean="0">
                <a:latin typeface="Gotham Bold" pitchFamily="50" charset="0"/>
                <a:cs typeface="Arial" panose="020B0604020202020204" pitchFamily="34" charset="0"/>
              </a:rPr>
              <a:t>Adjudicaciones Simplificadas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PE" altLang="es-PE" sz="1600" dirty="0" smtClean="0">
                <a:latin typeface="Gotham Bold" pitchFamily="50" charset="0"/>
                <a:cs typeface="Arial" panose="020B0604020202020204" pitchFamily="34" charset="0"/>
              </a:rPr>
              <a:t>DZ Tacna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PE" altLang="es-PE" sz="1600" dirty="0" smtClean="0">
                <a:latin typeface="Gotham Bold" pitchFamily="50" charset="0"/>
                <a:cs typeface="Arial" panose="020B0604020202020204" pitchFamily="34" charset="0"/>
              </a:rPr>
              <a:t>DZ La Libertad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PE" altLang="es-PE" sz="1600" dirty="0" smtClean="0">
                <a:latin typeface="Gotham Bold" pitchFamily="50" charset="0"/>
                <a:cs typeface="Arial" panose="020B0604020202020204" pitchFamily="34" charset="0"/>
              </a:rPr>
              <a:t>DZ Ancash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PE" altLang="es-PE" sz="1600" dirty="0" smtClean="0">
                <a:latin typeface="Gotham Bold" pitchFamily="50" charset="0"/>
                <a:cs typeface="Arial" panose="020B0604020202020204" pitchFamily="34" charset="0"/>
              </a:rPr>
              <a:t>DZ Arequipa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PE" altLang="es-PE" sz="1600" dirty="0" smtClean="0">
                <a:latin typeface="Gotham Bold" pitchFamily="50" charset="0"/>
                <a:cs typeface="Arial" panose="020B0604020202020204" pitchFamily="34" charset="0"/>
              </a:rPr>
              <a:t>DZ Cusco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PE" altLang="es-PE" sz="1600" dirty="0" smtClean="0">
                <a:latin typeface="Gotham Bold" pitchFamily="50" charset="0"/>
                <a:cs typeface="Arial" panose="020B0604020202020204" pitchFamily="34" charset="0"/>
              </a:rPr>
              <a:t>DZ Cajamarca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PE" altLang="es-PE" sz="1600" dirty="0" smtClean="0">
                <a:latin typeface="Gotham Bold" pitchFamily="50" charset="0"/>
                <a:cs typeface="Arial" panose="020B0604020202020204" pitchFamily="34" charset="0"/>
              </a:rPr>
              <a:t>DZ Tumbes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PE" altLang="es-PE" sz="1600" dirty="0" smtClean="0">
                <a:latin typeface="Gotham Bold" pitchFamily="50" charset="0"/>
                <a:cs typeface="Arial" panose="020B0604020202020204" pitchFamily="34" charset="0"/>
              </a:rPr>
              <a:t>DZ Ayacucho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PE" altLang="es-PE" sz="1600" dirty="0" smtClean="0">
                <a:latin typeface="Gotham Bold" pitchFamily="50" charset="0"/>
                <a:cs typeface="Arial" panose="020B0604020202020204" pitchFamily="34" charset="0"/>
              </a:rPr>
              <a:t>DZ Huancavelica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PE" altLang="es-PE" sz="1600" dirty="0" smtClean="0">
                <a:latin typeface="Gotham Bold" pitchFamily="50" charset="0"/>
                <a:cs typeface="Arial" panose="020B0604020202020204" pitchFamily="34" charset="0"/>
              </a:rPr>
              <a:t>DZ Puno</a:t>
            </a:r>
          </a:p>
          <a:p>
            <a:pPr eaLnBrk="1" hangingPunct="1">
              <a:lnSpc>
                <a:spcPct val="80000"/>
              </a:lnSpc>
            </a:pPr>
            <a:endParaRPr lang="es-PE" altLang="es-PE" sz="1600" dirty="0">
              <a:latin typeface="Gotham Bold" pitchFamily="50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PE" altLang="es-PE" sz="1600" b="1" dirty="0" smtClean="0">
                <a:latin typeface="Gotham Bold" pitchFamily="50" charset="0"/>
                <a:cs typeface="Arial" panose="020B0604020202020204" pitchFamily="34" charset="0"/>
              </a:rPr>
              <a:t>LP y CP</a:t>
            </a:r>
            <a:endParaRPr lang="es-PE" altLang="es-PE" sz="1600" b="1" dirty="0">
              <a:latin typeface="Gotham Bold" pitchFamily="50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PE" altLang="es-PE" sz="1600" dirty="0" smtClean="0">
                <a:latin typeface="Gotham Bold" pitchFamily="50" charset="0"/>
                <a:cs typeface="Arial" panose="020B0604020202020204" pitchFamily="34" charset="0"/>
              </a:rPr>
              <a:t>Sede Central - Lima</a:t>
            </a:r>
          </a:p>
          <a:p>
            <a:pPr eaLnBrk="1" hangingPunct="1">
              <a:lnSpc>
                <a:spcPct val="80000"/>
              </a:lnSpc>
            </a:pPr>
            <a:endParaRPr lang="es-PE" altLang="es-PE" sz="1600" b="1" dirty="0">
              <a:latin typeface="Gotham Bold" pitchFamily="50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s-PE" altLang="es-PE" sz="1600" b="1" dirty="0" smtClean="0"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4" name="Cinta perforada 3"/>
          <p:cNvSpPr/>
          <p:nvPr/>
        </p:nvSpPr>
        <p:spPr>
          <a:xfrm>
            <a:off x="3346026" y="2318362"/>
            <a:ext cx="2151073" cy="1001485"/>
          </a:xfrm>
          <a:prstGeom prst="flowChartPunchedTap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2">
                    <a:lumMod val="75000"/>
                  </a:schemeClr>
                </a:solidFill>
              </a:rPr>
              <a:t>10 de 19 DZ cuentan con delegación</a:t>
            </a:r>
            <a:endParaRPr lang="es-P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>
            <a:extLst>
              <a:ext uri="{FF2B5EF4-FFF2-40B4-BE49-F238E27FC236}">
                <a16:creationId xmlns="" xmlns:a16="http://schemas.microsoft.com/office/drawing/2014/main" id="{8C5AC7A5-4CBA-4B95-B273-37D7E43B4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5130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2176" t="17418" r="31362" b="8813"/>
          <a:stretch/>
        </p:blipFill>
        <p:spPr>
          <a:xfrm>
            <a:off x="1283357" y="411474"/>
            <a:ext cx="2786743" cy="31714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1769" t="14029" r="32925" b="4581"/>
          <a:stretch/>
        </p:blipFill>
        <p:spPr>
          <a:xfrm>
            <a:off x="5079759" y="889866"/>
            <a:ext cx="2954694" cy="3831424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5847184" y="1356049"/>
            <a:ext cx="1629747" cy="242596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Cinta perforada 6"/>
          <p:cNvSpPr/>
          <p:nvPr/>
        </p:nvSpPr>
        <p:spPr>
          <a:xfrm>
            <a:off x="1289577" y="3719805"/>
            <a:ext cx="2686855" cy="1001485"/>
          </a:xfrm>
          <a:prstGeom prst="flowChartPunchedTap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2">
                    <a:lumMod val="75000"/>
                  </a:schemeClr>
                </a:solidFill>
              </a:rPr>
              <a:t>Óptimo 2 profesionales certificados por OSCE</a:t>
            </a:r>
            <a:endParaRPr lang="es-PE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646842" y="586006"/>
            <a:ext cx="4955305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2000" b="1" u="sng" dirty="0" smtClean="0">
                <a:latin typeface="Gotham Bold" pitchFamily="50" charset="0"/>
                <a:cs typeface="Arial" panose="020B0604020202020204" pitchFamily="34" charset="0"/>
              </a:rPr>
              <a:t>Ventajas de contar con Delegación de Facultades</a:t>
            </a:r>
            <a:endParaRPr lang="es-PE" altLang="es-PE" sz="1800" b="1" u="sng" dirty="0"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644365" y="1443136"/>
            <a:ext cx="5461598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PE" sz="2000" dirty="0" smtClean="0"/>
              <a:t>Contrataciones más rápidas y por lo tanto OPORTUNAS. </a:t>
            </a:r>
          </a:p>
          <a:p>
            <a:pPr algn="just"/>
            <a:r>
              <a:rPr lang="es-PE" sz="2000" dirty="0" smtClean="0"/>
              <a:t>Mayor participación de proveedores de la zona.</a:t>
            </a:r>
          </a:p>
          <a:p>
            <a:pPr algn="just"/>
            <a:r>
              <a:rPr lang="es-PE" sz="2000" dirty="0" smtClean="0"/>
              <a:t>Reduce los riesgos de procedimientos DESIERTOS por falta de participantes.</a:t>
            </a:r>
          </a:p>
          <a:p>
            <a:pPr algn="just"/>
            <a:r>
              <a:rPr lang="es-PE" sz="2000" dirty="0" smtClean="0"/>
              <a:t>Celeridad en el trámite de pago (DEVENGUE y GIRO).</a:t>
            </a:r>
          </a:p>
          <a:p>
            <a:pPr algn="just"/>
            <a:r>
              <a:rPr lang="es-PE" sz="2000" dirty="0" smtClean="0"/>
              <a:t>Cumplimiento de metas operativas y presupuestales.</a:t>
            </a:r>
          </a:p>
          <a:p>
            <a:pPr algn="just"/>
            <a:endParaRPr lang="es-PE" sz="2000" dirty="0" smtClean="0"/>
          </a:p>
          <a:p>
            <a:pPr algn="just"/>
            <a:endParaRPr lang="es-PE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9" y="2150120"/>
            <a:ext cx="1998094" cy="14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646842" y="586006"/>
            <a:ext cx="430460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2000" b="1" u="sng" dirty="0" smtClean="0">
                <a:latin typeface="Gotham Bold" pitchFamily="50" charset="0"/>
                <a:cs typeface="Arial" panose="020B0604020202020204" pitchFamily="34" charset="0"/>
              </a:rPr>
              <a:t>Contrataciones menores a 8 UIT</a:t>
            </a:r>
            <a:endParaRPr lang="es-PE" altLang="es-PE" sz="1800" b="1" u="sng" dirty="0"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5654312" y="1470663"/>
            <a:ext cx="2892529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PE" sz="1200" b="1" dirty="0" smtClean="0"/>
              <a:t>Directiva General N°13-2017 </a:t>
            </a:r>
            <a:r>
              <a:rPr lang="es-PE" sz="1200" dirty="0" smtClean="0"/>
              <a:t>– Lineamientos y procedimientos para las contrataciones por monto igual o inferior a 8 UIT.</a:t>
            </a:r>
          </a:p>
          <a:p>
            <a:pPr algn="just"/>
            <a:r>
              <a:rPr lang="es-PE" sz="1200" b="1" dirty="0" smtClean="0"/>
              <a:t>Directiva General N° 025-2017 </a:t>
            </a:r>
            <a:r>
              <a:rPr lang="es-PE" sz="1200" dirty="0" smtClean="0"/>
              <a:t>– Normas y procedimientos para la aplicación del control previo en AGRO RURAL.</a:t>
            </a:r>
          </a:p>
          <a:p>
            <a:pPr algn="just"/>
            <a:r>
              <a:rPr lang="es-PE" sz="1200" b="1" dirty="0" smtClean="0"/>
              <a:t>Directiva  Sectorial N° 03-2015-MINAGRI </a:t>
            </a:r>
            <a:r>
              <a:rPr lang="es-PE" sz="1200" dirty="0" smtClean="0"/>
              <a:t>– Lineamientos y procedimiento para el contrato de locación de servicios en el MINAGRI.</a:t>
            </a:r>
          </a:p>
          <a:p>
            <a:pPr algn="just"/>
            <a:r>
              <a:rPr lang="es-PE" sz="1200" dirty="0" smtClean="0"/>
              <a:t>Catálogo de Acuerdo Marco</a:t>
            </a:r>
          </a:p>
          <a:p>
            <a:pPr algn="just"/>
            <a:r>
              <a:rPr lang="es-PE" sz="1200" dirty="0" smtClean="0"/>
              <a:t>Código Civil </a:t>
            </a:r>
          </a:p>
          <a:p>
            <a:pPr marL="0" indent="0" algn="just">
              <a:buNone/>
            </a:pPr>
            <a:endParaRPr lang="es-PE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448" t="14331" r="29149" b="15284"/>
          <a:stretch/>
        </p:blipFill>
        <p:spPr>
          <a:xfrm>
            <a:off x="690465" y="954360"/>
            <a:ext cx="4565779" cy="38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52"/>
            <a:ext cx="9144000" cy="5143500"/>
          </a:xfrm>
          <a:prstGeom prst="rect">
            <a:avLst/>
          </a:prstGeom>
        </p:spPr>
      </p:pic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646842" y="586006"/>
            <a:ext cx="430460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2000" b="1" u="sng" dirty="0" smtClean="0">
                <a:latin typeface="Gotham Bold" pitchFamily="50" charset="0"/>
                <a:cs typeface="Arial" panose="020B0604020202020204" pitchFamily="34" charset="0"/>
              </a:rPr>
              <a:t>Importante</a:t>
            </a:r>
            <a:endParaRPr lang="es-PE" altLang="es-PE" sz="1800" b="1" u="sng" dirty="0"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534916" y="1141205"/>
            <a:ext cx="5529981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algn="just">
              <a:buAutoNum type="arabicPeriod"/>
            </a:pPr>
            <a:r>
              <a:rPr lang="es-PE" sz="1400" dirty="0" smtClean="0"/>
              <a:t>Las órdenes de bienes y servicios deben ser suscritas por el/la Director/a  Zonal y el/la Administrador/a.</a:t>
            </a:r>
          </a:p>
          <a:p>
            <a:pPr marL="457200" indent="-457200" algn="just">
              <a:buAutoNum type="arabicPeriod"/>
            </a:pPr>
            <a:r>
              <a:rPr lang="es-PE" sz="1400" dirty="0" smtClean="0"/>
              <a:t>Las órdenes de bienes y servicios debe ser publicadas en el portal de OSCE.</a:t>
            </a:r>
          </a:p>
          <a:p>
            <a:pPr marL="457200" indent="-457200" algn="just">
              <a:buAutoNum type="arabicPeriod"/>
            </a:pPr>
            <a:r>
              <a:rPr lang="es-PE" sz="1400" dirty="0" smtClean="0"/>
              <a:t>Los bienes que se encuentran en el Catálogo de Acuerdo Marco solo pueden ser adquiridas a través de dicha modalidad.</a:t>
            </a:r>
          </a:p>
          <a:p>
            <a:pPr marL="457200" indent="-457200" algn="just">
              <a:buAutoNum type="arabicPeriod"/>
            </a:pPr>
            <a:r>
              <a:rPr lang="es-PE" sz="1400" dirty="0" smtClean="0"/>
              <a:t>El compromiso en el SIAF debe realizarse ni bien se emite la Orden de Compra o Servicio, antes de suscribirlas.</a:t>
            </a:r>
          </a:p>
          <a:p>
            <a:pPr marL="457200" indent="-457200" algn="just">
              <a:buAutoNum type="arabicPeriod"/>
            </a:pPr>
            <a:r>
              <a:rPr lang="es-PE" sz="1400" dirty="0" smtClean="0"/>
              <a:t>Debe existir un expediente administrativo COMPLETO antes del devengue.</a:t>
            </a:r>
          </a:p>
          <a:p>
            <a:pPr marL="457200" indent="-457200" algn="just">
              <a:buAutoNum type="arabicPeriod"/>
            </a:pPr>
            <a:r>
              <a:rPr lang="es-PE" sz="1400" dirty="0" smtClean="0"/>
              <a:t>Las Agencias Zonales no tienen facultades para efectuar estudios de mercado ni suscribir órdenes.</a:t>
            </a:r>
          </a:p>
          <a:p>
            <a:pPr marL="457200" indent="-457200" algn="just">
              <a:buAutoNum type="arabicPeriod"/>
            </a:pPr>
            <a:endParaRPr lang="es-PE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897" y="1822579"/>
            <a:ext cx="2662335" cy="19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Rectángulo 1"/>
          <p:cNvSpPr/>
          <p:nvPr/>
        </p:nvSpPr>
        <p:spPr>
          <a:xfrm>
            <a:off x="3006906" y="2261163"/>
            <a:ext cx="31301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Gotham Bold" pitchFamily="50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6915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424</Words>
  <Application>Microsoft Office PowerPoint</Application>
  <PresentationFormat>Presentación en pantalla (16:9)</PresentationFormat>
  <Paragraphs>64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Gotham 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Agricultura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Ministerio  de Agricultura</dc:creator>
  <cp:lastModifiedBy>Johanna Albina De Pinho Miranda</cp:lastModifiedBy>
  <cp:revision>265</cp:revision>
  <cp:lastPrinted>2018-08-20T13:29:47Z</cp:lastPrinted>
  <dcterms:created xsi:type="dcterms:W3CDTF">2017-02-07T16:59:32Z</dcterms:created>
  <dcterms:modified xsi:type="dcterms:W3CDTF">2019-01-31T19:19:31Z</dcterms:modified>
</cp:coreProperties>
</file>