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0" r:id="rId2"/>
    <p:sldId id="272" r:id="rId3"/>
    <p:sldId id="277" r:id="rId4"/>
    <p:sldId id="279" r:id="rId5"/>
    <p:sldId id="278" r:id="rId6"/>
    <p:sldId id="268" r:id="rId7"/>
    <p:sldId id="269" r:id="rId8"/>
    <p:sldId id="275" r:id="rId9"/>
    <p:sldId id="276" r:id="rId10"/>
    <p:sldId id="271" r:id="rId11"/>
  </p:sldIdLst>
  <p:sldSz cx="12192000" cy="6858000"/>
  <p:notesSz cx="7010400" cy="9296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51" autoAdjust="0"/>
    <p:restoredTop sz="94660"/>
  </p:normalViewPr>
  <p:slideViewPr>
    <p:cSldViewPr snapToGrid="0">
      <p:cViewPr>
        <p:scale>
          <a:sx n="90" d="100"/>
          <a:sy n="90" d="100"/>
        </p:scale>
        <p:origin x="-93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A41B5-64EF-4952-98BC-471C3D8A3088}" type="datetimeFigureOut">
              <a:rPr lang="es-PE" smtClean="0"/>
              <a:t>31/01/2019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B43D7-1FDB-4391-A05A-B1EEF0C1A0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7796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 smtClean="0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smtClean="0"/>
              <a:t>Color de letra para parrafo: 80% negro</a:t>
            </a:r>
          </a:p>
        </p:txBody>
      </p:sp>
      <p:sp>
        <p:nvSpPr>
          <p:cNvPr id="51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C58310-F7CA-480D-BE86-C0A5767EAC9A}" type="slidenum">
              <a:rPr lang="es-ES" altLang="es-PE"/>
              <a:pPr/>
              <a:t>1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478403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 smtClean="0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smtClean="0"/>
              <a:t>Color de letra para parrafo: 80% negro</a:t>
            </a:r>
          </a:p>
        </p:txBody>
      </p:sp>
      <p:sp>
        <p:nvSpPr>
          <p:cNvPr id="51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C58310-F7CA-480D-BE86-C0A5767EAC9A}" type="slidenum">
              <a:rPr lang="es-ES" altLang="es-PE"/>
              <a:pPr/>
              <a:t>10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478403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 smtClean="0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smtClean="0"/>
              <a:t>Color de letra para parrafo: 80% negro</a:t>
            </a:r>
          </a:p>
        </p:txBody>
      </p:sp>
      <p:sp>
        <p:nvSpPr>
          <p:cNvPr id="51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C58310-F7CA-480D-BE86-C0A5767EAC9A}" type="slidenum">
              <a:rPr lang="es-ES" altLang="es-PE"/>
              <a:pPr/>
              <a:t>2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478403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 smtClean="0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smtClean="0"/>
              <a:t>Color de letra para parrafo: 80% negro</a:t>
            </a:r>
          </a:p>
        </p:txBody>
      </p:sp>
      <p:sp>
        <p:nvSpPr>
          <p:cNvPr id="51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C58310-F7CA-480D-BE86-C0A5767EAC9A}" type="slidenum">
              <a:rPr lang="es-ES" altLang="es-PE"/>
              <a:pPr/>
              <a:t>3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478403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 smtClean="0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smtClean="0"/>
              <a:t>Color de letra para parrafo: 80% negro</a:t>
            </a:r>
          </a:p>
        </p:txBody>
      </p:sp>
      <p:sp>
        <p:nvSpPr>
          <p:cNvPr id="51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C58310-F7CA-480D-BE86-C0A5767EAC9A}" type="slidenum">
              <a:rPr lang="es-ES" altLang="es-PE"/>
              <a:pPr/>
              <a:t>4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478403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 smtClean="0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smtClean="0"/>
              <a:t>Color de letra para parrafo: 80% negro</a:t>
            </a:r>
          </a:p>
        </p:txBody>
      </p:sp>
      <p:sp>
        <p:nvSpPr>
          <p:cNvPr id="51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C58310-F7CA-480D-BE86-C0A5767EAC9A}" type="slidenum">
              <a:rPr lang="es-ES" altLang="es-PE"/>
              <a:pPr/>
              <a:t>5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478403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 smtClean="0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smtClean="0"/>
              <a:t>Color de letra para parrafo: 80% negro</a:t>
            </a:r>
          </a:p>
        </p:txBody>
      </p:sp>
      <p:sp>
        <p:nvSpPr>
          <p:cNvPr id="51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C58310-F7CA-480D-BE86-C0A5767EAC9A}" type="slidenum">
              <a:rPr lang="es-ES" altLang="es-PE"/>
              <a:pPr/>
              <a:t>6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478403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 smtClean="0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smtClean="0"/>
              <a:t>Color de letra para parrafo: 80% negro</a:t>
            </a:r>
          </a:p>
        </p:txBody>
      </p:sp>
      <p:sp>
        <p:nvSpPr>
          <p:cNvPr id="51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C58310-F7CA-480D-BE86-C0A5767EAC9A}" type="slidenum">
              <a:rPr lang="es-ES" altLang="es-PE"/>
              <a:pPr/>
              <a:t>7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478403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 smtClean="0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smtClean="0"/>
              <a:t>Color de letra para parrafo: 80% negro</a:t>
            </a:r>
          </a:p>
        </p:txBody>
      </p:sp>
      <p:sp>
        <p:nvSpPr>
          <p:cNvPr id="51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C58310-F7CA-480D-BE86-C0A5767EAC9A}" type="slidenum">
              <a:rPr lang="es-ES" altLang="es-PE">
                <a:solidFill>
                  <a:prstClr val="black"/>
                </a:solidFill>
              </a:rPr>
              <a:pPr/>
              <a:t>8</a:t>
            </a:fld>
            <a:endParaRPr lang="es-ES" alt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03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 smtClean="0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smtClean="0"/>
              <a:t>Color de letra para parrafo: 80% negro</a:t>
            </a:r>
          </a:p>
        </p:txBody>
      </p:sp>
      <p:sp>
        <p:nvSpPr>
          <p:cNvPr id="51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C58310-F7CA-480D-BE86-C0A5767EAC9A}" type="slidenum">
              <a:rPr lang="es-ES" altLang="es-PE">
                <a:solidFill>
                  <a:prstClr val="black"/>
                </a:solidFill>
              </a:rPr>
              <a:pPr/>
              <a:t>9</a:t>
            </a:fld>
            <a:endParaRPr lang="es-ES" alt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0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2FD0D-29B0-4839-A6BD-C621C3EEEA0C}" type="datetimeFigureOut">
              <a:rPr lang="es-ES" altLang="es-PE"/>
              <a:pPr>
                <a:defRPr/>
              </a:pPr>
              <a:t>31/01/2019</a:t>
            </a:fld>
            <a:endParaRPr lang="es-ES" altLang="es-PE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18D7B-CB8F-46A9-89C9-19FC697196EA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64188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6C942-9BB8-47A8-9DA4-1FE7936E2AAD}" type="datetimeFigureOut">
              <a:rPr lang="es-ES" altLang="es-PE"/>
              <a:pPr>
                <a:defRPr/>
              </a:pPr>
              <a:t>31/01/2019</a:t>
            </a:fld>
            <a:endParaRPr lang="es-ES" altLang="es-PE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52707-A17A-4605-92DE-F0907CD04E0A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10167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1A529-639A-4B14-AB44-A6A2C15A8EE9}" type="datetimeFigureOut">
              <a:rPr lang="es-ES" altLang="es-PE"/>
              <a:pPr>
                <a:defRPr/>
              </a:pPr>
              <a:t>31/01/2019</a:t>
            </a:fld>
            <a:endParaRPr lang="es-ES" altLang="es-PE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0BA8-FEEE-4F63-90CE-452B26128E45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722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37392-AD11-497E-9D95-EB3FDF54C493}" type="datetimeFigureOut">
              <a:rPr lang="es-ES" altLang="es-PE"/>
              <a:pPr>
                <a:defRPr/>
              </a:pPr>
              <a:t>31/01/2019</a:t>
            </a:fld>
            <a:endParaRPr lang="es-ES" altLang="es-PE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039F3-B44C-4F32-A274-5E983E5B4C53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00012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21D7-157A-40FA-BA8C-C88EE657CB36}" type="datetimeFigureOut">
              <a:rPr lang="es-ES" altLang="es-PE"/>
              <a:pPr>
                <a:defRPr/>
              </a:pPr>
              <a:t>31/01/2019</a:t>
            </a:fld>
            <a:endParaRPr lang="es-ES" altLang="es-PE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E15ED-1F44-488E-AC2F-49FBD7B6D154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81867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3D332-E3E0-43E3-8A45-515476D7A7EA}" type="datetimeFigureOut">
              <a:rPr lang="es-ES" altLang="es-PE"/>
              <a:pPr>
                <a:defRPr/>
              </a:pPr>
              <a:t>31/01/2019</a:t>
            </a:fld>
            <a:endParaRPr lang="es-ES" altLang="es-PE"/>
          </a:p>
        </p:txBody>
      </p:sp>
      <p:sp>
        <p:nvSpPr>
          <p:cNvPr id="6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09378-6590-4FE3-BEF6-41B13F8C483E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96427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2269-CFE4-4D6B-AB0C-920D5A228B68}" type="datetimeFigureOut">
              <a:rPr lang="es-ES" altLang="es-PE"/>
              <a:pPr>
                <a:defRPr/>
              </a:pPr>
              <a:t>31/01/2019</a:t>
            </a:fld>
            <a:endParaRPr lang="es-ES" altLang="es-PE"/>
          </a:p>
        </p:txBody>
      </p:sp>
      <p:sp>
        <p:nvSpPr>
          <p:cNvPr id="8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5EFF8-73B5-4CD6-B375-446A955B6B5F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20081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B3D15-76F1-4456-AC15-CDEAED4CB757}" type="datetimeFigureOut">
              <a:rPr lang="es-ES" altLang="es-PE"/>
              <a:pPr>
                <a:defRPr/>
              </a:pPr>
              <a:t>31/01/2019</a:t>
            </a:fld>
            <a:endParaRPr lang="es-ES" altLang="es-PE"/>
          </a:p>
        </p:txBody>
      </p:sp>
      <p:sp>
        <p:nvSpPr>
          <p:cNvPr id="4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795D-B9EB-4E82-B5D4-85D5340001CC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22268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31B37-4E66-4924-9CAC-522E207485A2}" type="datetimeFigureOut">
              <a:rPr lang="es-ES" altLang="es-PE"/>
              <a:pPr>
                <a:defRPr/>
              </a:pPr>
              <a:t>31/01/2019</a:t>
            </a:fld>
            <a:endParaRPr lang="es-ES" altLang="es-PE"/>
          </a:p>
        </p:txBody>
      </p:sp>
      <p:sp>
        <p:nvSpPr>
          <p:cNvPr id="3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353A4-5026-4A5A-A915-A1C1E2C2A689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33265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562D1-135C-4912-AD74-13C1ED98199F}" type="datetimeFigureOut">
              <a:rPr lang="es-ES" altLang="es-PE"/>
              <a:pPr>
                <a:defRPr/>
              </a:pPr>
              <a:t>31/01/2019</a:t>
            </a:fld>
            <a:endParaRPr lang="es-ES" altLang="es-PE"/>
          </a:p>
        </p:txBody>
      </p:sp>
      <p:sp>
        <p:nvSpPr>
          <p:cNvPr id="6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FA453-32A6-4F5A-A930-AB1610DE8113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81949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4845A-6663-49F6-899A-D3AF382FEF96}" type="datetimeFigureOut">
              <a:rPr lang="es-ES" altLang="es-PE"/>
              <a:pPr>
                <a:defRPr/>
              </a:pPr>
              <a:t>31/01/2019</a:t>
            </a:fld>
            <a:endParaRPr lang="es-ES" altLang="es-PE"/>
          </a:p>
        </p:txBody>
      </p:sp>
      <p:sp>
        <p:nvSpPr>
          <p:cNvPr id="6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354D8-AB06-43F6-81F4-174D0CCF321F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33569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PE" smtClean="0"/>
              <a:t>Clic para editar título</a:t>
            </a:r>
            <a:endParaRPr lang="es-ES" altLang="es-PE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PE" smtClean="0"/>
              <a:t>Haga clic para modificar el estilo de texto del patrón</a:t>
            </a:r>
          </a:p>
          <a:p>
            <a:pPr lvl="1"/>
            <a:r>
              <a:rPr lang="es-ES_tradnl" altLang="es-PE" smtClean="0"/>
              <a:t>Segundo nivel</a:t>
            </a:r>
          </a:p>
          <a:p>
            <a:pPr lvl="2"/>
            <a:r>
              <a:rPr lang="es-ES_tradnl" altLang="es-PE" smtClean="0"/>
              <a:t>Tercer nivel</a:t>
            </a:r>
          </a:p>
          <a:p>
            <a:pPr lvl="3"/>
            <a:r>
              <a:rPr lang="es-ES_tradnl" altLang="es-PE" smtClean="0"/>
              <a:t>Cuarto nivel</a:t>
            </a:r>
          </a:p>
          <a:p>
            <a:pPr lvl="4"/>
            <a:r>
              <a:rPr lang="es-ES_tradnl" altLang="es-PE" smtClean="0"/>
              <a:t>Quinto nivel</a:t>
            </a:r>
            <a:endParaRPr lang="es-ES" altLang="es-PE" smtClean="0"/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1B27FD23-E1E8-43B5-8413-F2DD029EDD47}" type="datetimeFigureOut">
              <a:rPr lang="es-ES" altLang="es-PE" smtClean="0">
                <a:ea typeface="MS PGothic" panose="020B0600070205080204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31/01/2019</a:t>
            </a:fld>
            <a:endParaRPr lang="es-ES" altLang="es-PE"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609585"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7C1029B-FBD8-4E2A-8E0A-0125E26064DD}" type="slidenum">
              <a:rPr lang="es-ES" altLang="es-PE" smtClean="0">
                <a:ea typeface="MS PGothic" panose="020B0600070205080204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PE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188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bpasquel@agrorural.gob.p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.pn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82009" y="1342139"/>
            <a:ext cx="1122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es-PE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es-PE" dirty="0"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935126" y="2265469"/>
            <a:ext cx="854857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/>
              <a:t>SECRETARÍA TÉCNICA DE LOS ÓRGANOS INSTRUCTORES DEL PROCEDIMIENTO ADMINISTRATIVO DISCIPLINARIO </a:t>
            </a:r>
          </a:p>
          <a:p>
            <a:pPr algn="ctr"/>
            <a:endParaRPr lang="es-PE" sz="4000" dirty="0"/>
          </a:p>
          <a:p>
            <a:pPr algn="ctr"/>
            <a:r>
              <a:rPr lang="es-PE" sz="2400" dirty="0" smtClean="0"/>
              <a:t>Expositora: </a:t>
            </a:r>
            <a:r>
              <a:rPr lang="es-PE" sz="2400" dirty="0" err="1" smtClean="0"/>
              <a:t>Bessy</a:t>
            </a:r>
            <a:r>
              <a:rPr lang="es-PE" sz="2400" dirty="0" smtClean="0"/>
              <a:t> </a:t>
            </a:r>
            <a:r>
              <a:rPr lang="es-PE" sz="2400" dirty="0" err="1" smtClean="0"/>
              <a:t>Braida</a:t>
            </a:r>
            <a:r>
              <a:rPr lang="es-PE" sz="2400" dirty="0" smtClean="0"/>
              <a:t> </a:t>
            </a:r>
            <a:r>
              <a:rPr lang="es-PE" sz="2400" dirty="0" err="1" smtClean="0"/>
              <a:t>Pasquel</a:t>
            </a:r>
            <a:r>
              <a:rPr lang="es-PE" sz="2400" dirty="0" smtClean="0"/>
              <a:t> Sotelo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15072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82009" y="1342139"/>
            <a:ext cx="1122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es-PE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es-PE" dirty="0">
              <a:latin typeface="Arial Narrow" panose="020B0606020202030204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764715" y="1435395"/>
            <a:ext cx="8389377" cy="449757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sz="24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s-ES" sz="20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ES" sz="2000" dirty="0"/>
          </a:p>
          <a:p>
            <a:pPr marL="0" indent="0" algn="ctr">
              <a:buNone/>
            </a:pPr>
            <a:r>
              <a:rPr lang="es-ES" sz="5800" dirty="0" smtClean="0"/>
              <a:t>GRACIAS</a:t>
            </a:r>
          </a:p>
          <a:p>
            <a:pPr marL="0" indent="0" algn="ctr">
              <a:buNone/>
            </a:pPr>
            <a:endParaRPr lang="es-ES" sz="4800" dirty="0"/>
          </a:p>
          <a:p>
            <a:pPr marL="0" indent="0" algn="ctr">
              <a:buNone/>
            </a:pPr>
            <a:r>
              <a:rPr lang="es-ES" sz="3600" dirty="0" smtClean="0"/>
              <a:t>Correo electrónico: </a:t>
            </a:r>
            <a:r>
              <a:rPr lang="es-ES" sz="3600" dirty="0" smtClean="0">
                <a:hlinkClick r:id="rId4"/>
              </a:rPr>
              <a:t>bpasquel@agrorural.gob.pe</a:t>
            </a:r>
            <a:endParaRPr lang="es-ES" sz="3600" dirty="0" smtClean="0"/>
          </a:p>
          <a:p>
            <a:pPr marL="0" indent="0" algn="ctr">
              <a:buNone/>
            </a:pPr>
            <a:r>
              <a:rPr lang="es-ES" sz="3600" dirty="0" smtClean="0"/>
              <a:t>Celular: 977-732-728</a:t>
            </a:r>
          </a:p>
          <a:p>
            <a:pPr marL="0" indent="0" algn="ctr">
              <a:buNone/>
            </a:pPr>
            <a:r>
              <a:rPr lang="es-ES" sz="3600" dirty="0" smtClean="0"/>
              <a:t>Anexo: 4349</a:t>
            </a:r>
          </a:p>
          <a:p>
            <a:pPr marL="0" indent="0" algn="ctr">
              <a:buNone/>
            </a:pPr>
            <a:r>
              <a:rPr lang="es-E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94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82009" y="1342139"/>
            <a:ext cx="1122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es-PE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es-PE" dirty="0"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318436" y="1527357"/>
            <a:ext cx="935665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3200" dirty="0" smtClean="0"/>
              <a:t>Marco </a:t>
            </a:r>
            <a:r>
              <a:rPr lang="es-PE" sz="3200" dirty="0" smtClean="0"/>
              <a:t>normativo que regula el PAD. </a:t>
            </a:r>
            <a:endParaRPr lang="es-PE" sz="3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3200" dirty="0" smtClean="0">
                <a:hlinkClick r:id="rId4" action="ppaction://hlinksldjump"/>
              </a:rPr>
              <a:t>Competencia </a:t>
            </a:r>
            <a:r>
              <a:rPr lang="es-PE" sz="3200" dirty="0" smtClean="0">
                <a:hlinkClick r:id="rId4" action="ppaction://hlinksldjump"/>
              </a:rPr>
              <a:t>de las autoridades del PAD.</a:t>
            </a:r>
            <a:r>
              <a:rPr lang="es-PE" sz="3200" dirty="0" smtClean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3200" dirty="0" smtClean="0"/>
              <a:t>Delegación de facultades.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3200" dirty="0">
                <a:hlinkClick r:id="rId5" action="ppaction://hlinksldjump"/>
              </a:rPr>
              <a:t>La Secretaría Técnica.</a:t>
            </a:r>
            <a:endParaRPr lang="es-PE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3200" dirty="0" smtClean="0"/>
              <a:t>Presentación </a:t>
            </a:r>
            <a:r>
              <a:rPr lang="es-PE" sz="3200" dirty="0" smtClean="0"/>
              <a:t>de informes o reportes.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3200" dirty="0" smtClean="0">
                <a:hlinkClick r:id="rId6" action="ppaction://hlinksldjump"/>
              </a:rPr>
              <a:t>Llamada de atención Vs Amonestación Escrita (Reglamento Interno).</a:t>
            </a:r>
            <a:endParaRPr lang="es-PE" sz="3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3200" dirty="0" smtClean="0"/>
              <a:t>Amonestación Verbal.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3200" dirty="0" smtClean="0">
                <a:hlinkClick r:id="rId7" action="ppaction://hlinksldjump"/>
              </a:rPr>
              <a:t>Notificación de los actos del PAD</a:t>
            </a:r>
            <a:r>
              <a:rPr lang="es-PE" sz="3200" dirty="0" smtClean="0">
                <a:hlinkClick r:id="rId7" action="ppaction://hlinksldjump"/>
              </a:rPr>
              <a:t>.</a:t>
            </a:r>
            <a:endParaRPr lang="es-PE" sz="3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3200" dirty="0" smtClean="0">
                <a:hlinkClick r:id="rId8" action="ppaction://hlinksldjump"/>
              </a:rPr>
              <a:t>Caso Práctico. </a:t>
            </a:r>
            <a:endParaRPr lang="es-PE" sz="3200" dirty="0" smtClean="0"/>
          </a:p>
          <a:p>
            <a:pPr algn="just"/>
            <a:endParaRPr lang="es-PE" sz="3200" dirty="0" smtClean="0"/>
          </a:p>
          <a:p>
            <a:pPr algn="just"/>
            <a:endParaRPr lang="es-PE" sz="2000" dirty="0" smtClean="0"/>
          </a:p>
          <a:p>
            <a:pPr algn="just"/>
            <a:endParaRPr lang="es-PE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721392" y="1049751"/>
            <a:ext cx="227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/>
              <a:t>TEMARIO</a:t>
            </a:r>
            <a:r>
              <a:rPr lang="es-PE" b="1" dirty="0" smtClean="0"/>
              <a:t>  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35780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82009" y="1342139"/>
            <a:ext cx="1122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es-PE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es-PE" dirty="0"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82009" y="1859340"/>
            <a:ext cx="11043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PE" sz="2000" dirty="0" smtClean="0"/>
          </a:p>
          <a:p>
            <a:pPr algn="just"/>
            <a:r>
              <a:rPr lang="es-PE" sz="2800" dirty="0" smtClean="0"/>
              <a:t>Los Directores Zonales </a:t>
            </a:r>
            <a:r>
              <a:rPr lang="es-PE" sz="2800" b="1" u="sng" dirty="0" smtClean="0"/>
              <a:t>SOLO</a:t>
            </a:r>
            <a:r>
              <a:rPr lang="es-PE" sz="2800" dirty="0" smtClean="0"/>
              <a:t> serán competentes para iniciar PAD en caso de </a:t>
            </a:r>
            <a:r>
              <a:rPr lang="es-PE" sz="2800" dirty="0" smtClean="0"/>
              <a:t>servidores de las Direcciones Zonales y Jefes de Agencia Zonal </a:t>
            </a:r>
          </a:p>
          <a:p>
            <a:pPr algn="just"/>
            <a:endParaRPr lang="es-PE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211573" y="1049751"/>
            <a:ext cx="6496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/>
              <a:t>Competencia de las autoridades del </a:t>
            </a:r>
            <a:r>
              <a:rPr lang="es-PE" sz="3200" dirty="0" smtClean="0"/>
              <a:t>PAD</a:t>
            </a:r>
            <a:endParaRPr lang="es-PE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614321"/>
              </p:ext>
            </p:extLst>
          </p:nvPr>
        </p:nvGraphicFramePr>
        <p:xfrm>
          <a:off x="1939851" y="3259590"/>
          <a:ext cx="8127999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TIPO DE SANCIÓN</a:t>
                      </a:r>
                      <a:endParaRPr lang="es-P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ÓRGANO INSTRUCTOR</a:t>
                      </a:r>
                      <a:endParaRPr lang="es-P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ÓRGANO SANCIONADOR</a:t>
                      </a:r>
                      <a:endParaRPr lang="es-P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AMONESTACIÓN ESCRITA</a:t>
                      </a:r>
                      <a:endParaRPr lang="es-P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DIRECTOR ZONAL</a:t>
                      </a:r>
                      <a:endParaRPr lang="es-P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DIRECTOR ZONAL</a:t>
                      </a:r>
                      <a:endParaRPr lang="es-P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SUSPENSIÓN </a:t>
                      </a:r>
                      <a:endParaRPr lang="es-P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DIRECTOR ZONAL</a:t>
                      </a:r>
                      <a:endParaRPr lang="es-P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UGRH</a:t>
                      </a:r>
                      <a:endParaRPr lang="es-P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DESTITUCIÓN</a:t>
                      </a:r>
                      <a:endParaRPr lang="es-P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UGRH</a:t>
                      </a:r>
                      <a:endParaRPr lang="es-P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DIRECTORA EJECUTIVA</a:t>
                      </a:r>
                      <a:endParaRPr lang="es-PE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82009" y="1342139"/>
            <a:ext cx="1122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es-PE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es-PE" dirty="0">
              <a:latin typeface="Arial Narrow" panose="020B060602020203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211573" y="1049751"/>
            <a:ext cx="6496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/>
              <a:t>Secretaría Técnica </a:t>
            </a:r>
            <a:endParaRPr lang="es-PE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217774"/>
              </p:ext>
            </p:extLst>
          </p:nvPr>
        </p:nvGraphicFramePr>
        <p:xfrm>
          <a:off x="1789039" y="2052818"/>
          <a:ext cx="8971110" cy="3582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1483"/>
                <a:gridCol w="2581483"/>
                <a:gridCol w="1904072"/>
                <a:gridCol w="1904072"/>
              </a:tblGrid>
              <a:tr h="657999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EXPEDIENTES ACTIVOS</a:t>
                      </a:r>
                      <a:endParaRPr lang="es-PE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>
                          <a:effectLst/>
                        </a:rPr>
                        <a:t> </a:t>
                      </a:r>
                      <a:endParaRPr lang="es-PE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Expedientes existentes</a:t>
                      </a:r>
                      <a:endParaRPr lang="es-PE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Expedientes recompuestos </a:t>
                      </a:r>
                      <a:endParaRPr lang="es-PE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111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Denuncias en proceso de evaluación</a:t>
                      </a:r>
                      <a:endParaRPr lang="es-PE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310</a:t>
                      </a:r>
                      <a:endParaRPr lang="es-PE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2</a:t>
                      </a:r>
                      <a:endParaRPr lang="es-PE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55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PAD iniciados</a:t>
                      </a:r>
                      <a:endParaRPr lang="es-P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80</a:t>
                      </a:r>
                      <a:endParaRPr lang="es-P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666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Pendientes de declarar la Prescripción</a:t>
                      </a:r>
                      <a:endParaRPr lang="es-P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30</a:t>
                      </a:r>
                      <a:endParaRPr lang="es-P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7</a:t>
                      </a:r>
                      <a:endParaRPr lang="es-PE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55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 SUB TOTAL</a:t>
                      </a:r>
                      <a:endParaRPr lang="es-P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420</a:t>
                      </a:r>
                      <a:endParaRPr lang="es-P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9</a:t>
                      </a:r>
                      <a:endParaRPr lang="es-PE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55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TOTAL</a:t>
                      </a:r>
                      <a:endParaRPr lang="es-PE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429</a:t>
                      </a:r>
                      <a:endParaRPr lang="es-PE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82009" y="1342139"/>
            <a:ext cx="1122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es-PE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es-PE" dirty="0">
              <a:latin typeface="Arial Narrow" panose="020B060602020203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47778" y="464961"/>
            <a:ext cx="3948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/>
              <a:t>ARTÍCULOS QUE REGULAN LAS FALTAS</a:t>
            </a:r>
            <a:endParaRPr lang="es-PE" sz="2000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301204"/>
              </p:ext>
            </p:extLst>
          </p:nvPr>
        </p:nvGraphicFramePr>
        <p:xfrm>
          <a:off x="318978" y="1149653"/>
          <a:ext cx="11460123" cy="5188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0041"/>
                <a:gridCol w="3820041"/>
                <a:gridCol w="3820041"/>
              </a:tblGrid>
              <a:tr h="5188886">
                <a:tc>
                  <a:txBody>
                    <a:bodyPr/>
                    <a:lstStyle/>
                    <a:p>
                      <a:r>
                        <a:rPr lang="es-PE" sz="1400" b="1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LEY N° 30057</a:t>
                      </a:r>
                      <a:endParaRPr lang="es-PE" sz="1400" b="0" i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s-PE" sz="1400" b="1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Artículo 85. Faltas de carácter disciplinario</a:t>
                      </a:r>
                      <a:endParaRPr lang="es-PE" sz="1400" b="0" i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s-PE" sz="1400" b="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Son faltas de carácter disciplinario que, según su gravedad, pueden ser sancionadas con </a:t>
                      </a:r>
                      <a:r>
                        <a:rPr lang="es-PE" sz="1400" b="1" i="0" u="sng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suspensión temporal o con destitución</a:t>
                      </a:r>
                      <a:r>
                        <a:rPr lang="es-PE" sz="1400" b="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previo proceso administrativo:</a:t>
                      </a:r>
                    </a:p>
                    <a:p>
                      <a:r>
                        <a:rPr lang="es-PE" sz="1400" b="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a) El incumplimiento de las normas establecidas en la presente Ley y su reglamento.</a:t>
                      </a:r>
                    </a:p>
                    <a:p>
                      <a:r>
                        <a:rPr lang="es-PE" sz="1400" b="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b) La reiterada resistencia al cumplimiento de las órdenes de sus superiores relacionadas con sus labores.</a:t>
                      </a:r>
                    </a:p>
                    <a:p>
                      <a:r>
                        <a:rPr lang="es-PE" sz="1400" b="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c) El incurrir en acto de violencia, grave indisciplina o </a:t>
                      </a:r>
                      <a:r>
                        <a:rPr lang="es-PE" sz="1400" b="0" i="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faltamiento</a:t>
                      </a:r>
                      <a:r>
                        <a:rPr lang="es-PE" sz="1400" b="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de palabra en agravio de su superior del personal jerárquico y de los compañeros de labor.</a:t>
                      </a:r>
                    </a:p>
                    <a:p>
                      <a:r>
                        <a:rPr lang="es-PE" sz="1400" b="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d) La negligencia en el desempeño de las funciones.</a:t>
                      </a:r>
                    </a:p>
                    <a:p>
                      <a:r>
                        <a:rPr lang="es-PE" sz="1400" b="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e) El impedir el funcionamiento del servicio público.</a:t>
                      </a:r>
                    </a:p>
                    <a:p>
                      <a:r>
                        <a:rPr lang="es-PE" sz="1400" b="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f) La utilización o disposición de los bienes de la entidad pública en beneficio propio o de terceros.</a:t>
                      </a:r>
                    </a:p>
                    <a:p>
                      <a:r>
                        <a:rPr lang="es-PE" sz="1400" b="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g) La concurrencia al trabajo en estado de embriaguez o bajo la influencia de drogas o sustancias estupefacientes.</a:t>
                      </a:r>
                    </a:p>
                    <a:p>
                      <a:r>
                        <a:rPr lang="es-PE" sz="1400" b="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(…)</a:t>
                      </a:r>
                      <a:endParaRPr lang="es-P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b="1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REGLAMENTO</a:t>
                      </a:r>
                      <a:r>
                        <a:rPr lang="es-PE" sz="1400" b="1" i="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DE LA LEY N° 30057</a:t>
                      </a:r>
                      <a:r>
                        <a:rPr lang="es-PE" sz="1400" b="1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s-PE" sz="1400" b="1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Artículo 98.- Faltas que determinan la aplicación de sanción disciplinaria</a:t>
                      </a:r>
                      <a:endParaRPr lang="es-PE" sz="1400" b="0" i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s-PE" sz="1400" b="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    98.1. La comisión de alguna de las faltas previstas en el artículo 85 de la Ley, el presente Reglamento, y el Reglamento Interno de los Servidores Civiles - RIS, para el caso de las faltas leves, por parte de los servidores civiles, dará lugar a la aplicación de la sanción correspondiente.</a:t>
                      </a:r>
                    </a:p>
                    <a:p>
                      <a:r>
                        <a:rPr lang="es-PE" sz="1400" b="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    98.2. De conformidad con el artículo 85, literal a) de la Ley, también son faltas disciplinarias:</a:t>
                      </a:r>
                    </a:p>
                    <a:p>
                      <a:r>
                        <a:rPr lang="es-PE" sz="1400" b="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    a) Usar indebidamente las licencias cuyo otorgamiento por parte de la entidad es obligatorio conforme a las normas de la materia. No están comprendidas las licencias concedidas por razones personales.</a:t>
                      </a:r>
                    </a:p>
                    <a:p>
                      <a:r>
                        <a:rPr lang="es-PE" sz="1400" b="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    b) Incurrir en actos que atenten contra la libertad sindical conforme Artículo 51 del presente Reglamento.</a:t>
                      </a:r>
                    </a:p>
                    <a:p>
                      <a:r>
                        <a:rPr lang="es-PE" sz="1400" b="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    c) Incurrir en actos de nepotismo conforme a lo previsto en la Ley y el Reglamento.</a:t>
                      </a:r>
                    </a:p>
                    <a:p>
                      <a:r>
                        <a:rPr lang="es-PE" sz="1400" b="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    d) Agredir verbal y/o físicamente al ciudadano usuario de los servicios a cargo de la entidad.</a:t>
                      </a:r>
                    </a:p>
                    <a:p>
                      <a:r>
                        <a:rPr lang="es-PE" sz="1400" b="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(…)</a:t>
                      </a:r>
                      <a:endParaRPr lang="es-PE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Reglamento</a:t>
                      </a:r>
                      <a:r>
                        <a:rPr lang="es-PE" sz="18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Interno del Programa</a:t>
                      </a:r>
                      <a:endParaRPr lang="es-PE" sz="18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endParaRPr lang="es-PE" dirty="0" smtClean="0"/>
                    </a:p>
                    <a:p>
                      <a:endParaRPr lang="es-PE" dirty="0" smtClean="0"/>
                    </a:p>
                    <a:p>
                      <a:endParaRPr lang="es-PE" dirty="0" smtClean="0"/>
                    </a:p>
                    <a:p>
                      <a:endParaRPr lang="es-PE" dirty="0" smtClean="0"/>
                    </a:p>
                    <a:p>
                      <a:endParaRPr lang="es-PE" dirty="0" smtClean="0"/>
                    </a:p>
                    <a:p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8 Imagen"/>
          <p:cNvPicPr/>
          <p:nvPr/>
        </p:nvPicPr>
        <p:blipFill rotWithShape="1">
          <a:blip r:embed="rId4"/>
          <a:srcRect l="36673" t="28676" r="10355" b="30423"/>
          <a:stretch/>
        </p:blipFill>
        <p:spPr bwMode="auto">
          <a:xfrm>
            <a:off x="8041757" y="1995137"/>
            <a:ext cx="3551276" cy="33158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11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82009" y="1342139"/>
            <a:ext cx="1122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es-PE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es-PE" dirty="0">
              <a:latin typeface="Arial Narrow" panose="020B060602020203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444947" y="755873"/>
            <a:ext cx="136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Notificación </a:t>
            </a:r>
            <a:endParaRPr lang="es-PE" b="1" dirty="0"/>
          </a:p>
        </p:txBody>
      </p:sp>
      <p:pic>
        <p:nvPicPr>
          <p:cNvPr id="6" name="5 Imagen"/>
          <p:cNvPicPr/>
          <p:nvPr/>
        </p:nvPicPr>
        <p:blipFill rotWithShape="1">
          <a:blip r:embed="rId4"/>
          <a:srcRect l="13593" t="17825" r="24383" b="7553"/>
          <a:stretch/>
        </p:blipFill>
        <p:spPr bwMode="auto">
          <a:xfrm>
            <a:off x="701393" y="1224811"/>
            <a:ext cx="10611649" cy="5218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77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82009" y="1342139"/>
            <a:ext cx="1122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es-PE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es-PE" dirty="0">
              <a:latin typeface="Arial Narrow" panose="020B0606020202030204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67544" y="871870"/>
            <a:ext cx="8102298" cy="5571460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sz="24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sz="2400" b="1" dirty="0" smtClean="0"/>
              <a:t>NOTIFICACIÓN PERSONAL EN EL DOMICILIO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ES" sz="20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ES" sz="2000" dirty="0"/>
          </a:p>
          <a:p>
            <a:pPr algn="just">
              <a:buFont typeface="Wingdings" panose="05000000000000000000" pitchFamily="2" charset="2"/>
              <a:buChar char="ü"/>
            </a:pPr>
            <a:endParaRPr lang="es-ES" sz="20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ES" sz="20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90" y="2037226"/>
            <a:ext cx="3394957" cy="324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09" y="2001103"/>
            <a:ext cx="3590123" cy="324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202" y="2001103"/>
            <a:ext cx="2938225" cy="324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5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294433" y="1110551"/>
            <a:ext cx="737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PRÁCTICO</a:t>
            </a:r>
            <a:endParaRPr lang="es-PE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52893" y="1767514"/>
            <a:ext cx="94310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prstClr val="black"/>
                </a:solidFill>
              </a:rPr>
              <a:t>CASO PRÁCTICO:</a:t>
            </a:r>
          </a:p>
          <a:p>
            <a:pPr algn="just"/>
            <a:r>
              <a:rPr lang="es-PE" dirty="0">
                <a:solidFill>
                  <a:prstClr val="black"/>
                </a:solidFill>
              </a:rPr>
              <a:t> </a:t>
            </a:r>
            <a:r>
              <a:rPr lang="es-PE" dirty="0" smtClean="0">
                <a:solidFill>
                  <a:prstClr val="black"/>
                </a:solidFill>
              </a:rPr>
              <a:t>El servidor Pepito Pérez lleva faltando a su centro de labores (D.Z. XX) seis (6) días sin haber presentado la justificación correspondiente, pese a habérsela requerido.  </a:t>
            </a:r>
          </a:p>
          <a:p>
            <a:pPr algn="just"/>
            <a:endParaRPr lang="es-PE" dirty="0" smtClean="0">
              <a:solidFill>
                <a:prstClr val="black"/>
              </a:solidFill>
            </a:endParaRPr>
          </a:p>
          <a:p>
            <a:pPr algn="just"/>
            <a:r>
              <a:rPr lang="es-PE" dirty="0">
                <a:solidFill>
                  <a:prstClr val="black"/>
                </a:solidFill>
              </a:rPr>
              <a:t>¿</a:t>
            </a:r>
            <a:r>
              <a:rPr lang="es-PE" dirty="0" smtClean="0">
                <a:solidFill>
                  <a:prstClr val="black"/>
                </a:solidFill>
              </a:rPr>
              <a:t>Como debe proceder el Director Zonal ante un caso como el señalado o la presentación de denuncias de administrados contra servidores bajo su competencia?</a:t>
            </a:r>
          </a:p>
          <a:p>
            <a:pPr algn="just"/>
            <a:endParaRPr lang="es-PE" dirty="0">
              <a:solidFill>
                <a:prstClr val="black"/>
              </a:solidFill>
            </a:endParaRPr>
          </a:p>
          <a:p>
            <a:pPr algn="just"/>
            <a:r>
              <a:rPr lang="es-PE" b="1" dirty="0" smtClean="0">
                <a:solidFill>
                  <a:prstClr val="black"/>
                </a:solidFill>
              </a:rPr>
              <a:t>1° </a:t>
            </a:r>
            <a:r>
              <a:rPr lang="es-PE" dirty="0" smtClean="0">
                <a:solidFill>
                  <a:prstClr val="black"/>
                </a:solidFill>
              </a:rPr>
              <a:t>Realizar un informe detallado y </a:t>
            </a:r>
            <a:r>
              <a:rPr lang="es-PE" b="1" u="sng" dirty="0" smtClean="0">
                <a:solidFill>
                  <a:prstClr val="black"/>
                </a:solidFill>
              </a:rPr>
              <a:t>documentado</a:t>
            </a:r>
            <a:r>
              <a:rPr lang="es-PE" dirty="0" smtClean="0">
                <a:solidFill>
                  <a:prstClr val="black"/>
                </a:solidFill>
              </a:rPr>
              <a:t>, sobre los hechos descritos.</a:t>
            </a:r>
          </a:p>
          <a:p>
            <a:pPr algn="just"/>
            <a:r>
              <a:rPr lang="es-PE" b="1" dirty="0" smtClean="0">
                <a:solidFill>
                  <a:prstClr val="black"/>
                </a:solidFill>
              </a:rPr>
              <a:t>2° </a:t>
            </a:r>
            <a:r>
              <a:rPr lang="es-PE" dirty="0" smtClean="0">
                <a:solidFill>
                  <a:prstClr val="black"/>
                </a:solidFill>
              </a:rPr>
              <a:t>Remitir su informe a su superior jerárquico de acuerdo a los documentos de gestión interna, </a:t>
            </a:r>
            <a:r>
              <a:rPr lang="es-PE" b="1" u="sng" dirty="0" smtClean="0">
                <a:solidFill>
                  <a:prstClr val="black"/>
                </a:solidFill>
              </a:rPr>
              <a:t>con atención a la Unidad de Gestión de Recursos Humanos  - UGRH del Programa</a:t>
            </a:r>
            <a:r>
              <a:rPr lang="es-PE" dirty="0" smtClean="0">
                <a:solidFill>
                  <a:prstClr val="black"/>
                </a:solidFill>
              </a:rPr>
              <a:t>.</a:t>
            </a:r>
          </a:p>
          <a:p>
            <a:pPr algn="just"/>
            <a:r>
              <a:rPr lang="es-PE" b="1" dirty="0" smtClean="0">
                <a:solidFill>
                  <a:prstClr val="black"/>
                </a:solidFill>
              </a:rPr>
              <a:t>3° </a:t>
            </a:r>
            <a:r>
              <a:rPr lang="es-PE" dirty="0" smtClean="0">
                <a:solidFill>
                  <a:prstClr val="black"/>
                </a:solidFill>
              </a:rPr>
              <a:t>La UGRH remitirá lo actuados a la STOIPAD a fin que evalúe los hechos.</a:t>
            </a:r>
          </a:p>
          <a:p>
            <a:pPr algn="just"/>
            <a:r>
              <a:rPr lang="es-PE" b="1" dirty="0" smtClean="0">
                <a:solidFill>
                  <a:prstClr val="black"/>
                </a:solidFill>
              </a:rPr>
              <a:t>4° La </a:t>
            </a:r>
            <a:r>
              <a:rPr lang="es-PE" b="1" dirty="0">
                <a:solidFill>
                  <a:prstClr val="black"/>
                </a:solidFill>
              </a:rPr>
              <a:t>STOIPAD </a:t>
            </a:r>
            <a:r>
              <a:rPr lang="es-PE" b="1" dirty="0" smtClean="0">
                <a:solidFill>
                  <a:prstClr val="black"/>
                </a:solidFill>
              </a:rPr>
              <a:t>emitirá un informe de precalificación </a:t>
            </a:r>
            <a:r>
              <a:rPr lang="es-PE" dirty="0" smtClean="0">
                <a:solidFill>
                  <a:prstClr val="black"/>
                </a:solidFill>
              </a:rPr>
              <a:t>en el cual podrá recomendar el inicio de PAD o declarar no ha lugar a tramite de la denuncia o reporte.</a:t>
            </a:r>
          </a:p>
          <a:p>
            <a:pPr algn="just"/>
            <a:r>
              <a:rPr lang="es-PE" b="1" dirty="0" smtClean="0">
                <a:solidFill>
                  <a:prstClr val="black"/>
                </a:solidFill>
              </a:rPr>
              <a:t>5° </a:t>
            </a:r>
            <a:r>
              <a:rPr lang="es-PE" dirty="0" smtClean="0">
                <a:solidFill>
                  <a:prstClr val="black"/>
                </a:solidFill>
              </a:rPr>
              <a:t>En caso de recomendar el inicio de PAD, se remitirá el informe de STOIPAD al Director Zonal, quien podrá acoger o  no la recomendación.</a:t>
            </a:r>
          </a:p>
          <a:p>
            <a:pPr algn="just"/>
            <a:r>
              <a:rPr lang="es-PE" b="1" dirty="0" smtClean="0">
                <a:solidFill>
                  <a:prstClr val="black"/>
                </a:solidFill>
              </a:rPr>
              <a:t>6° </a:t>
            </a:r>
            <a:r>
              <a:rPr lang="es-PE" dirty="0" smtClean="0">
                <a:solidFill>
                  <a:prstClr val="black"/>
                </a:solidFill>
              </a:rPr>
              <a:t>El Director Zonal inicia el PAD al servidor mediante una Carta debidamente suscrita y que adjunte los actuados que la sustentaron. </a:t>
            </a:r>
          </a:p>
          <a:p>
            <a:pPr algn="just"/>
            <a:endParaRPr lang="es-PE" dirty="0" smtClean="0">
              <a:solidFill>
                <a:prstClr val="black"/>
              </a:solidFill>
            </a:endParaRPr>
          </a:p>
          <a:p>
            <a:pPr algn="just"/>
            <a:endParaRPr lang="es-PE" dirty="0" smtClean="0">
              <a:solidFill>
                <a:prstClr val="black"/>
              </a:solidFill>
            </a:endParaRPr>
          </a:p>
          <a:p>
            <a:pPr algn="just"/>
            <a:endParaRPr lang="es-PE" dirty="0">
              <a:solidFill>
                <a:prstClr val="black"/>
              </a:solidFill>
            </a:endParaRPr>
          </a:p>
        </p:txBody>
      </p:sp>
      <p:pic>
        <p:nvPicPr>
          <p:cNvPr id="1052" name="Picture 28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320" y="2466752"/>
            <a:ext cx="1214424" cy="123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320" y="3987984"/>
            <a:ext cx="1595392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4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82009" y="1342139"/>
            <a:ext cx="1122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es-PE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es-PE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84788" y="1342139"/>
            <a:ext cx="106857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prstClr val="black"/>
                </a:solidFill>
              </a:rPr>
              <a:t>7°</a:t>
            </a:r>
            <a:r>
              <a:rPr lang="es-PE" dirty="0" smtClean="0">
                <a:solidFill>
                  <a:prstClr val="black"/>
                </a:solidFill>
              </a:rPr>
              <a:t> El servidor podrá presentar descargos los que serán evaluados.</a:t>
            </a:r>
          </a:p>
          <a:p>
            <a:r>
              <a:rPr lang="es-PE" b="1" dirty="0" smtClean="0">
                <a:solidFill>
                  <a:prstClr val="black"/>
                </a:solidFill>
              </a:rPr>
              <a:t>8° </a:t>
            </a:r>
            <a:r>
              <a:rPr lang="es-PE" dirty="0" smtClean="0">
                <a:solidFill>
                  <a:prstClr val="black"/>
                </a:solidFill>
              </a:rPr>
              <a:t>El Director Zonal emite su informe de Órgano Instructor recomendando sancionar o archivar y elevará el informe al Órgano Sancionador  - O.S.(UGRH) </a:t>
            </a:r>
          </a:p>
          <a:p>
            <a:r>
              <a:rPr lang="es-PE" b="1" dirty="0" smtClean="0">
                <a:solidFill>
                  <a:prstClr val="black"/>
                </a:solidFill>
              </a:rPr>
              <a:t>9°  </a:t>
            </a:r>
            <a:r>
              <a:rPr lang="es-PE" dirty="0" smtClean="0">
                <a:solidFill>
                  <a:prstClr val="black"/>
                </a:solidFill>
              </a:rPr>
              <a:t>El O.S. notificará al servidor para el Informe Oral. </a:t>
            </a:r>
          </a:p>
          <a:p>
            <a:pPr algn="just"/>
            <a:r>
              <a:rPr lang="es-PE" b="1" dirty="0" smtClean="0">
                <a:solidFill>
                  <a:prstClr val="black"/>
                </a:solidFill>
              </a:rPr>
              <a:t>10°</a:t>
            </a:r>
            <a:r>
              <a:rPr lang="es-PE" dirty="0" smtClean="0">
                <a:solidFill>
                  <a:prstClr val="black"/>
                </a:solidFill>
              </a:rPr>
              <a:t> En caso el servidor no requiera Informe Oral, la UGRH emitirá el acto de sanción o archivo, según corresponda. Se culmina el PAD con la notificación de dicho acto al servidor.  </a:t>
            </a:r>
            <a:endParaRPr lang="es-PE" dirty="0">
              <a:solidFill>
                <a:prstClr val="black"/>
              </a:solidFill>
            </a:endParaRPr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4" t="29554" r="33930" b="35940"/>
          <a:stretch/>
        </p:blipFill>
        <p:spPr bwMode="auto">
          <a:xfrm>
            <a:off x="1090398" y="3203342"/>
            <a:ext cx="10339601" cy="316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7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2933</TotalTime>
  <Words>827</Words>
  <Application>Microsoft Office PowerPoint</Application>
  <PresentationFormat>Personalizado</PresentationFormat>
  <Paragraphs>144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ESPECIFICACIONES TECNICAS PARA EL LANZAMIENTO DEL PLAN MULTISECORIAL DE HELADAS Y FRIAJE 2018</dc:title>
  <dc:creator>Alfonso Atanacio Carvajal</dc:creator>
  <cp:lastModifiedBy>Bessy B. Pasquel Sotelo</cp:lastModifiedBy>
  <cp:revision>80</cp:revision>
  <cp:lastPrinted>2018-07-05T21:16:37Z</cp:lastPrinted>
  <dcterms:created xsi:type="dcterms:W3CDTF">2018-04-19T21:24:28Z</dcterms:created>
  <dcterms:modified xsi:type="dcterms:W3CDTF">2019-01-31T16:13:03Z</dcterms:modified>
</cp:coreProperties>
</file>