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Lst>
  <p:notesMasterIdLst>
    <p:notesMasterId r:id="rId25"/>
  </p:notesMasterIdLst>
  <p:sldIdLst>
    <p:sldId id="265" r:id="rId2"/>
    <p:sldId id="266" r:id="rId3"/>
    <p:sldId id="267" r:id="rId4"/>
    <p:sldId id="270" r:id="rId5"/>
    <p:sldId id="271" r:id="rId6"/>
    <p:sldId id="272" r:id="rId7"/>
    <p:sldId id="273" r:id="rId8"/>
    <p:sldId id="274" r:id="rId9"/>
    <p:sldId id="275" r:id="rId10"/>
    <p:sldId id="280" r:id="rId11"/>
    <p:sldId id="281" r:id="rId12"/>
    <p:sldId id="268" r:id="rId13"/>
    <p:sldId id="269" r:id="rId14"/>
    <p:sldId id="276" r:id="rId15"/>
    <p:sldId id="277" r:id="rId16"/>
    <p:sldId id="278" r:id="rId17"/>
    <p:sldId id="279" r:id="rId18"/>
    <p:sldId id="282" r:id="rId19"/>
    <p:sldId id="283" r:id="rId20"/>
    <p:sldId id="284" r:id="rId21"/>
    <p:sldId id="285" r:id="rId22"/>
    <p:sldId id="256" r:id="rId23"/>
    <p:sldId id="257" r:id="rId24"/>
  </p:sldIdLst>
  <p:sldSz cx="12192000" cy="6858000"/>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20" autoAdjust="0"/>
  </p:normalViewPr>
  <p:slideViewPr>
    <p:cSldViewPr snapToGrid="0">
      <p:cViewPr varScale="1">
        <p:scale>
          <a:sx n="108" d="100"/>
          <a:sy n="108" d="100"/>
        </p:scale>
        <p:origin x="714" y="108"/>
      </p:cViewPr>
      <p:guideLst>
        <p:guide orient="horz" pos="2160"/>
        <p:guide pos="3840"/>
      </p:guideLst>
    </p:cSldViewPr>
  </p:slideViewPr>
  <p:notesTextViewPr>
    <p:cViewPr>
      <p:scale>
        <a:sx n="1" d="1"/>
        <a:sy n="1" d="1"/>
      </p:scale>
      <p:origin x="0" y="-18"/>
    </p:cViewPr>
  </p:notesTextViewPr>
  <p:sorterViewPr>
    <p:cViewPr>
      <p:scale>
        <a:sx n="100" d="100"/>
        <a:sy n="100" d="100"/>
      </p:scale>
      <p:origin x="0" y="-5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11BAB59F-5367-465D-9B92-C3AB886A910D}" type="datetimeFigureOut">
              <a:rPr lang="es-PE" smtClean="0"/>
              <a:t>31/01/2019</a:t>
            </a:fld>
            <a:endParaRPr lang="es-PE"/>
          </a:p>
        </p:txBody>
      </p:sp>
      <p:sp>
        <p:nvSpPr>
          <p:cNvPr id="4" name="Marcador de imagen de diapositiva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66909" y="4777958"/>
            <a:ext cx="5335270" cy="3909239"/>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DED671B9-2462-409C-9432-300360135BF6}" type="slidenum">
              <a:rPr lang="es-PE" smtClean="0"/>
              <a:t>‹Nº›</a:t>
            </a:fld>
            <a:endParaRPr lang="es-PE"/>
          </a:p>
        </p:txBody>
      </p:sp>
    </p:spTree>
    <p:extLst>
      <p:ext uri="{BB962C8B-B14F-4D97-AF65-F5344CB8AC3E}">
        <p14:creationId xmlns:p14="http://schemas.microsoft.com/office/powerpoint/2010/main" val="78124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Artículo 38.- PROGRAMAS Y PROYECTOS ESPECIALES … 2do. Párrafo …  “Los Programas son estructuras funcionales creadas para atender un problema o situación crítica, o implementar una política pública especifica, en el ámbito de competencia de la entidad a la que pertenecen. Solo por excepción, la creación de un programa conlleva a la formación de un órgano o unidad orgánica de una entidad.”  LEY ORGANICA DEL PODER EJECUTIVO  LEY N° 29158</a:t>
            </a:r>
          </a:p>
        </p:txBody>
      </p:sp>
      <p:sp>
        <p:nvSpPr>
          <p:cNvPr id="4" name="Marcador de número de diapositiva 3"/>
          <p:cNvSpPr>
            <a:spLocks noGrp="1"/>
          </p:cNvSpPr>
          <p:nvPr>
            <p:ph type="sldNum" sz="quarter" idx="5"/>
          </p:nvPr>
        </p:nvSpPr>
        <p:spPr/>
        <p:txBody>
          <a:bodyPr/>
          <a:lstStyle/>
          <a:p>
            <a:fld id="{DED671B9-2462-409C-9432-300360135BF6}" type="slidenum">
              <a:rPr lang="es-PE" smtClean="0"/>
              <a:t>12</a:t>
            </a:fld>
            <a:endParaRPr lang="es-PE"/>
          </a:p>
        </p:txBody>
      </p:sp>
    </p:spTree>
    <p:extLst>
      <p:ext uri="{BB962C8B-B14F-4D97-AF65-F5344CB8AC3E}">
        <p14:creationId xmlns:p14="http://schemas.microsoft.com/office/powerpoint/2010/main" val="3444727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5898AC7-4F03-4245-9A52-8440994A6D7B}" type="datetimeFigureOut">
              <a:rPr lang="es-PE" smtClean="0"/>
              <a:t>31/01/2019</a:t>
            </a:fld>
            <a:endParaRPr lang="es-PE"/>
          </a:p>
        </p:txBody>
      </p:sp>
      <p:sp>
        <p:nvSpPr>
          <p:cNvPr id="5" name="Footer Placeholder 4"/>
          <p:cNvSpPr>
            <a:spLocks noGrp="1"/>
          </p:cNvSpPr>
          <p:nvPr>
            <p:ph type="ftr" sz="quarter" idx="11"/>
          </p:nvPr>
        </p:nvSpPr>
        <p:spPr>
          <a:xfrm>
            <a:off x="2692397" y="5037663"/>
            <a:ext cx="5214635" cy="279400"/>
          </a:xfrm>
        </p:spPr>
        <p:txBody>
          <a:bodyPr/>
          <a:lstStyle/>
          <a:p>
            <a:endParaRPr lang="es-PE"/>
          </a:p>
        </p:txBody>
      </p:sp>
      <p:sp>
        <p:nvSpPr>
          <p:cNvPr id="6" name="Slide Number Placeholder 5"/>
          <p:cNvSpPr>
            <a:spLocks noGrp="1"/>
          </p:cNvSpPr>
          <p:nvPr>
            <p:ph type="sldNum" sz="quarter" idx="12"/>
          </p:nvPr>
        </p:nvSpPr>
        <p:spPr>
          <a:xfrm>
            <a:off x="8956900" y="5037663"/>
            <a:ext cx="551167" cy="279400"/>
          </a:xfrm>
        </p:spPr>
        <p:txBody>
          <a:bodyPr/>
          <a:lstStyle/>
          <a:p>
            <a:fld id="{45E6E5DE-E2AE-4978-B72D-077D8BDE6D54}" type="slidenum">
              <a:rPr lang="es-PE" smtClean="0"/>
              <a:t>‹Nº›</a:t>
            </a:fld>
            <a:endParaRPr lang="es-PE"/>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61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5898AC7-4F03-4245-9A52-8440994A6D7B}" type="datetimeFigureOut">
              <a:rPr lang="es-PE" smtClean="0"/>
              <a:t>31/01/2019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45E6E5DE-E2AE-4978-B72D-077D8BDE6D54}" type="slidenum">
              <a:rPr lang="es-PE" smtClean="0"/>
              <a:t>‹Nº›</a:t>
            </a:fld>
            <a:endParaRPr lang="es-PE"/>
          </a:p>
        </p:txBody>
      </p:sp>
    </p:spTree>
    <p:extLst>
      <p:ext uri="{BB962C8B-B14F-4D97-AF65-F5344CB8AC3E}">
        <p14:creationId xmlns:p14="http://schemas.microsoft.com/office/powerpoint/2010/main" val="3335509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5898AC7-4F03-4245-9A52-8440994A6D7B}" type="datetimeFigureOut">
              <a:rPr lang="es-PE" smtClean="0"/>
              <a:t>31/01/2019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5E6E5DE-E2AE-4978-B72D-077D8BDE6D54}" type="slidenum">
              <a:rPr lang="es-PE" smtClean="0"/>
              <a:t>‹Nº›</a:t>
            </a:fld>
            <a:endParaRPr lang="es-PE"/>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5126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5898AC7-4F03-4245-9A52-8440994A6D7B}" type="datetimeFigureOut">
              <a:rPr lang="es-PE" smtClean="0"/>
              <a:t>31/01/2019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5E6E5DE-E2AE-4978-B72D-077D8BDE6D54}" type="slidenum">
              <a:rPr lang="es-PE" smtClean="0"/>
              <a:t>‹Nº›</a:t>
            </a:fld>
            <a:endParaRPr lang="es-PE"/>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561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5898AC7-4F03-4245-9A52-8440994A6D7B}" type="datetimeFigureOut">
              <a:rPr lang="es-PE" smtClean="0"/>
              <a:t>31/01/2019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5E6E5DE-E2AE-4978-B72D-077D8BDE6D54}" type="slidenum">
              <a:rPr lang="es-PE" smtClean="0"/>
              <a:t>‹Nº›</a:t>
            </a:fld>
            <a:endParaRPr lang="es-PE"/>
          </a:p>
        </p:txBody>
      </p:sp>
    </p:spTree>
    <p:extLst>
      <p:ext uri="{BB962C8B-B14F-4D97-AF65-F5344CB8AC3E}">
        <p14:creationId xmlns:p14="http://schemas.microsoft.com/office/powerpoint/2010/main" val="1770164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5898AC7-4F03-4245-9A52-8440994A6D7B}" type="datetimeFigureOut">
              <a:rPr lang="es-PE" smtClean="0"/>
              <a:t>31/01/2019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5E6E5DE-E2AE-4978-B72D-077D8BDE6D54}" type="slidenum">
              <a:rPr lang="es-PE" smtClean="0"/>
              <a:t>‹Nº›</a:t>
            </a:fld>
            <a:endParaRPr lang="es-PE"/>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870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5898AC7-4F03-4245-9A52-8440994A6D7B}" type="datetimeFigureOut">
              <a:rPr lang="es-PE" smtClean="0"/>
              <a:t>31/01/2019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5E6E5DE-E2AE-4978-B72D-077D8BDE6D54}" type="slidenum">
              <a:rPr lang="es-PE" smtClean="0"/>
              <a:t>‹Nº›</a:t>
            </a:fld>
            <a:endParaRPr lang="es-PE"/>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2550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98AC7-4F03-4245-9A52-8440994A6D7B}" type="datetimeFigureOut">
              <a:rPr lang="es-PE" smtClean="0"/>
              <a:t>31/01/2019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5E6E5DE-E2AE-4978-B72D-077D8BDE6D54}" type="slidenum">
              <a:rPr lang="es-PE" smtClean="0"/>
              <a:t>‹Nº›</a:t>
            </a:fld>
            <a:endParaRPr lang="es-P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2553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98AC7-4F03-4245-9A52-8440994A6D7B}" type="datetimeFigureOut">
              <a:rPr lang="es-PE" smtClean="0"/>
              <a:t>31/01/2019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5E6E5DE-E2AE-4978-B72D-077D8BDE6D54}" type="slidenum">
              <a:rPr lang="es-PE" smtClean="0"/>
              <a:t>‹Nº›</a:t>
            </a:fld>
            <a:endParaRPr lang="es-PE"/>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776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98AC7-4F03-4245-9A52-8440994A6D7B}" type="datetimeFigureOut">
              <a:rPr lang="es-PE" smtClean="0"/>
              <a:t>31/01/2019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5E6E5DE-E2AE-4978-B72D-077D8BDE6D54}" type="slidenum">
              <a:rPr lang="es-PE" smtClean="0"/>
              <a:t>‹Nº›</a:t>
            </a:fld>
            <a:endParaRPr lang="es-PE"/>
          </a:p>
        </p:txBody>
      </p:sp>
    </p:spTree>
    <p:extLst>
      <p:ext uri="{BB962C8B-B14F-4D97-AF65-F5344CB8AC3E}">
        <p14:creationId xmlns:p14="http://schemas.microsoft.com/office/powerpoint/2010/main" val="357284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5898AC7-4F03-4245-9A52-8440994A6D7B}" type="datetimeFigureOut">
              <a:rPr lang="es-PE" smtClean="0"/>
              <a:t>31/01/2019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5E6E5DE-E2AE-4978-B72D-077D8BDE6D54}" type="slidenum">
              <a:rPr lang="es-PE" smtClean="0"/>
              <a:t>‹Nº›</a:t>
            </a:fld>
            <a:endParaRPr lang="es-PE"/>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8578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5898AC7-4F03-4245-9A52-8440994A6D7B}" type="datetimeFigureOut">
              <a:rPr lang="es-PE" smtClean="0"/>
              <a:t>31/01/2019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45E6E5DE-E2AE-4978-B72D-077D8BDE6D54}" type="slidenum">
              <a:rPr lang="es-PE" smtClean="0"/>
              <a:t>‹Nº›</a:t>
            </a:fld>
            <a:endParaRPr lang="es-PE"/>
          </a:p>
        </p:txBody>
      </p:sp>
    </p:spTree>
    <p:extLst>
      <p:ext uri="{BB962C8B-B14F-4D97-AF65-F5344CB8AC3E}">
        <p14:creationId xmlns:p14="http://schemas.microsoft.com/office/powerpoint/2010/main" val="358907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98AC7-4F03-4245-9A52-8440994A6D7B}" type="datetimeFigureOut">
              <a:rPr lang="es-PE" smtClean="0"/>
              <a:t>31/01/2019</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45E6E5DE-E2AE-4978-B72D-077D8BDE6D54}" type="slidenum">
              <a:rPr lang="es-PE" smtClean="0"/>
              <a:t>‹Nº›</a:t>
            </a:fld>
            <a:endParaRPr lang="es-PE"/>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8658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5898AC7-4F03-4245-9A52-8440994A6D7B}" type="datetimeFigureOut">
              <a:rPr lang="es-PE" smtClean="0"/>
              <a:t>31/01/2019</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45E6E5DE-E2AE-4978-B72D-077D8BDE6D54}" type="slidenum">
              <a:rPr lang="es-PE" smtClean="0"/>
              <a:t>‹Nº›</a:t>
            </a:fld>
            <a:endParaRPr lang="es-P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5417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98AC7-4F03-4245-9A52-8440994A6D7B}" type="datetimeFigureOut">
              <a:rPr lang="es-PE" smtClean="0"/>
              <a:t>31/01/2019</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45E6E5DE-E2AE-4978-B72D-077D8BDE6D54}" type="slidenum">
              <a:rPr lang="es-PE" smtClean="0"/>
              <a:t>‹Nº›</a:t>
            </a:fld>
            <a:endParaRPr lang="es-PE"/>
          </a:p>
        </p:txBody>
      </p:sp>
    </p:spTree>
    <p:extLst>
      <p:ext uri="{BB962C8B-B14F-4D97-AF65-F5344CB8AC3E}">
        <p14:creationId xmlns:p14="http://schemas.microsoft.com/office/powerpoint/2010/main" val="490055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5898AC7-4F03-4245-9A52-8440994A6D7B}" type="datetimeFigureOut">
              <a:rPr lang="es-PE" smtClean="0"/>
              <a:t>31/01/2019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45E6E5DE-E2AE-4978-B72D-077D8BDE6D54}" type="slidenum">
              <a:rPr lang="es-PE" smtClean="0"/>
              <a:t>‹Nº›</a:t>
            </a:fld>
            <a:endParaRPr lang="es-PE"/>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469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5898AC7-4F03-4245-9A52-8440994A6D7B}" type="datetimeFigureOut">
              <a:rPr lang="es-PE" smtClean="0"/>
              <a:t>31/01/2019</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45E6E5DE-E2AE-4978-B72D-077D8BDE6D54}" type="slidenum">
              <a:rPr lang="es-PE" smtClean="0"/>
              <a:t>‹Nº›</a:t>
            </a:fld>
            <a:endParaRPr lang="es-PE"/>
          </a:p>
        </p:txBody>
      </p:sp>
    </p:spTree>
    <p:extLst>
      <p:ext uri="{BB962C8B-B14F-4D97-AF65-F5344CB8AC3E}">
        <p14:creationId xmlns:p14="http://schemas.microsoft.com/office/powerpoint/2010/main" val="168450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898AC7-4F03-4245-9A52-8440994A6D7B}" type="datetimeFigureOut">
              <a:rPr lang="es-PE" smtClean="0"/>
              <a:t>31/01/2019</a:t>
            </a:fld>
            <a:endParaRPr lang="es-PE"/>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PE"/>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E6E5DE-E2AE-4978-B72D-077D8BDE6D54}" type="slidenum">
              <a:rPr lang="es-PE" smtClean="0"/>
              <a:t>‹Nº›</a:t>
            </a:fld>
            <a:endParaRPr lang="es-PE"/>
          </a:p>
        </p:txBody>
      </p:sp>
    </p:spTree>
    <p:extLst>
      <p:ext uri="{BB962C8B-B14F-4D97-AF65-F5344CB8AC3E}">
        <p14:creationId xmlns:p14="http://schemas.microsoft.com/office/powerpoint/2010/main" val="3644476813"/>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CA23DFA-9097-4FB9-B315-A176CFAD3104}"/>
              </a:ext>
            </a:extLst>
          </p:cNvPr>
          <p:cNvSpPr>
            <a:spLocks noGrp="1"/>
          </p:cNvSpPr>
          <p:nvPr>
            <p:ph idx="1"/>
          </p:nvPr>
        </p:nvSpPr>
        <p:spPr>
          <a:xfrm>
            <a:off x="1030265" y="2354894"/>
            <a:ext cx="10515600" cy="2378030"/>
          </a:xfrm>
        </p:spPr>
        <p:txBody>
          <a:bodyPr>
            <a:normAutofit/>
          </a:bodyPr>
          <a:lstStyle/>
          <a:p>
            <a:pPr marL="0" indent="0" algn="ctr">
              <a:buNone/>
            </a:pPr>
            <a:r>
              <a:rPr lang="es-PE" sz="4400" b="1" dirty="0">
                <a:solidFill>
                  <a:schemeClr val="accent6">
                    <a:lumMod val="50000"/>
                  </a:schemeClr>
                </a:solidFill>
              </a:rPr>
              <a:t>OFICINA DE ASESORIA LEGAL </a:t>
            </a:r>
          </a:p>
          <a:p>
            <a:pPr marL="0" indent="0">
              <a:buNone/>
            </a:pPr>
            <a:endParaRPr lang="es-PE" b="1" dirty="0"/>
          </a:p>
          <a:p>
            <a:pPr marL="0" indent="0">
              <a:buNone/>
            </a:pPr>
            <a:r>
              <a:rPr lang="es-PE" b="1" dirty="0"/>
              <a:t>DIRECTOR</a:t>
            </a:r>
          </a:p>
          <a:p>
            <a:pPr marL="0" indent="0">
              <a:buNone/>
            </a:pPr>
            <a:r>
              <a:rPr lang="es-PE" b="1" dirty="0"/>
              <a:t>Abog. AUGUSTO OVIDIO ÁVILA CALLAO</a:t>
            </a:r>
          </a:p>
        </p:txBody>
      </p:sp>
      <p:pic>
        <p:nvPicPr>
          <p:cNvPr id="4" name="Imagen 3">
            <a:extLst>
              <a:ext uri="{FF2B5EF4-FFF2-40B4-BE49-F238E27FC236}">
                <a16:creationId xmlns:a16="http://schemas.microsoft.com/office/drawing/2014/main" id="{5E9B4AF7-90CF-4FCD-858E-6141A004AAD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40493" y="388308"/>
            <a:ext cx="8617907" cy="957166"/>
          </a:xfrm>
          <a:prstGeom prst="rect">
            <a:avLst/>
          </a:prstGeom>
          <a:noFill/>
          <a:ln>
            <a:noFill/>
          </a:ln>
        </p:spPr>
      </p:pic>
      <p:sp>
        <p:nvSpPr>
          <p:cNvPr id="2" name="Rectángulo 1">
            <a:extLst>
              <a:ext uri="{FF2B5EF4-FFF2-40B4-BE49-F238E27FC236}">
                <a16:creationId xmlns:a16="http://schemas.microsoft.com/office/drawing/2014/main" id="{BBBB8B51-7C3F-44A6-A220-E10EE2CEB47E}"/>
              </a:ext>
            </a:extLst>
          </p:cNvPr>
          <p:cNvSpPr/>
          <p:nvPr/>
        </p:nvSpPr>
        <p:spPr>
          <a:xfrm>
            <a:off x="2904308" y="1388518"/>
            <a:ext cx="6096000" cy="461665"/>
          </a:xfrm>
          <a:prstGeom prst="rect">
            <a:avLst/>
          </a:prstGeom>
        </p:spPr>
        <p:txBody>
          <a:bodyPr>
            <a:spAutoFit/>
          </a:bodyPr>
          <a:lstStyle/>
          <a:p>
            <a:pPr algn="ctr" fontAlgn="base">
              <a:spcAft>
                <a:spcPts val="0"/>
              </a:spcAft>
            </a:pPr>
            <a:r>
              <a:rPr lang="es-ES_tradnl" sz="1200" b="1" i="1"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“Decenio de la Igualdad de Oportunidades para Mujeres y Hombres” </a:t>
            </a:r>
            <a:endParaRPr lang="es-PE" sz="12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ctr" fontAlgn="base">
              <a:spcAft>
                <a:spcPts val="0"/>
              </a:spcAft>
            </a:pPr>
            <a:r>
              <a:rPr lang="es-ES_tradnl" sz="1200" b="1" i="1"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“Año de la Lucha contra la Corrupción y la Impunidad"</a:t>
            </a:r>
            <a:endParaRPr lang="es-PE" sz="12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938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57D9F98D-819E-4AAE-81F9-DB5136A71DDD}"/>
              </a:ext>
            </a:extLst>
          </p:cNvPr>
          <p:cNvSpPr/>
          <p:nvPr/>
        </p:nvSpPr>
        <p:spPr>
          <a:xfrm>
            <a:off x="2623930" y="906449"/>
            <a:ext cx="5557962" cy="64405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a:solidFill>
                  <a:schemeClr val="tx1"/>
                </a:solidFill>
                <a:latin typeface="Arial" panose="020B0604020202020204" pitchFamily="34" charset="0"/>
                <a:cs typeface="Arial" panose="020B0604020202020204" pitchFamily="34" charset="0"/>
              </a:rPr>
              <a:t>PODER EJECUTIVO: Administración Pública</a:t>
            </a:r>
          </a:p>
        </p:txBody>
      </p:sp>
      <p:sp>
        <p:nvSpPr>
          <p:cNvPr id="3" name="Rectángulo 2">
            <a:extLst>
              <a:ext uri="{FF2B5EF4-FFF2-40B4-BE49-F238E27FC236}">
                <a16:creationId xmlns:a16="http://schemas.microsoft.com/office/drawing/2014/main" id="{072EEC14-8A0A-4ECD-B275-805658C68697}"/>
              </a:ext>
            </a:extLst>
          </p:cNvPr>
          <p:cNvSpPr/>
          <p:nvPr/>
        </p:nvSpPr>
        <p:spPr>
          <a:xfrm>
            <a:off x="1812897" y="1884459"/>
            <a:ext cx="2504661" cy="64405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a:solidFill>
                  <a:schemeClr val="tx1"/>
                </a:solidFill>
                <a:latin typeface="Arial" panose="020B0604020202020204" pitchFamily="34" charset="0"/>
                <a:cs typeface="Arial" panose="020B0604020202020204" pitchFamily="34" charset="0"/>
              </a:rPr>
              <a:t>SECTORES</a:t>
            </a:r>
          </a:p>
          <a:p>
            <a:pPr algn="ctr"/>
            <a:r>
              <a:rPr lang="es-PE" sz="1200" b="1" dirty="0">
                <a:solidFill>
                  <a:schemeClr val="tx1"/>
                </a:solidFill>
                <a:latin typeface="Arial" panose="020B0604020202020204" pitchFamily="34" charset="0"/>
                <a:cs typeface="Arial" panose="020B0604020202020204" pitchFamily="34" charset="0"/>
              </a:rPr>
              <a:t>(ARTÍCULO 4 DE LA LOPE)</a:t>
            </a:r>
          </a:p>
        </p:txBody>
      </p:sp>
      <p:sp>
        <p:nvSpPr>
          <p:cNvPr id="4" name="Globo: flecha derecha 3">
            <a:extLst>
              <a:ext uri="{FF2B5EF4-FFF2-40B4-BE49-F238E27FC236}">
                <a16:creationId xmlns:a16="http://schemas.microsoft.com/office/drawing/2014/main" id="{616FD68E-A340-4A24-9D0F-7D24BDD96980}"/>
              </a:ext>
            </a:extLst>
          </p:cNvPr>
          <p:cNvSpPr/>
          <p:nvPr/>
        </p:nvSpPr>
        <p:spPr>
          <a:xfrm>
            <a:off x="1812897" y="2743199"/>
            <a:ext cx="3816626" cy="3069203"/>
          </a:xfrm>
          <a:prstGeom prst="right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dirty="0">
                <a:solidFill>
                  <a:schemeClr val="tx1"/>
                </a:solidFill>
                <a:latin typeface="Arial" panose="020B0604020202020204" pitchFamily="34" charset="0"/>
                <a:cs typeface="Arial" panose="020B0604020202020204" pitchFamily="34" charset="0"/>
              </a:rPr>
              <a:t>*</a:t>
            </a:r>
            <a:r>
              <a:rPr lang="es-PE" sz="1200" b="1" dirty="0">
                <a:solidFill>
                  <a:schemeClr val="tx1"/>
                </a:solidFill>
                <a:latin typeface="Arial" panose="020B0604020202020204" pitchFamily="34" charset="0"/>
                <a:cs typeface="Arial" panose="020B0604020202020204" pitchFamily="34" charset="0"/>
              </a:rPr>
              <a:t>POLÍTICA SECTORIAL</a:t>
            </a:r>
            <a:r>
              <a:rPr lang="es-PE" sz="1200" dirty="0">
                <a:solidFill>
                  <a:schemeClr val="tx1"/>
                </a:solidFill>
                <a:latin typeface="Arial" panose="020B0604020202020204" pitchFamily="34" charset="0"/>
                <a:cs typeface="Arial" panose="020B0604020202020204" pitchFamily="34" charset="0"/>
              </a:rPr>
              <a:t>: Subconjunto de políticas nacionales que afecta una actividad económica y social especifica publica  o privada.</a:t>
            </a:r>
          </a:p>
          <a:p>
            <a:r>
              <a:rPr lang="es-PE" sz="1200" b="1" dirty="0">
                <a:solidFill>
                  <a:schemeClr val="tx1"/>
                </a:solidFill>
                <a:latin typeface="Arial" panose="020B0604020202020204" pitchFamily="34" charset="0"/>
                <a:cs typeface="Arial" panose="020B0604020202020204" pitchFamily="34" charset="0"/>
              </a:rPr>
              <a:t>*DISEÑO DE POLÍTICA SECTORIAL</a:t>
            </a:r>
            <a:r>
              <a:rPr lang="es-PE" sz="1200" dirty="0">
                <a:solidFill>
                  <a:schemeClr val="tx1"/>
                </a:solidFill>
                <a:latin typeface="Arial" panose="020B0604020202020204" pitchFamily="34" charset="0"/>
                <a:cs typeface="Arial" panose="020B0604020202020204" pitchFamily="34" charset="0"/>
              </a:rPr>
              <a:t>: </a:t>
            </a:r>
          </a:p>
          <a:p>
            <a:r>
              <a:rPr lang="es-PE" sz="1200" dirty="0">
                <a:solidFill>
                  <a:schemeClr val="tx1"/>
                </a:solidFill>
                <a:latin typeface="Arial" panose="020B0604020202020204" pitchFamily="34" charset="0"/>
                <a:cs typeface="Arial" panose="020B0604020202020204" pitchFamily="34" charset="0"/>
              </a:rPr>
              <a:t>Competencia exclusiva del Poder Ejecutivo</a:t>
            </a:r>
          </a:p>
          <a:p>
            <a:r>
              <a:rPr lang="es-PE" sz="1200" dirty="0">
                <a:solidFill>
                  <a:schemeClr val="tx1"/>
                </a:solidFill>
                <a:latin typeface="Arial" panose="020B0604020202020204" pitchFamily="34" charset="0"/>
                <a:cs typeface="Arial" panose="020B0604020202020204" pitchFamily="34" charset="0"/>
              </a:rPr>
              <a:t>*</a:t>
            </a:r>
            <a:r>
              <a:rPr lang="es-PE" sz="1200" b="1" dirty="0">
                <a:solidFill>
                  <a:schemeClr val="tx1"/>
                </a:solidFill>
                <a:latin typeface="Arial" panose="020B0604020202020204" pitchFamily="34" charset="0"/>
                <a:cs typeface="Arial" panose="020B0604020202020204" pitchFamily="34" charset="0"/>
              </a:rPr>
              <a:t>LOS MINISTERIOS Y ENTIDADES PÚBLICAS DEL PODER EJECUTIVO</a:t>
            </a:r>
            <a:r>
              <a:rPr lang="es-PE" sz="1200" dirty="0">
                <a:solidFill>
                  <a:schemeClr val="tx1"/>
                </a:solidFill>
                <a:latin typeface="Arial" panose="020B0604020202020204" pitchFamily="34" charset="0"/>
                <a:cs typeface="Arial" panose="020B0604020202020204" pitchFamily="34" charset="0"/>
              </a:rPr>
              <a:t>:</a:t>
            </a:r>
          </a:p>
          <a:p>
            <a:r>
              <a:rPr lang="es-PE" sz="1200" dirty="0">
                <a:solidFill>
                  <a:schemeClr val="tx1"/>
                </a:solidFill>
                <a:latin typeface="Arial" panose="020B0604020202020204" pitchFamily="34" charset="0"/>
                <a:cs typeface="Arial" panose="020B0604020202020204" pitchFamily="34" charset="0"/>
              </a:rPr>
              <a:t>Ejercicio de sus competencias exclusivas esta sujeto a la política sectorial</a:t>
            </a:r>
          </a:p>
          <a:p>
            <a:pPr algn="just"/>
            <a:endParaRPr lang="es-PE" sz="1200" dirty="0">
              <a:solidFill>
                <a:schemeClr val="tx1"/>
              </a:solidFill>
              <a:latin typeface="Arial" panose="020B0604020202020204" pitchFamily="34" charset="0"/>
              <a:cs typeface="Arial" panose="020B0604020202020204" pitchFamily="34" charset="0"/>
            </a:endParaRPr>
          </a:p>
        </p:txBody>
      </p:sp>
      <p:sp>
        <p:nvSpPr>
          <p:cNvPr id="6" name="Rectángulo: esquinas redondeadas 5">
            <a:extLst>
              <a:ext uri="{FF2B5EF4-FFF2-40B4-BE49-F238E27FC236}">
                <a16:creationId xmlns:a16="http://schemas.microsoft.com/office/drawing/2014/main" id="{D4F8DF13-77C6-4054-BE47-39022E9E8FF2}"/>
              </a:ext>
            </a:extLst>
          </p:cNvPr>
          <p:cNvSpPr/>
          <p:nvPr/>
        </p:nvSpPr>
        <p:spPr>
          <a:xfrm>
            <a:off x="6013838" y="2073300"/>
            <a:ext cx="1860606" cy="37768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a:solidFill>
                  <a:schemeClr val="tx1"/>
                </a:solidFill>
                <a:latin typeface="Arial" panose="020B0604020202020204" pitchFamily="34" charset="0"/>
                <a:cs typeface="Arial" panose="020B0604020202020204" pitchFamily="34" charset="0"/>
              </a:rPr>
              <a:t>OSCE</a:t>
            </a:r>
          </a:p>
        </p:txBody>
      </p:sp>
      <p:sp>
        <p:nvSpPr>
          <p:cNvPr id="7" name="Rectángulo: esquinas redondeadas 6">
            <a:extLst>
              <a:ext uri="{FF2B5EF4-FFF2-40B4-BE49-F238E27FC236}">
                <a16:creationId xmlns:a16="http://schemas.microsoft.com/office/drawing/2014/main" id="{1EA6B3F0-75FE-43A5-97D7-6172EFF9DCAD}"/>
              </a:ext>
            </a:extLst>
          </p:cNvPr>
          <p:cNvSpPr/>
          <p:nvPr/>
        </p:nvSpPr>
        <p:spPr>
          <a:xfrm>
            <a:off x="5740841" y="2973785"/>
            <a:ext cx="2814756" cy="251261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200" dirty="0">
                <a:solidFill>
                  <a:schemeClr val="tx1"/>
                </a:solidFill>
                <a:latin typeface="Arial" panose="020B0604020202020204" pitchFamily="34" charset="0"/>
                <a:cs typeface="Arial" panose="020B0604020202020204" pitchFamily="34" charset="0"/>
              </a:rPr>
              <a:t>*Organismo técnico especializado encargado de promover el cumplimiento de la normativa de Contrataciones del Estado Peruano</a:t>
            </a:r>
          </a:p>
          <a:p>
            <a:pPr algn="just"/>
            <a:r>
              <a:rPr lang="es-PE" sz="1200" dirty="0">
                <a:solidFill>
                  <a:schemeClr val="tx1"/>
                </a:solidFill>
                <a:latin typeface="Arial" panose="020B0604020202020204" pitchFamily="34" charset="0"/>
                <a:cs typeface="Arial" panose="020B0604020202020204" pitchFamily="34" charset="0"/>
              </a:rPr>
              <a:t>*Organismo Público adscrito al Ministerio de Economía y Finanzas, con personería jurídica de derecho publico, goza de autonomía técnica, funcional, administrativa, económica y financiera.</a:t>
            </a:r>
          </a:p>
        </p:txBody>
      </p:sp>
      <p:cxnSp>
        <p:nvCxnSpPr>
          <p:cNvPr id="9" name="Conector recto de flecha 8">
            <a:extLst>
              <a:ext uri="{FF2B5EF4-FFF2-40B4-BE49-F238E27FC236}">
                <a16:creationId xmlns:a16="http://schemas.microsoft.com/office/drawing/2014/main" id="{CE068D3D-432A-4E6D-8538-4152B28EE615}"/>
              </a:ext>
            </a:extLst>
          </p:cNvPr>
          <p:cNvCxnSpPr>
            <a:cxnSpLocks/>
          </p:cNvCxnSpPr>
          <p:nvPr/>
        </p:nvCxnSpPr>
        <p:spPr>
          <a:xfrm>
            <a:off x="6846073" y="2584174"/>
            <a:ext cx="0" cy="389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DC8B4304-D5DB-4D6E-BD1D-DD561D617227}"/>
              </a:ext>
            </a:extLst>
          </p:cNvPr>
          <p:cNvCxnSpPr/>
          <p:nvPr/>
        </p:nvCxnSpPr>
        <p:spPr>
          <a:xfrm>
            <a:off x="2274073" y="2528514"/>
            <a:ext cx="0" cy="214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897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CFCB8B66-0639-4906-A096-C4012CE38159}"/>
              </a:ext>
            </a:extLst>
          </p:cNvPr>
          <p:cNvSpPr/>
          <p:nvPr/>
        </p:nvSpPr>
        <p:spPr>
          <a:xfrm>
            <a:off x="3359425" y="878620"/>
            <a:ext cx="3916018" cy="524787"/>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a:solidFill>
                  <a:schemeClr val="tx1"/>
                </a:solidFill>
                <a:latin typeface="Arial" panose="020B0604020202020204" pitchFamily="34" charset="0"/>
                <a:cs typeface="Arial" panose="020B0604020202020204" pitchFamily="34" charset="0"/>
              </a:rPr>
              <a:t>PODER EJECUTIVO: Administración Pública</a:t>
            </a:r>
          </a:p>
        </p:txBody>
      </p:sp>
      <p:sp>
        <p:nvSpPr>
          <p:cNvPr id="3" name="Rectángulo: esquinas redondeadas 2">
            <a:extLst>
              <a:ext uri="{FF2B5EF4-FFF2-40B4-BE49-F238E27FC236}">
                <a16:creationId xmlns:a16="http://schemas.microsoft.com/office/drawing/2014/main" id="{C38B08CF-9204-49BF-9E75-619077E04601}"/>
              </a:ext>
            </a:extLst>
          </p:cNvPr>
          <p:cNvSpPr/>
          <p:nvPr/>
        </p:nvSpPr>
        <p:spPr>
          <a:xfrm>
            <a:off x="1734048" y="1800971"/>
            <a:ext cx="2282024" cy="43732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a:solidFill>
                  <a:schemeClr val="tx1"/>
                </a:solidFill>
                <a:latin typeface="Arial" panose="020B0604020202020204" pitchFamily="34" charset="0"/>
                <a:cs typeface="Arial" panose="020B0604020202020204" pitchFamily="34" charset="0"/>
              </a:rPr>
              <a:t>SISTEMAS (Artículo 43-48 de LOPE)</a:t>
            </a:r>
          </a:p>
        </p:txBody>
      </p:sp>
      <p:sp>
        <p:nvSpPr>
          <p:cNvPr id="4" name="Globo: flecha derecha 3">
            <a:extLst>
              <a:ext uri="{FF2B5EF4-FFF2-40B4-BE49-F238E27FC236}">
                <a16:creationId xmlns:a16="http://schemas.microsoft.com/office/drawing/2014/main" id="{6DA06A91-C84F-418D-969A-2FC41F69DEE2}"/>
              </a:ext>
            </a:extLst>
          </p:cNvPr>
          <p:cNvSpPr/>
          <p:nvPr/>
        </p:nvSpPr>
        <p:spPr>
          <a:xfrm>
            <a:off x="1494845" y="2604051"/>
            <a:ext cx="4071067" cy="3025472"/>
          </a:xfrm>
          <a:prstGeom prst="right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200" dirty="0">
                <a:solidFill>
                  <a:schemeClr val="tx1"/>
                </a:solidFill>
                <a:latin typeface="Arial" panose="020B0604020202020204" pitchFamily="34" charset="0"/>
                <a:cs typeface="Arial" panose="020B0604020202020204" pitchFamily="34" charset="0"/>
              </a:rPr>
              <a:t>*Conjunto de principios, normas, procedimientos, técnicas e instrumentos.</a:t>
            </a:r>
          </a:p>
          <a:p>
            <a:pPr algn="just"/>
            <a:r>
              <a:rPr lang="es-PE" sz="1200" dirty="0">
                <a:solidFill>
                  <a:schemeClr val="tx1"/>
                </a:solidFill>
                <a:latin typeface="Arial" panose="020B0604020202020204" pitchFamily="34" charset="0"/>
                <a:cs typeface="Arial" panose="020B0604020202020204" pitchFamily="34" charset="0"/>
              </a:rPr>
              <a:t>*Transversal a todas las actividades de la Administración Pública</a:t>
            </a:r>
          </a:p>
          <a:p>
            <a:pPr algn="just"/>
            <a:r>
              <a:rPr lang="es-PE" sz="1200" dirty="0">
                <a:solidFill>
                  <a:schemeClr val="tx1"/>
                </a:solidFill>
                <a:latin typeface="Arial" panose="020B0604020202020204" pitchFamily="34" charset="0"/>
                <a:cs typeface="Arial" panose="020B0604020202020204" pitchFamily="34" charset="0"/>
              </a:rPr>
              <a:t>*A cargo de un ente rector como la autoridad técnico normativa a nivel nacional</a:t>
            </a:r>
          </a:p>
          <a:p>
            <a:pPr algn="just"/>
            <a:r>
              <a:rPr lang="es-PE" sz="1200" b="1" dirty="0">
                <a:solidFill>
                  <a:schemeClr val="tx1"/>
                </a:solidFill>
                <a:latin typeface="Arial" panose="020B0604020202020204" pitchFamily="34" charset="0"/>
                <a:cs typeface="Arial" panose="020B0604020202020204" pitchFamily="34" charset="0"/>
              </a:rPr>
              <a:t>Tipos:</a:t>
            </a:r>
          </a:p>
          <a:p>
            <a:pPr algn="just"/>
            <a:r>
              <a:rPr lang="es-PE" sz="1200" dirty="0">
                <a:solidFill>
                  <a:schemeClr val="tx1"/>
                </a:solidFill>
                <a:latin typeface="Arial" panose="020B0604020202020204" pitchFamily="34" charset="0"/>
                <a:cs typeface="Arial" panose="020B0604020202020204" pitchFamily="34" charset="0"/>
              </a:rPr>
              <a:t>1</a:t>
            </a:r>
            <a:r>
              <a:rPr lang="es-PE" sz="1200" b="1" dirty="0">
                <a:solidFill>
                  <a:schemeClr val="tx1"/>
                </a:solidFill>
                <a:latin typeface="Arial" panose="020B0604020202020204" pitchFamily="34" charset="0"/>
                <a:cs typeface="Arial" panose="020B0604020202020204" pitchFamily="34" charset="0"/>
              </a:rPr>
              <a:t>.FUNCIONAL: </a:t>
            </a:r>
            <a:r>
              <a:rPr lang="es-PE" sz="1200" dirty="0">
                <a:solidFill>
                  <a:schemeClr val="tx1"/>
                </a:solidFill>
                <a:latin typeface="Arial" panose="020B0604020202020204" pitchFamily="34" charset="0"/>
                <a:cs typeface="Arial" panose="020B0604020202020204" pitchFamily="34" charset="0"/>
              </a:rPr>
              <a:t>Cumplimiento de políticas públicas</a:t>
            </a:r>
          </a:p>
          <a:p>
            <a:pPr algn="just"/>
            <a:r>
              <a:rPr lang="es-PE" sz="1200" b="1" dirty="0">
                <a:solidFill>
                  <a:schemeClr val="tx1"/>
                </a:solidFill>
                <a:latin typeface="Arial" panose="020B0604020202020204" pitchFamily="34" charset="0"/>
                <a:cs typeface="Arial" panose="020B0604020202020204" pitchFamily="34" charset="0"/>
              </a:rPr>
              <a:t>2.ADMINISTRATIVO: </a:t>
            </a:r>
            <a:r>
              <a:rPr lang="es-PE" sz="1200" dirty="0">
                <a:solidFill>
                  <a:schemeClr val="tx1"/>
                </a:solidFill>
                <a:latin typeface="Arial" panose="020B0604020202020204" pitchFamily="34" charset="0"/>
                <a:cs typeface="Arial" panose="020B0604020202020204" pitchFamily="34" charset="0"/>
              </a:rPr>
              <a:t>Regula el uso de los recursos de la administración pública</a:t>
            </a:r>
          </a:p>
        </p:txBody>
      </p:sp>
      <p:sp>
        <p:nvSpPr>
          <p:cNvPr id="5" name="Rectángulo: esquinas redondeadas 4">
            <a:extLst>
              <a:ext uri="{FF2B5EF4-FFF2-40B4-BE49-F238E27FC236}">
                <a16:creationId xmlns:a16="http://schemas.microsoft.com/office/drawing/2014/main" id="{C4135586-0A8A-4F42-8BA3-528CFB829687}"/>
              </a:ext>
            </a:extLst>
          </p:cNvPr>
          <p:cNvSpPr/>
          <p:nvPr/>
        </p:nvSpPr>
        <p:spPr>
          <a:xfrm>
            <a:off x="5813728" y="2008697"/>
            <a:ext cx="2181310" cy="64405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a:solidFill>
                  <a:schemeClr val="tx1"/>
                </a:solidFill>
                <a:latin typeface="Arial" panose="020B0604020202020204" pitchFamily="34" charset="0"/>
                <a:cs typeface="Arial" panose="020B0604020202020204" pitchFamily="34" charset="0"/>
              </a:rPr>
              <a:t>SISTEMA NACIONAL DE CONTRATACIONES DEL ESTADO</a:t>
            </a:r>
          </a:p>
        </p:txBody>
      </p:sp>
      <p:sp>
        <p:nvSpPr>
          <p:cNvPr id="6" name="Rectángulo: esquinas redondeadas 5">
            <a:extLst>
              <a:ext uri="{FF2B5EF4-FFF2-40B4-BE49-F238E27FC236}">
                <a16:creationId xmlns:a16="http://schemas.microsoft.com/office/drawing/2014/main" id="{9DE03A8B-B83A-4A8D-87A8-0EF5770DFA17}"/>
              </a:ext>
            </a:extLst>
          </p:cNvPr>
          <p:cNvSpPr/>
          <p:nvPr/>
        </p:nvSpPr>
        <p:spPr>
          <a:xfrm>
            <a:off x="5813728" y="3067216"/>
            <a:ext cx="2646452" cy="256230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200" b="1" dirty="0">
                <a:solidFill>
                  <a:schemeClr val="tx1"/>
                </a:solidFill>
                <a:latin typeface="Arial" panose="020B0604020202020204" pitchFamily="34" charset="0"/>
                <a:cs typeface="Arial" panose="020B0604020202020204" pitchFamily="34" charset="0"/>
              </a:rPr>
              <a:t>-FIN</a:t>
            </a:r>
            <a:r>
              <a:rPr lang="es-PE" sz="1200" dirty="0">
                <a:solidFill>
                  <a:schemeClr val="tx1"/>
                </a:solidFill>
                <a:latin typeface="Arial" panose="020B0604020202020204" pitchFamily="34" charset="0"/>
                <a:cs typeface="Arial" panose="020B0604020202020204" pitchFamily="34" charset="0"/>
              </a:rPr>
              <a:t>: Promueve la gestión eficiente, eficaz y transparente de la Administración Pública en beneficio de entidades estatales y privadas de la sociedad y desarrollo nacional.</a:t>
            </a:r>
          </a:p>
          <a:p>
            <a:pPr algn="just"/>
            <a:r>
              <a:rPr lang="es-PE" sz="1200" b="1" dirty="0">
                <a:solidFill>
                  <a:schemeClr val="tx1"/>
                </a:solidFill>
                <a:latin typeface="Arial" panose="020B0604020202020204" pitchFamily="34" charset="0"/>
                <a:cs typeface="Arial" panose="020B0604020202020204" pitchFamily="34" charset="0"/>
              </a:rPr>
              <a:t>-</a:t>
            </a:r>
            <a:r>
              <a:rPr lang="es-PE" sz="1200" dirty="0">
                <a:solidFill>
                  <a:schemeClr val="tx1"/>
                </a:solidFill>
                <a:latin typeface="Arial" panose="020B0604020202020204" pitchFamily="34" charset="0"/>
                <a:cs typeface="Arial" panose="020B0604020202020204" pitchFamily="34" charset="0"/>
              </a:rPr>
              <a:t>Vincula a todas la Entidades que forman parte del sistema.</a:t>
            </a:r>
          </a:p>
          <a:p>
            <a:pPr algn="just"/>
            <a:r>
              <a:rPr lang="es-PE" sz="1200" b="1" dirty="0">
                <a:solidFill>
                  <a:schemeClr val="tx1"/>
                </a:solidFill>
                <a:latin typeface="Arial" panose="020B0604020202020204" pitchFamily="34" charset="0"/>
                <a:cs typeface="Arial" panose="020B0604020202020204" pitchFamily="34" charset="0"/>
              </a:rPr>
              <a:t>-ENTE RECTOR: organismos</a:t>
            </a:r>
            <a:r>
              <a:rPr lang="es-PE" sz="1200" dirty="0">
                <a:solidFill>
                  <a:schemeClr val="tx1"/>
                </a:solidFill>
                <a:latin typeface="Arial" panose="020B0604020202020204" pitchFamily="34" charset="0"/>
                <a:cs typeface="Arial" panose="020B0604020202020204" pitchFamily="34" charset="0"/>
              </a:rPr>
              <a:t> supervisor de las contrataciones del estado</a:t>
            </a:r>
          </a:p>
        </p:txBody>
      </p:sp>
      <p:cxnSp>
        <p:nvCxnSpPr>
          <p:cNvPr id="8" name="Conector recto de flecha 7">
            <a:extLst>
              <a:ext uri="{FF2B5EF4-FFF2-40B4-BE49-F238E27FC236}">
                <a16:creationId xmlns:a16="http://schemas.microsoft.com/office/drawing/2014/main" id="{0E75E2D8-27E6-4632-92BA-4E1BF85890BE}"/>
              </a:ext>
            </a:extLst>
          </p:cNvPr>
          <p:cNvCxnSpPr>
            <a:cxnSpLocks/>
          </p:cNvCxnSpPr>
          <p:nvPr/>
        </p:nvCxnSpPr>
        <p:spPr>
          <a:xfrm>
            <a:off x="2067339" y="2305878"/>
            <a:ext cx="0" cy="230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0DEF8CEE-F456-47B9-81B2-38AD89F6BED0}"/>
              </a:ext>
            </a:extLst>
          </p:cNvPr>
          <p:cNvCxnSpPr/>
          <p:nvPr/>
        </p:nvCxnSpPr>
        <p:spPr>
          <a:xfrm>
            <a:off x="6710901" y="2687540"/>
            <a:ext cx="0" cy="310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245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C21C410D-E9DD-4F3F-8FDC-5BBA7E3C2581}"/>
              </a:ext>
            </a:extLst>
          </p:cNvPr>
          <p:cNvSpPr/>
          <p:nvPr/>
        </p:nvSpPr>
        <p:spPr>
          <a:xfrm>
            <a:off x="1167383" y="1734423"/>
            <a:ext cx="4211274" cy="338915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anose="020B0604020202020204" pitchFamily="34" charset="0"/>
                <a:cs typeface="Arial" panose="020B0604020202020204" pitchFamily="34" charset="0"/>
              </a:rPr>
              <a:t>MANUAL DE OPERACIONES</a:t>
            </a:r>
          </a:p>
          <a:p>
            <a:pPr algn="ctr"/>
            <a:r>
              <a:rPr lang="es-PE" sz="1400" dirty="0">
                <a:solidFill>
                  <a:schemeClr val="tx1"/>
                </a:solidFill>
                <a:latin typeface="Arial" panose="020B0604020202020204" pitchFamily="34" charset="0"/>
                <a:cs typeface="Arial" panose="020B0604020202020204" pitchFamily="34" charset="0"/>
              </a:rPr>
              <a:t>PROGRAMA DE DESARROLLO PRODUCTIVO AGRARIO RURAL – AGRO RURAL </a:t>
            </a:r>
          </a:p>
          <a:p>
            <a:pPr algn="ctr"/>
            <a:r>
              <a:rPr lang="es-PE" altLang="es-PE" sz="1400" dirty="0">
                <a:solidFill>
                  <a:schemeClr val="tx1"/>
                </a:solidFill>
              </a:rPr>
              <a:t>Aprobado mediante Resolución Ministerial N° 0015-2015-MINAGRI, en virtud a los artículos 4 y 36 del Decreto Supremo Nº 043-2006-PCM -  Lineamientos para elaboración y aprobación del Reglamento de Organización y Funciones - ROF por  parte de las entidades de la Administración Pública que establece que la definición de las funciones y la estructura orgánica de los programas y proyectos se aprueba mediante un Manual de Operaciones, conforme a lo previsto en la citada norma.</a:t>
            </a:r>
            <a:endParaRPr lang="es-PE" sz="1400" dirty="0">
              <a:solidFill>
                <a:schemeClr val="tx1"/>
              </a:solidFill>
              <a:latin typeface="Arial" panose="020B0604020202020204" pitchFamily="34" charset="0"/>
              <a:cs typeface="Arial" panose="020B0604020202020204" pitchFamily="34" charset="0"/>
            </a:endParaRPr>
          </a:p>
        </p:txBody>
      </p:sp>
      <p:sp>
        <p:nvSpPr>
          <p:cNvPr id="3" name="Rectángulo: esquinas redondeadas 2">
            <a:extLst>
              <a:ext uri="{FF2B5EF4-FFF2-40B4-BE49-F238E27FC236}">
                <a16:creationId xmlns:a16="http://schemas.microsoft.com/office/drawing/2014/main" id="{2533C081-BC5A-4083-BA02-A55376BB57F8}"/>
              </a:ext>
            </a:extLst>
          </p:cNvPr>
          <p:cNvSpPr/>
          <p:nvPr/>
        </p:nvSpPr>
        <p:spPr>
          <a:xfrm>
            <a:off x="6484689" y="2204072"/>
            <a:ext cx="2827090" cy="61239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anose="020B0604020202020204" pitchFamily="34" charset="0"/>
                <a:cs typeface="Arial" panose="020B0604020202020204" pitchFamily="34" charset="0"/>
              </a:rPr>
              <a:t>Órganos de Asesoramiento</a:t>
            </a:r>
          </a:p>
        </p:txBody>
      </p:sp>
      <p:sp>
        <p:nvSpPr>
          <p:cNvPr id="4" name="Rectángulo 3">
            <a:extLst>
              <a:ext uri="{FF2B5EF4-FFF2-40B4-BE49-F238E27FC236}">
                <a16:creationId xmlns:a16="http://schemas.microsoft.com/office/drawing/2014/main" id="{22587E66-2703-443B-9DF9-10C81CCCAE34}"/>
              </a:ext>
            </a:extLst>
          </p:cNvPr>
          <p:cNvSpPr/>
          <p:nvPr/>
        </p:nvSpPr>
        <p:spPr>
          <a:xfrm>
            <a:off x="6484689" y="3432136"/>
            <a:ext cx="3103927" cy="135901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400" dirty="0">
                <a:solidFill>
                  <a:schemeClr val="tx1"/>
                </a:solidFill>
                <a:latin typeface="Arial" panose="020B0604020202020204" pitchFamily="34" charset="0"/>
                <a:cs typeface="Arial" panose="020B0604020202020204" pitchFamily="34" charset="0"/>
              </a:rPr>
              <a:t>1.Oficina de Planificación y Presupuesto</a:t>
            </a:r>
          </a:p>
          <a:p>
            <a:r>
              <a:rPr lang="es-PE" sz="1400" dirty="0">
                <a:solidFill>
                  <a:schemeClr val="tx1"/>
                </a:solidFill>
                <a:latin typeface="Arial" panose="020B0604020202020204" pitchFamily="34" charset="0"/>
                <a:cs typeface="Arial" panose="020B0604020202020204" pitchFamily="34" charset="0"/>
              </a:rPr>
              <a:t>2.</a:t>
            </a:r>
            <a:r>
              <a:rPr lang="es-PE" sz="1400" b="1" dirty="0">
                <a:solidFill>
                  <a:schemeClr val="tx1"/>
                </a:solidFill>
                <a:latin typeface="Arial" panose="020B0604020202020204" pitchFamily="34" charset="0"/>
                <a:cs typeface="Arial" panose="020B0604020202020204" pitchFamily="34" charset="0"/>
              </a:rPr>
              <a:t>Oficina de Asesoría Legal</a:t>
            </a:r>
          </a:p>
        </p:txBody>
      </p:sp>
      <p:pic>
        <p:nvPicPr>
          <p:cNvPr id="5" name="Imagen 4">
            <a:extLst>
              <a:ext uri="{FF2B5EF4-FFF2-40B4-BE49-F238E27FC236}">
                <a16:creationId xmlns:a16="http://schemas.microsoft.com/office/drawing/2014/main" id="{BBE1442F-6E29-428E-9C60-D91F7D21BE5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31422" y="143692"/>
            <a:ext cx="7929155" cy="914401"/>
          </a:xfrm>
          <a:prstGeom prst="rect">
            <a:avLst/>
          </a:prstGeom>
          <a:noFill/>
          <a:ln>
            <a:noFill/>
          </a:ln>
        </p:spPr>
      </p:pic>
      <p:cxnSp>
        <p:nvCxnSpPr>
          <p:cNvPr id="8" name="Conector: angular 7">
            <a:extLst>
              <a:ext uri="{FF2B5EF4-FFF2-40B4-BE49-F238E27FC236}">
                <a16:creationId xmlns:a16="http://schemas.microsoft.com/office/drawing/2014/main" id="{967BE7A8-2CFE-4732-AC97-54C16D5A70A9}"/>
              </a:ext>
            </a:extLst>
          </p:cNvPr>
          <p:cNvCxnSpPr>
            <a:cxnSpLocks/>
          </p:cNvCxnSpPr>
          <p:nvPr/>
        </p:nvCxnSpPr>
        <p:spPr>
          <a:xfrm>
            <a:off x="5494352" y="3363402"/>
            <a:ext cx="858740" cy="4532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92D6DE1A-5955-4182-B69D-B3CD8FF5544A}"/>
              </a:ext>
            </a:extLst>
          </p:cNvPr>
          <p:cNvCxnSpPr>
            <a:cxnSpLocks/>
          </p:cNvCxnSpPr>
          <p:nvPr/>
        </p:nvCxnSpPr>
        <p:spPr>
          <a:xfrm>
            <a:off x="7768424" y="2965837"/>
            <a:ext cx="0" cy="397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ángulo: esquinas redondeadas 5">
            <a:extLst>
              <a:ext uri="{FF2B5EF4-FFF2-40B4-BE49-F238E27FC236}">
                <a16:creationId xmlns:a16="http://schemas.microsoft.com/office/drawing/2014/main" id="{E1414FAC-A7FE-402C-BEAA-032C22CB7AD1}"/>
              </a:ext>
            </a:extLst>
          </p:cNvPr>
          <p:cNvSpPr/>
          <p:nvPr/>
        </p:nvSpPr>
        <p:spPr>
          <a:xfrm>
            <a:off x="1811045" y="5406501"/>
            <a:ext cx="7777571" cy="7154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es-PE" sz="1200" b="1" dirty="0">
                <a:solidFill>
                  <a:prstClr val="black"/>
                </a:solidFill>
                <a:latin typeface="Calibri" panose="020F0502020204030204"/>
              </a:rPr>
              <a:t>Artículo 38.- PROGRAMAS Y PROYECTOS ESPECIALES … 2do. Párrafo …  “Los Programas son estructuras funcionales creadas para atender un problema o situación crítica, o implementar una política pública especifica, en el ámbito de competencia de la entidad a la que pertenecen. Solo por excepción, la creación de un programa conlleva a la formación de un órgano o unidad orgánica de una entidad.”  LEY ORGANICA DEL PODER EJECUTIVO  LEY N° 29158</a:t>
            </a:r>
          </a:p>
        </p:txBody>
      </p:sp>
    </p:spTree>
    <p:extLst>
      <p:ext uri="{BB962C8B-B14F-4D97-AF65-F5344CB8AC3E}">
        <p14:creationId xmlns:p14="http://schemas.microsoft.com/office/powerpoint/2010/main" val="402589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1157EA5D-5CA2-4627-855B-61E2D119F1D0}"/>
              </a:ext>
            </a:extLst>
          </p:cNvPr>
          <p:cNvSpPr/>
          <p:nvPr/>
        </p:nvSpPr>
        <p:spPr>
          <a:xfrm>
            <a:off x="1568739" y="867220"/>
            <a:ext cx="2533475" cy="62078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300" dirty="0">
                <a:solidFill>
                  <a:schemeClr val="tx1"/>
                </a:solidFill>
                <a:latin typeface="Arial" panose="020B0604020202020204" pitchFamily="34" charset="0"/>
                <a:cs typeface="Arial" panose="020B0604020202020204" pitchFamily="34" charset="0"/>
              </a:rPr>
              <a:t>OFICINA DE ASESORÍA LEGAL </a:t>
            </a:r>
          </a:p>
        </p:txBody>
      </p:sp>
      <p:sp>
        <p:nvSpPr>
          <p:cNvPr id="3" name="Rectángulo: esquinas redondeadas 2">
            <a:extLst>
              <a:ext uri="{FF2B5EF4-FFF2-40B4-BE49-F238E27FC236}">
                <a16:creationId xmlns:a16="http://schemas.microsoft.com/office/drawing/2014/main" id="{EA781A30-8F26-4E57-B67E-6E01ADD4E6B1}"/>
              </a:ext>
            </a:extLst>
          </p:cNvPr>
          <p:cNvSpPr/>
          <p:nvPr/>
        </p:nvSpPr>
        <p:spPr>
          <a:xfrm>
            <a:off x="4957896" y="788566"/>
            <a:ext cx="4750648" cy="111179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altLang="es-PE" sz="1300" dirty="0">
                <a:solidFill>
                  <a:schemeClr val="tx1"/>
                </a:solidFill>
                <a:latin typeface="Arial" panose="020B0604020202020204" pitchFamily="34" charset="0"/>
                <a:cs typeface="Arial" panose="020B0604020202020204" pitchFamily="34" charset="0"/>
              </a:rPr>
              <a:t>Órgano responsable de asesorar a la Dirección Ejecutiva y demás órganos en asuntos de carácter jurídico. Dependen Jerárquicamente del Director (a) Ejecutivo (a) y mantiene relaciones técnico - funcionales con el Ministerio de Agricultura y Riego.</a:t>
            </a:r>
            <a:endParaRPr lang="es-PE" sz="1300" dirty="0">
              <a:solidFill>
                <a:schemeClr val="tx1"/>
              </a:solidFill>
              <a:latin typeface="Arial" panose="020B0604020202020204" pitchFamily="34" charset="0"/>
              <a:cs typeface="Arial" panose="020B0604020202020204" pitchFamily="34" charset="0"/>
            </a:endParaRPr>
          </a:p>
        </p:txBody>
      </p:sp>
      <p:sp>
        <p:nvSpPr>
          <p:cNvPr id="4" name="Flecha: a la derecha 3">
            <a:extLst>
              <a:ext uri="{FF2B5EF4-FFF2-40B4-BE49-F238E27FC236}">
                <a16:creationId xmlns:a16="http://schemas.microsoft.com/office/drawing/2014/main" id="{E06E3DEF-747F-4F9F-B0D8-F5886B18E0EC}"/>
              </a:ext>
            </a:extLst>
          </p:cNvPr>
          <p:cNvSpPr/>
          <p:nvPr/>
        </p:nvSpPr>
        <p:spPr>
          <a:xfrm>
            <a:off x="4320329" y="1038338"/>
            <a:ext cx="450453" cy="385893"/>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00">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3F7CE5FE-0881-4939-A13C-E438BDCC99D5}"/>
              </a:ext>
            </a:extLst>
          </p:cNvPr>
          <p:cNvSpPr/>
          <p:nvPr/>
        </p:nvSpPr>
        <p:spPr>
          <a:xfrm>
            <a:off x="1652632" y="2257478"/>
            <a:ext cx="7125608" cy="356218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b="1" dirty="0">
                <a:solidFill>
                  <a:schemeClr val="tx1"/>
                </a:solidFill>
                <a:latin typeface="Arial" panose="020B0604020202020204" pitchFamily="34" charset="0"/>
                <a:cs typeface="Arial" panose="020B0604020202020204" pitchFamily="34" charset="0"/>
              </a:rPr>
              <a:t>1</a:t>
            </a:r>
            <a:r>
              <a:rPr lang="es-PE" sz="1200" dirty="0">
                <a:solidFill>
                  <a:schemeClr val="tx1"/>
                </a:solidFill>
                <a:latin typeface="Arial" panose="020B0604020202020204" pitchFamily="34" charset="0"/>
                <a:cs typeface="Arial" panose="020B0604020202020204" pitchFamily="34" charset="0"/>
              </a:rPr>
              <a:t>.Asesorar a la dirección ejecutiva y demás órganos respecto a aspectos legales y jurídicos relacionados con las competencias del Programa ; y en la interpretación y aplicación de la normativa vigente.</a:t>
            </a:r>
          </a:p>
          <a:p>
            <a:r>
              <a:rPr lang="es-PE" sz="1200" b="1" dirty="0">
                <a:solidFill>
                  <a:schemeClr val="tx1"/>
                </a:solidFill>
                <a:latin typeface="Arial" panose="020B0604020202020204" pitchFamily="34" charset="0"/>
                <a:cs typeface="Arial" panose="020B0604020202020204" pitchFamily="34" charset="0"/>
              </a:rPr>
              <a:t>2</a:t>
            </a:r>
            <a:r>
              <a:rPr lang="es-PE" sz="1200" dirty="0">
                <a:solidFill>
                  <a:schemeClr val="tx1"/>
                </a:solidFill>
                <a:latin typeface="Arial" panose="020B0604020202020204" pitchFamily="34" charset="0"/>
                <a:cs typeface="Arial" panose="020B0604020202020204" pitchFamily="34" charset="0"/>
              </a:rPr>
              <a:t>.Absorver consultas de carácter legal que le sean formuladas por las dependencias del programa.</a:t>
            </a:r>
          </a:p>
          <a:p>
            <a:r>
              <a:rPr lang="es-PE" sz="1200" b="1" dirty="0">
                <a:solidFill>
                  <a:schemeClr val="tx1"/>
                </a:solidFill>
                <a:latin typeface="Arial" panose="020B0604020202020204" pitchFamily="34" charset="0"/>
                <a:cs typeface="Arial" panose="020B0604020202020204" pitchFamily="34" charset="0"/>
              </a:rPr>
              <a:t>3</a:t>
            </a:r>
            <a:r>
              <a:rPr lang="es-PE" sz="1200" dirty="0">
                <a:solidFill>
                  <a:schemeClr val="tx1"/>
                </a:solidFill>
                <a:latin typeface="Arial" panose="020B0604020202020204" pitchFamily="34" charset="0"/>
                <a:cs typeface="Arial" panose="020B0604020202020204" pitchFamily="34" charset="0"/>
              </a:rPr>
              <a:t>.Emitir opinión y visar los contratos, acuerdos, convenios, directivas y otros documentos administrativos que revistan aspectos legales, que sean propuestos por los árganos, así como los requeridos por la Dirección Ejecutiva.</a:t>
            </a:r>
          </a:p>
          <a:p>
            <a:r>
              <a:rPr lang="es-PE" sz="1200" b="1" dirty="0">
                <a:solidFill>
                  <a:schemeClr val="tx1"/>
                </a:solidFill>
                <a:latin typeface="Arial" panose="020B0604020202020204" pitchFamily="34" charset="0"/>
                <a:cs typeface="Arial" panose="020B0604020202020204" pitchFamily="34" charset="0"/>
              </a:rPr>
              <a:t>4</a:t>
            </a:r>
            <a:r>
              <a:rPr lang="es-PE" sz="1200" dirty="0">
                <a:solidFill>
                  <a:schemeClr val="tx1"/>
                </a:solidFill>
                <a:latin typeface="Arial" panose="020B0604020202020204" pitchFamily="34" charset="0"/>
                <a:cs typeface="Arial" panose="020B0604020202020204" pitchFamily="34" charset="0"/>
              </a:rPr>
              <a:t>.Visar los dispositivos legales y directivas de carácter interno emitidas por los órganos.</a:t>
            </a:r>
          </a:p>
          <a:p>
            <a:r>
              <a:rPr lang="es-PE" sz="1200" b="1" dirty="0">
                <a:solidFill>
                  <a:schemeClr val="tx1"/>
                </a:solidFill>
                <a:latin typeface="Arial" panose="020B0604020202020204" pitchFamily="34" charset="0"/>
                <a:cs typeface="Arial" panose="020B0604020202020204" pitchFamily="34" charset="0"/>
              </a:rPr>
              <a:t>5.</a:t>
            </a:r>
            <a:r>
              <a:rPr lang="es-PE" sz="1200" dirty="0">
                <a:solidFill>
                  <a:schemeClr val="tx1"/>
                </a:solidFill>
                <a:latin typeface="Arial" panose="020B0604020202020204" pitchFamily="34" charset="0"/>
                <a:cs typeface="Arial" panose="020B0604020202020204" pitchFamily="34" charset="0"/>
              </a:rPr>
              <a:t>Formular, opinar y/o proponer proyectos de dispositivos legales y documentos oficiales que sean necesarios y requeridos por la Dirección Ejecutiva</a:t>
            </a:r>
          </a:p>
          <a:p>
            <a:r>
              <a:rPr lang="es-PE" sz="1200" b="1" dirty="0">
                <a:solidFill>
                  <a:schemeClr val="tx1"/>
                </a:solidFill>
                <a:latin typeface="Arial" panose="020B0604020202020204" pitchFamily="34" charset="0"/>
                <a:cs typeface="Arial" panose="020B0604020202020204" pitchFamily="34" charset="0"/>
              </a:rPr>
              <a:t>6</a:t>
            </a:r>
            <a:r>
              <a:rPr lang="es-PE" sz="1200" dirty="0">
                <a:solidFill>
                  <a:schemeClr val="tx1"/>
                </a:solidFill>
                <a:latin typeface="Arial" panose="020B0604020202020204" pitchFamily="34" charset="0"/>
                <a:cs typeface="Arial" panose="020B0604020202020204" pitchFamily="34" charset="0"/>
              </a:rPr>
              <a:t>.Emitir opinión legal sobre el cumplimento de lo estipulado en los contratos, convenios y acuerdos de préstamo en el marco de su competencia.</a:t>
            </a:r>
          </a:p>
          <a:p>
            <a:r>
              <a:rPr lang="es-PE" sz="1200" b="1" dirty="0">
                <a:solidFill>
                  <a:schemeClr val="tx1"/>
                </a:solidFill>
                <a:latin typeface="Arial" panose="020B0604020202020204" pitchFamily="34" charset="0"/>
                <a:cs typeface="Arial" panose="020B0604020202020204" pitchFamily="34" charset="0"/>
              </a:rPr>
              <a:t>7</a:t>
            </a:r>
            <a:r>
              <a:rPr lang="es-PE" sz="1200" dirty="0">
                <a:solidFill>
                  <a:schemeClr val="tx1"/>
                </a:solidFill>
                <a:latin typeface="Arial" panose="020B0604020202020204" pitchFamily="34" charset="0"/>
                <a:cs typeface="Arial" panose="020B0604020202020204" pitchFamily="34" charset="0"/>
              </a:rPr>
              <a:t>.Coordinar con la Procuraduría publica y la Oficina General de Asesoría Jurídica del Ministerio, y prestar apoyo para su defensa, ante instancias administrativas, arbitrales o judiciales.</a:t>
            </a:r>
          </a:p>
          <a:p>
            <a:r>
              <a:rPr lang="es-PE" sz="1200" b="1" dirty="0">
                <a:solidFill>
                  <a:schemeClr val="tx1"/>
                </a:solidFill>
                <a:latin typeface="Arial" panose="020B0604020202020204" pitchFamily="34" charset="0"/>
                <a:cs typeface="Arial" panose="020B0604020202020204" pitchFamily="34" charset="0"/>
              </a:rPr>
              <a:t>8</a:t>
            </a:r>
            <a:r>
              <a:rPr lang="es-PE" sz="1200" dirty="0">
                <a:solidFill>
                  <a:schemeClr val="tx1"/>
                </a:solidFill>
                <a:latin typeface="Arial" panose="020B0604020202020204" pitchFamily="34" charset="0"/>
                <a:cs typeface="Arial" panose="020B0604020202020204" pitchFamily="34" charset="0"/>
              </a:rPr>
              <a:t>.Elaborar informes legales para resolver recursos impugnatorios y quejas que se interpongan y que deban ser resueltos por el Programa.</a:t>
            </a:r>
          </a:p>
          <a:p>
            <a:r>
              <a:rPr lang="es-PE" sz="1200" b="1" dirty="0">
                <a:solidFill>
                  <a:schemeClr val="tx1"/>
                </a:solidFill>
                <a:latin typeface="Arial" panose="020B0604020202020204" pitchFamily="34" charset="0"/>
                <a:cs typeface="Arial" panose="020B0604020202020204" pitchFamily="34" charset="0"/>
              </a:rPr>
              <a:t>9</a:t>
            </a:r>
            <a:r>
              <a:rPr lang="es-PE" sz="1200" dirty="0">
                <a:solidFill>
                  <a:schemeClr val="tx1"/>
                </a:solidFill>
                <a:latin typeface="Arial" panose="020B0604020202020204" pitchFamily="34" charset="0"/>
                <a:cs typeface="Arial" panose="020B0604020202020204" pitchFamily="34" charset="0"/>
              </a:rPr>
              <a:t>.Las demás funciones que le sean encomendadas por la Directora Ejecutiva y las que le corresponda por mandato legal expreso.</a:t>
            </a:r>
          </a:p>
          <a:p>
            <a:endParaRPr lang="es-PE" sz="1300" dirty="0">
              <a:solidFill>
                <a:schemeClr val="tx1"/>
              </a:solidFill>
              <a:latin typeface="Arial" panose="020B0604020202020204" pitchFamily="34" charset="0"/>
              <a:cs typeface="Arial" panose="020B0604020202020204" pitchFamily="34" charset="0"/>
            </a:endParaRPr>
          </a:p>
        </p:txBody>
      </p:sp>
      <p:cxnSp>
        <p:nvCxnSpPr>
          <p:cNvPr id="19" name="Conector: angular 18">
            <a:extLst>
              <a:ext uri="{FF2B5EF4-FFF2-40B4-BE49-F238E27FC236}">
                <a16:creationId xmlns:a16="http://schemas.microsoft.com/office/drawing/2014/main" id="{11B54384-41DD-4E2F-9340-E134471EDF78}"/>
              </a:ext>
            </a:extLst>
          </p:cNvPr>
          <p:cNvCxnSpPr/>
          <p:nvPr/>
        </p:nvCxnSpPr>
        <p:spPr>
          <a:xfrm rot="16200000" flipH="1">
            <a:off x="1596973" y="1657847"/>
            <a:ext cx="612250" cy="4850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343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E8145DA8-4832-4CC3-8295-0EB1C1DF46FF}"/>
              </a:ext>
            </a:extLst>
          </p:cNvPr>
          <p:cNvSpPr/>
          <p:nvPr/>
        </p:nvSpPr>
        <p:spPr>
          <a:xfrm>
            <a:off x="1558457" y="2190585"/>
            <a:ext cx="2814761" cy="86271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u="sng" dirty="0">
                <a:solidFill>
                  <a:schemeClr val="tx1"/>
                </a:solidFill>
                <a:latin typeface="Arial" panose="020B0604020202020204" pitchFamily="34" charset="0"/>
                <a:cs typeface="Arial" panose="020B0604020202020204" pitchFamily="34" charset="0"/>
              </a:rPr>
              <a:t>ABUSO DE AUTORIDAD</a:t>
            </a:r>
            <a:endParaRPr lang="es-PE" sz="1200" u="sng" dirty="0">
              <a:solidFill>
                <a:schemeClr val="tx1"/>
              </a:solidFill>
              <a:latin typeface="Arial" panose="020B0604020202020204" pitchFamily="34" charset="0"/>
              <a:cs typeface="Arial" panose="020B0604020202020204" pitchFamily="34" charset="0"/>
            </a:endParaRPr>
          </a:p>
        </p:txBody>
      </p:sp>
      <p:sp>
        <p:nvSpPr>
          <p:cNvPr id="3" name="Rectángulo: esquinas redondeadas 2">
            <a:extLst>
              <a:ext uri="{FF2B5EF4-FFF2-40B4-BE49-F238E27FC236}">
                <a16:creationId xmlns:a16="http://schemas.microsoft.com/office/drawing/2014/main" id="{411561E3-7C99-4770-B2DC-30595148A71D}"/>
              </a:ext>
            </a:extLst>
          </p:cNvPr>
          <p:cNvSpPr/>
          <p:nvPr/>
        </p:nvSpPr>
        <p:spPr>
          <a:xfrm>
            <a:off x="5168347" y="874643"/>
            <a:ext cx="4945712" cy="473102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PE" sz="1200" dirty="0">
                <a:solidFill>
                  <a:schemeClr val="tx1"/>
                </a:solidFill>
                <a:latin typeface="Arial" panose="020B0604020202020204" pitchFamily="34" charset="0"/>
                <a:cs typeface="Arial" panose="020B0604020202020204" pitchFamily="34" charset="0"/>
              </a:rPr>
              <a:t>Delito de abuso de autoridad.-  Se encuentra regulado en el artículo 376 del Código Penal y se configura cuando:</a:t>
            </a:r>
          </a:p>
          <a:p>
            <a:r>
              <a:rPr lang="es-PE" sz="1200" dirty="0">
                <a:solidFill>
                  <a:schemeClr val="tx1"/>
                </a:solidFill>
                <a:latin typeface="Arial" panose="020B0604020202020204" pitchFamily="34" charset="0"/>
                <a:cs typeface="Arial" panose="020B0604020202020204" pitchFamily="34" charset="0"/>
              </a:rPr>
              <a:t>“El funcionario público que, abusando de sus atribuciones, comete u ordena un acto arbitrario que cause perjuicio a alguien será reprimido con pena privativa de libertad no mayor de tres años (…)”</a:t>
            </a:r>
          </a:p>
          <a:p>
            <a:pPr lvl="0"/>
            <a:r>
              <a:rPr lang="es-PE" sz="1200" dirty="0">
                <a:solidFill>
                  <a:schemeClr val="tx1"/>
                </a:solidFill>
                <a:latin typeface="Arial" panose="020B0604020202020204" pitchFamily="34" charset="0"/>
                <a:cs typeface="Arial" panose="020B0604020202020204" pitchFamily="34" charset="0"/>
              </a:rPr>
              <a:t>El artículo 425 del Código Penal señala a quienes se consideran funcionarios o servidores públicos, así tenemos:</a:t>
            </a:r>
          </a:p>
          <a:p>
            <a:r>
              <a:rPr lang="es-PE" sz="1200" dirty="0">
                <a:solidFill>
                  <a:schemeClr val="tx1"/>
                </a:solidFill>
                <a:latin typeface="Arial" panose="020B0604020202020204" pitchFamily="34" charset="0"/>
                <a:cs typeface="Arial" panose="020B0604020202020204" pitchFamily="34" charset="0"/>
              </a:rPr>
              <a:t>1. Los que están comprendidos en la carrera administrativa </a:t>
            </a:r>
          </a:p>
          <a:p>
            <a:r>
              <a:rPr lang="es-PE" sz="1200" dirty="0">
                <a:solidFill>
                  <a:schemeClr val="tx1"/>
                </a:solidFill>
                <a:latin typeface="Arial" panose="020B0604020202020204" pitchFamily="34" charset="0"/>
                <a:cs typeface="Arial" panose="020B0604020202020204" pitchFamily="34" charset="0"/>
              </a:rPr>
              <a:t>2. Los que desempeñan cargos políticos o de confianza, incluso si emanan de elección popular </a:t>
            </a:r>
          </a:p>
          <a:p>
            <a:r>
              <a:rPr lang="es-PE" sz="1200" dirty="0">
                <a:solidFill>
                  <a:schemeClr val="tx1"/>
                </a:solidFill>
                <a:latin typeface="Arial" panose="020B0604020202020204" pitchFamily="34" charset="0"/>
                <a:cs typeface="Arial" panose="020B0604020202020204" pitchFamily="34" charset="0"/>
              </a:rPr>
              <a:t>3. Todo aquel que independientemente del régimen laboral en que se encuentre, mantiene vínculo laboral o contractual de cualquier naturaleza con entidades u organismos del Estado y que en virtud de ello ejerce funciones en dichas entidades u organismos</a:t>
            </a:r>
          </a:p>
          <a:p>
            <a:pPr lvl="0"/>
            <a:r>
              <a:rPr lang="es-PE" sz="1200" dirty="0">
                <a:solidFill>
                  <a:schemeClr val="tx1"/>
                </a:solidFill>
                <a:latin typeface="Arial" panose="020B0604020202020204" pitchFamily="34" charset="0"/>
                <a:cs typeface="Arial" panose="020B0604020202020204" pitchFamily="34" charset="0"/>
              </a:rPr>
              <a:t>El bien jurídico protegido es el correcto funcionamiento de la administración pública en cuanto al desempeño funcional de sus funcionarios.</a:t>
            </a:r>
          </a:p>
          <a:p>
            <a:pPr lvl="0"/>
            <a:r>
              <a:rPr lang="es-PE" sz="1200" dirty="0">
                <a:solidFill>
                  <a:schemeClr val="tx1"/>
                </a:solidFill>
                <a:latin typeface="Arial" panose="020B0604020202020204" pitchFamily="34" charset="0"/>
                <a:cs typeface="Arial" panose="020B0604020202020204" pitchFamily="34" charset="0"/>
              </a:rPr>
              <a:t>El tipo penal exige una conducta activa, la omisión no se configura como abuso de autoridad y además debe existir un perjuicio o daño a cualquier persona.</a:t>
            </a:r>
          </a:p>
        </p:txBody>
      </p:sp>
      <p:cxnSp>
        <p:nvCxnSpPr>
          <p:cNvPr id="5" name="Conector recto de flecha 4">
            <a:extLst>
              <a:ext uri="{FF2B5EF4-FFF2-40B4-BE49-F238E27FC236}">
                <a16:creationId xmlns:a16="http://schemas.microsoft.com/office/drawing/2014/main" id="{4DE19ADA-3B44-4AC1-9011-49BFC7464A43}"/>
              </a:ext>
            </a:extLst>
          </p:cNvPr>
          <p:cNvCxnSpPr/>
          <p:nvPr/>
        </p:nvCxnSpPr>
        <p:spPr>
          <a:xfrm>
            <a:off x="4373218" y="2703444"/>
            <a:ext cx="7076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740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grama de flujo: proceso alternativo 1">
            <a:extLst>
              <a:ext uri="{FF2B5EF4-FFF2-40B4-BE49-F238E27FC236}">
                <a16:creationId xmlns:a16="http://schemas.microsoft.com/office/drawing/2014/main" id="{120ECA6A-E055-4EBC-881D-353BD46E013B}"/>
              </a:ext>
            </a:extLst>
          </p:cNvPr>
          <p:cNvSpPr/>
          <p:nvPr/>
        </p:nvSpPr>
        <p:spPr>
          <a:xfrm>
            <a:off x="1558456" y="1717482"/>
            <a:ext cx="3212327" cy="1208598"/>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u="sng" dirty="0">
                <a:solidFill>
                  <a:schemeClr val="tx1"/>
                </a:solidFill>
                <a:latin typeface="Arial" panose="020B0604020202020204" pitchFamily="34" charset="0"/>
                <a:cs typeface="Arial" panose="020B0604020202020204" pitchFamily="34" charset="0"/>
              </a:rPr>
              <a:t>BENEFICIO DE DEFENSA Y ASESORÍA DE LOS SERVIDORES Y EX SERVIDORES CIVILES </a:t>
            </a:r>
            <a:endParaRPr lang="es-PE" sz="1200" u="sng" dirty="0">
              <a:solidFill>
                <a:schemeClr val="tx1"/>
              </a:solidFill>
              <a:latin typeface="Arial" panose="020B0604020202020204" pitchFamily="34" charset="0"/>
              <a:cs typeface="Arial" panose="020B0604020202020204" pitchFamily="34" charset="0"/>
            </a:endParaRPr>
          </a:p>
        </p:txBody>
      </p:sp>
      <p:sp>
        <p:nvSpPr>
          <p:cNvPr id="3" name="Rectángulo: esquinas redondeadas 2">
            <a:extLst>
              <a:ext uri="{FF2B5EF4-FFF2-40B4-BE49-F238E27FC236}">
                <a16:creationId xmlns:a16="http://schemas.microsoft.com/office/drawing/2014/main" id="{032489DC-EF7A-42F5-B2E9-556999FC37EB}"/>
              </a:ext>
            </a:extLst>
          </p:cNvPr>
          <p:cNvSpPr/>
          <p:nvPr/>
        </p:nvSpPr>
        <p:spPr>
          <a:xfrm>
            <a:off x="5414838" y="834886"/>
            <a:ext cx="5136543" cy="489004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PE" sz="1000" dirty="0">
                <a:solidFill>
                  <a:schemeClr val="tx1"/>
                </a:solidFill>
                <a:latin typeface="Arial" panose="020B0604020202020204" pitchFamily="34" charset="0"/>
                <a:cs typeface="Arial" panose="020B0604020202020204" pitchFamily="34" charset="0"/>
              </a:rPr>
              <a:t>Regulada por la Resolución de Presidencia Ejecutiva N° 284-2015-SERVIR-PE que aprueba la Directiva N° 004-2015-SERVIR/GPGSC y modificada por la Resolución de Presidencia Ejecutiva N° 103-2017-SERVIR-PE.</a:t>
            </a:r>
          </a:p>
          <a:p>
            <a:r>
              <a:rPr lang="es-PE" sz="1000" dirty="0">
                <a:solidFill>
                  <a:schemeClr val="tx1"/>
                </a:solidFill>
                <a:latin typeface="Arial" panose="020B0604020202020204" pitchFamily="34" charset="0"/>
                <a:cs typeface="Arial" panose="020B0604020202020204" pitchFamily="34" charset="0"/>
              </a:rPr>
              <a:t> </a:t>
            </a:r>
          </a:p>
          <a:p>
            <a:pPr lvl="0"/>
            <a:r>
              <a:rPr lang="es-PE" sz="1000" dirty="0">
                <a:solidFill>
                  <a:schemeClr val="tx1"/>
                </a:solidFill>
                <a:latin typeface="Arial" panose="020B0604020202020204" pitchFamily="34" charset="0"/>
                <a:cs typeface="Arial" panose="020B0604020202020204" pitchFamily="34" charset="0"/>
              </a:rPr>
              <a:t>Resulta aplicable a todas las entidades de la administración pública, independientemente de su autonomía y nivel de gobierno al que pertenecen. Están comprendidos en la presente Directiva los servidores y ex servidores civiles que se encuentren prestando o hayan prestado servicios para una entidad pública.</a:t>
            </a:r>
          </a:p>
          <a:p>
            <a:r>
              <a:rPr lang="es-PE" sz="1000" dirty="0">
                <a:solidFill>
                  <a:schemeClr val="tx1"/>
                </a:solidFill>
                <a:latin typeface="Arial" panose="020B0604020202020204" pitchFamily="34" charset="0"/>
                <a:cs typeface="Arial" panose="020B0604020202020204" pitchFamily="34" charset="0"/>
              </a:rPr>
              <a:t> </a:t>
            </a:r>
          </a:p>
          <a:p>
            <a:pPr lvl="0"/>
            <a:r>
              <a:rPr lang="es-PE" sz="1000" dirty="0">
                <a:solidFill>
                  <a:schemeClr val="tx1"/>
                </a:solidFill>
                <a:latin typeface="Arial" panose="020B0604020202020204" pitchFamily="34" charset="0"/>
                <a:cs typeface="Arial" panose="020B0604020202020204" pitchFamily="34" charset="0"/>
              </a:rPr>
              <a:t>Para acceder al derecho de defensa y asesoría, el solicitante debe presentar ante la oficina de trámite documentario o la que haga sus veces de la entidad respectiva, los siguientes documentos:</a:t>
            </a:r>
          </a:p>
          <a:p>
            <a:r>
              <a:rPr lang="es-PE" sz="1000" dirty="0">
                <a:solidFill>
                  <a:schemeClr val="tx1"/>
                </a:solidFill>
                <a:latin typeface="Arial" panose="020B0604020202020204" pitchFamily="34" charset="0"/>
                <a:cs typeface="Arial" panose="020B0604020202020204" pitchFamily="34" charset="0"/>
              </a:rPr>
              <a:t>a) Solicitud dirigida al Titular de la entidad, con los datos completos de identificación, domicilio real, precisar la condición de servidor o ex servidor civil, datos del expediente del procedimiento, proceso o investigación respectivo, una narración de los hechos, etc.</a:t>
            </a:r>
          </a:p>
          <a:p>
            <a:r>
              <a:rPr lang="es-PE" sz="1000" dirty="0">
                <a:solidFill>
                  <a:schemeClr val="tx1"/>
                </a:solidFill>
                <a:latin typeface="Arial" panose="020B0604020202020204" pitchFamily="34" charset="0"/>
                <a:cs typeface="Arial" panose="020B0604020202020204" pitchFamily="34" charset="0"/>
              </a:rPr>
              <a:t>b) Compromiso de reembolso por medio del cual el solicitante se compromete a devolver el costo de asesoramiento y de la defensa, si al finalizar el proceso se demuestra su responsabilidad.</a:t>
            </a:r>
          </a:p>
          <a:p>
            <a:r>
              <a:rPr lang="es-PE" sz="1000" dirty="0">
                <a:solidFill>
                  <a:schemeClr val="tx1"/>
                </a:solidFill>
                <a:latin typeface="Arial" panose="020B0604020202020204" pitchFamily="34" charset="0"/>
                <a:cs typeface="Arial" panose="020B0604020202020204" pitchFamily="34" charset="0"/>
              </a:rPr>
              <a:t>c) Propuesta de servicio de defensa o asesoría precisando si ésta se solicita por todo el proceso o por alguna etapa.</a:t>
            </a:r>
          </a:p>
          <a:p>
            <a:r>
              <a:rPr lang="es-PE" sz="1000" dirty="0">
                <a:solidFill>
                  <a:schemeClr val="tx1"/>
                </a:solidFill>
                <a:latin typeface="Arial" panose="020B0604020202020204" pitchFamily="34" charset="0"/>
                <a:cs typeface="Arial" panose="020B0604020202020204" pitchFamily="34" charset="0"/>
              </a:rPr>
              <a:t>d) Compromiso de devolver a la entidad los costos y las costas determinados a su favor, en caso no resulte responsable en el procedimiento, proceso o investigación y siempre que dicho pago haya sido ordenado por la autoridad competente</a:t>
            </a:r>
          </a:p>
          <a:p>
            <a:pPr lvl="0"/>
            <a:r>
              <a:rPr lang="es-PE" sz="1000" dirty="0">
                <a:solidFill>
                  <a:schemeClr val="tx1"/>
                </a:solidFill>
                <a:latin typeface="Arial" panose="020B0604020202020204" pitchFamily="34" charset="0"/>
                <a:cs typeface="Arial" panose="020B0604020202020204" pitchFamily="34" charset="0"/>
              </a:rPr>
              <a:t>La entidad también puede declarar la improcedencia de dicha solicitud si incurre en algunas de las causales previstas en la citada Directiva y su modificatoria.</a:t>
            </a:r>
          </a:p>
        </p:txBody>
      </p:sp>
      <p:cxnSp>
        <p:nvCxnSpPr>
          <p:cNvPr id="5" name="Conector recto de flecha 4">
            <a:extLst>
              <a:ext uri="{FF2B5EF4-FFF2-40B4-BE49-F238E27FC236}">
                <a16:creationId xmlns:a16="http://schemas.microsoft.com/office/drawing/2014/main" id="{F6B6CF69-38F3-4C36-AF74-EB9D2BCBF19D}"/>
              </a:ext>
            </a:extLst>
          </p:cNvPr>
          <p:cNvCxnSpPr>
            <a:cxnSpLocks/>
            <a:stCxn id="2" idx="3"/>
          </p:cNvCxnSpPr>
          <p:nvPr/>
        </p:nvCxnSpPr>
        <p:spPr>
          <a:xfrm>
            <a:off x="4770783" y="2321781"/>
            <a:ext cx="508883" cy="15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372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grama de flujo: proceso alternativo 1">
            <a:extLst>
              <a:ext uri="{FF2B5EF4-FFF2-40B4-BE49-F238E27FC236}">
                <a16:creationId xmlns:a16="http://schemas.microsoft.com/office/drawing/2014/main" id="{E4E6DA49-7F92-4AFF-9F2E-C936FAA9A35E}"/>
              </a:ext>
            </a:extLst>
          </p:cNvPr>
          <p:cNvSpPr/>
          <p:nvPr/>
        </p:nvSpPr>
        <p:spPr>
          <a:xfrm>
            <a:off x="1248355" y="2289976"/>
            <a:ext cx="2687541" cy="985961"/>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u="sng" dirty="0">
                <a:solidFill>
                  <a:schemeClr val="tx1"/>
                </a:solidFill>
                <a:latin typeface="Arial" panose="020B0604020202020204" pitchFamily="34" charset="0"/>
                <a:cs typeface="Arial" panose="020B0604020202020204" pitchFamily="34" charset="0"/>
              </a:rPr>
              <a:t>SOLICITUDES DE INFORMES LEGALES POR PARTE DE LOS DIRECTORES ZONALES</a:t>
            </a:r>
            <a:endParaRPr lang="es-PE" sz="1200" u="sng" dirty="0">
              <a:solidFill>
                <a:schemeClr val="tx1"/>
              </a:solidFill>
              <a:latin typeface="Arial" panose="020B0604020202020204" pitchFamily="34" charset="0"/>
              <a:cs typeface="Arial" panose="020B0604020202020204" pitchFamily="34" charset="0"/>
            </a:endParaRPr>
          </a:p>
          <a:p>
            <a:pPr algn="ctr"/>
            <a:endParaRPr lang="es-PE" sz="1200" dirty="0">
              <a:solidFill>
                <a:schemeClr val="tx1"/>
              </a:solidFill>
              <a:latin typeface="Arial" panose="020B0604020202020204" pitchFamily="34" charset="0"/>
              <a:cs typeface="Arial" panose="020B0604020202020204" pitchFamily="34" charset="0"/>
            </a:endParaRPr>
          </a:p>
        </p:txBody>
      </p:sp>
      <p:sp>
        <p:nvSpPr>
          <p:cNvPr id="4" name="Rectángulo: esquinas redondeadas 3">
            <a:extLst>
              <a:ext uri="{FF2B5EF4-FFF2-40B4-BE49-F238E27FC236}">
                <a16:creationId xmlns:a16="http://schemas.microsoft.com/office/drawing/2014/main" id="{04826732-6B80-447C-B5F0-612489839000}"/>
              </a:ext>
            </a:extLst>
          </p:cNvPr>
          <p:cNvSpPr/>
          <p:nvPr/>
        </p:nvSpPr>
        <p:spPr>
          <a:xfrm>
            <a:off x="4770782" y="1089328"/>
            <a:ext cx="4587903" cy="39120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PE" sz="1200" dirty="0">
                <a:solidFill>
                  <a:schemeClr val="tx1"/>
                </a:solidFill>
                <a:latin typeface="Arial" panose="020B0604020202020204" pitchFamily="34" charset="0"/>
                <a:cs typeface="Arial" panose="020B0604020202020204" pitchFamily="34" charset="0"/>
              </a:rPr>
              <a:t>Conforme al literal b) del artículo 17 del Manual de Operaciones de AGRORURAL, la Oficina de Asesoría Legal le corresponde: “Absolver consultas de carácter legal que le sean formuladas por las dependencias del Programa”</a:t>
            </a:r>
          </a:p>
          <a:p>
            <a:pPr lvl="0"/>
            <a:r>
              <a:rPr lang="es-PE" sz="1200" dirty="0">
                <a:solidFill>
                  <a:schemeClr val="tx1"/>
                </a:solidFill>
                <a:latin typeface="Arial" panose="020B0604020202020204" pitchFamily="34" charset="0"/>
                <a:cs typeface="Arial" panose="020B0604020202020204" pitchFamily="34" charset="0"/>
              </a:rPr>
              <a:t>Las Direcciones Zonales dependen de la Dirección Ejecutiva del Programa por lo que pueden remitir consultas de carácter legal para que sean absueltas.</a:t>
            </a:r>
          </a:p>
          <a:p>
            <a:pPr lvl="0"/>
            <a:r>
              <a:rPr lang="es-PE" sz="1200" dirty="0">
                <a:solidFill>
                  <a:schemeClr val="tx1"/>
                </a:solidFill>
                <a:latin typeface="Arial" panose="020B0604020202020204" pitchFamily="34" charset="0"/>
                <a:cs typeface="Arial" panose="020B0604020202020204" pitchFamily="34" charset="0"/>
              </a:rPr>
              <a:t>Requisitos para su atención: la consulta debe tener carácter legal, la pregunta o consulta debe ser concreta y precisa señalando cuál es su duda (interpretación y/o aplicación de normas legales), deben estar relacionadas a aspectos del programa y no a temas personales.</a:t>
            </a:r>
          </a:p>
          <a:p>
            <a:pPr lvl="0"/>
            <a:r>
              <a:rPr lang="es-PE" sz="1200" dirty="0">
                <a:solidFill>
                  <a:schemeClr val="tx1"/>
                </a:solidFill>
                <a:latin typeface="Arial" panose="020B0604020202020204" pitchFamily="34" charset="0"/>
                <a:cs typeface="Arial" panose="020B0604020202020204" pitchFamily="34" charset="0"/>
              </a:rPr>
              <a:t>No tienen connotación de consulta aquellos relacionados a cómo desempeñar las funciones inherentes a su cargo o de toma de decisiones.</a:t>
            </a:r>
          </a:p>
        </p:txBody>
      </p:sp>
      <p:cxnSp>
        <p:nvCxnSpPr>
          <p:cNvPr id="6" name="Conector recto de flecha 5">
            <a:extLst>
              <a:ext uri="{FF2B5EF4-FFF2-40B4-BE49-F238E27FC236}">
                <a16:creationId xmlns:a16="http://schemas.microsoft.com/office/drawing/2014/main" id="{4B991011-81C6-4905-8FFA-F0641A9E7CE9}"/>
              </a:ext>
            </a:extLst>
          </p:cNvPr>
          <p:cNvCxnSpPr>
            <a:cxnSpLocks/>
          </p:cNvCxnSpPr>
          <p:nvPr/>
        </p:nvCxnSpPr>
        <p:spPr>
          <a:xfrm>
            <a:off x="3935896" y="2822713"/>
            <a:ext cx="6520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85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grama de flujo: proceso alternativo 1">
            <a:extLst>
              <a:ext uri="{FF2B5EF4-FFF2-40B4-BE49-F238E27FC236}">
                <a16:creationId xmlns:a16="http://schemas.microsoft.com/office/drawing/2014/main" id="{95BC1111-86D3-43CC-936A-25ED680CCD59}"/>
              </a:ext>
            </a:extLst>
          </p:cNvPr>
          <p:cNvSpPr/>
          <p:nvPr/>
        </p:nvSpPr>
        <p:spPr>
          <a:xfrm>
            <a:off x="1311965" y="2130949"/>
            <a:ext cx="2592125" cy="826936"/>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u="sng" dirty="0">
                <a:solidFill>
                  <a:schemeClr val="tx1"/>
                </a:solidFill>
                <a:latin typeface="Arial" panose="020B0604020202020204" pitchFamily="34" charset="0"/>
                <a:cs typeface="Arial" panose="020B0604020202020204" pitchFamily="34" charset="0"/>
              </a:rPr>
              <a:t>RECONOCIMIENTO DE DEUDA</a:t>
            </a:r>
            <a:endParaRPr lang="es-PE" sz="1200" u="sng" dirty="0">
              <a:solidFill>
                <a:schemeClr val="tx1"/>
              </a:solidFill>
              <a:latin typeface="Arial" panose="020B0604020202020204" pitchFamily="34" charset="0"/>
              <a:cs typeface="Arial" panose="020B0604020202020204" pitchFamily="34" charset="0"/>
            </a:endParaRPr>
          </a:p>
        </p:txBody>
      </p:sp>
      <p:sp>
        <p:nvSpPr>
          <p:cNvPr id="3" name="Rectángulo: esquinas redondeadas 2">
            <a:extLst>
              <a:ext uri="{FF2B5EF4-FFF2-40B4-BE49-F238E27FC236}">
                <a16:creationId xmlns:a16="http://schemas.microsoft.com/office/drawing/2014/main" id="{C57050C1-75CC-48D7-BAA8-303BDBB8EDEE}"/>
              </a:ext>
            </a:extLst>
          </p:cNvPr>
          <p:cNvSpPr/>
          <p:nvPr/>
        </p:nvSpPr>
        <p:spPr>
          <a:xfrm>
            <a:off x="4693920" y="818985"/>
            <a:ext cx="5979381" cy="488209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PE" sz="1000" dirty="0">
                <a:solidFill>
                  <a:schemeClr val="tx1"/>
                </a:solidFill>
                <a:latin typeface="Arial" panose="020B0604020202020204" pitchFamily="34" charset="0"/>
                <a:cs typeface="Arial" panose="020B0604020202020204" pitchFamily="34" charset="0"/>
              </a:rPr>
              <a:t>Se configura un reconocimiento de deuda cuando la prestación haya sido requerida o ejecutada sin observar las disposiciones de la normativa de Contrataciones del Estado y dado que nadie puede beneficiarse a costa de otro gratuitamente, el Código Civil en su artículo 1954, establece que “aquel que se enriquece indebidamente a expensas de otro está obligado a indemnizarlo”</a:t>
            </a:r>
          </a:p>
          <a:p>
            <a:pPr algn="just"/>
            <a:r>
              <a:rPr lang="es-PE" sz="1000" dirty="0">
                <a:solidFill>
                  <a:schemeClr val="tx1"/>
                </a:solidFill>
                <a:latin typeface="Arial" panose="020B0604020202020204" pitchFamily="34" charset="0"/>
                <a:cs typeface="Arial" panose="020B0604020202020204" pitchFamily="34" charset="0"/>
              </a:rPr>
              <a:t> </a:t>
            </a:r>
          </a:p>
          <a:p>
            <a:pPr lvl="0" algn="just"/>
            <a:r>
              <a:rPr lang="es-PE" sz="1000" dirty="0">
                <a:solidFill>
                  <a:schemeClr val="tx1"/>
                </a:solidFill>
                <a:latin typeface="Arial" panose="020B0604020202020204" pitchFamily="34" charset="0"/>
                <a:cs typeface="Arial" panose="020B0604020202020204" pitchFamily="34" charset="0"/>
              </a:rPr>
              <a:t>Deben ser tramitadas y reconocidas judicialmente pero el OSCE a través de uniforme y reiteradas opiniones deja a consideración de cada Entidad la posibilidad de reconocer directamente dichas prestaciones siempre que se hayan ejecutado para lo cual hará las consultas previas a su área legal y presupuesto. </a:t>
            </a:r>
          </a:p>
          <a:p>
            <a:pPr algn="just"/>
            <a:r>
              <a:rPr lang="es-PE" sz="1000" dirty="0">
                <a:solidFill>
                  <a:schemeClr val="tx1"/>
                </a:solidFill>
                <a:latin typeface="Arial" panose="020B0604020202020204" pitchFamily="34" charset="0"/>
                <a:cs typeface="Arial" panose="020B0604020202020204" pitchFamily="34" charset="0"/>
              </a:rPr>
              <a:t> </a:t>
            </a:r>
          </a:p>
          <a:p>
            <a:pPr lvl="0" algn="just"/>
            <a:r>
              <a:rPr lang="es-PE" sz="1000" dirty="0">
                <a:solidFill>
                  <a:schemeClr val="tx1"/>
                </a:solidFill>
                <a:latin typeface="Arial" panose="020B0604020202020204" pitchFamily="34" charset="0"/>
                <a:cs typeface="Arial" panose="020B0604020202020204" pitchFamily="34" charset="0"/>
              </a:rPr>
              <a:t>El reconocimiento de deuda no puede ser de oficio sino a pedido de la parte interesada, quienes deben ingresar una solicitud en ese sentido por Mesa de Partes.</a:t>
            </a:r>
          </a:p>
          <a:p>
            <a:pPr algn="just"/>
            <a:r>
              <a:rPr lang="es-PE" sz="1000" dirty="0">
                <a:solidFill>
                  <a:schemeClr val="tx1"/>
                </a:solidFill>
                <a:latin typeface="Arial" panose="020B0604020202020204" pitchFamily="34" charset="0"/>
                <a:cs typeface="Arial" panose="020B0604020202020204" pitchFamily="34" charset="0"/>
              </a:rPr>
              <a:t> </a:t>
            </a:r>
          </a:p>
          <a:p>
            <a:pPr lvl="0" algn="just"/>
            <a:r>
              <a:rPr lang="es-PE" sz="1000" dirty="0">
                <a:solidFill>
                  <a:schemeClr val="tx1"/>
                </a:solidFill>
                <a:latin typeface="Arial" panose="020B0604020202020204" pitchFamily="34" charset="0"/>
                <a:cs typeface="Arial" panose="020B0604020202020204" pitchFamily="34" charset="0"/>
              </a:rPr>
              <a:t>En caso la entidad opte por reconocer las prestaciones en </a:t>
            </a:r>
            <a:r>
              <a:rPr lang="es-PE" sz="1000" dirty="0" err="1">
                <a:solidFill>
                  <a:schemeClr val="tx1"/>
                </a:solidFill>
                <a:latin typeface="Arial" panose="020B0604020202020204" pitchFamily="34" charset="0"/>
                <a:cs typeface="Arial" panose="020B0604020202020204" pitchFamily="34" charset="0"/>
              </a:rPr>
              <a:t>via</a:t>
            </a:r>
            <a:r>
              <a:rPr lang="es-PE" sz="1000" dirty="0">
                <a:solidFill>
                  <a:schemeClr val="tx1"/>
                </a:solidFill>
                <a:latin typeface="Arial" panose="020B0604020202020204" pitchFamily="34" charset="0"/>
                <a:cs typeface="Arial" panose="020B0604020202020204" pitchFamily="34" charset="0"/>
              </a:rPr>
              <a:t> administrativa, el OSCE a través de su Dirección Técnico Normativa ha establecido que deben verificarse la concurrencia de los siguientes elementos para la existencia de un enriquecimiento sin causa: (i) que la Entidad se haya enriquecido y el proveedor se haya empobrecido; (</a:t>
            </a:r>
            <a:r>
              <a:rPr lang="es-PE" sz="1000" dirty="0" err="1">
                <a:solidFill>
                  <a:schemeClr val="tx1"/>
                </a:solidFill>
                <a:latin typeface="Arial" panose="020B0604020202020204" pitchFamily="34" charset="0"/>
                <a:cs typeface="Arial" panose="020B0604020202020204" pitchFamily="34" charset="0"/>
              </a:rPr>
              <a:t>ii</a:t>
            </a:r>
            <a:r>
              <a:rPr lang="es-PE" sz="1000" dirty="0">
                <a:solidFill>
                  <a:schemeClr val="tx1"/>
                </a:solidFill>
                <a:latin typeface="Arial" panose="020B0604020202020204" pitchFamily="34" charset="0"/>
                <a:cs typeface="Arial" panose="020B0604020202020204" pitchFamily="34" charset="0"/>
              </a:rPr>
              <a:t>) que exista conexión entre el enriquecimiento de la Entidad y el empobrecimiento del proveedor, la cual estará dada por el desplazamiento de la prestación patrimonial del proveedor a la Entidad; (</a:t>
            </a:r>
            <a:r>
              <a:rPr lang="es-PE" sz="1000" dirty="0" err="1">
                <a:solidFill>
                  <a:schemeClr val="tx1"/>
                </a:solidFill>
                <a:latin typeface="Arial" panose="020B0604020202020204" pitchFamily="34" charset="0"/>
                <a:cs typeface="Arial" panose="020B0604020202020204" pitchFamily="34" charset="0"/>
              </a:rPr>
              <a:t>iii</a:t>
            </a:r>
            <a:r>
              <a:rPr lang="es-PE" sz="1000" dirty="0">
                <a:solidFill>
                  <a:schemeClr val="tx1"/>
                </a:solidFill>
                <a:latin typeface="Arial" panose="020B0604020202020204" pitchFamily="34" charset="0"/>
                <a:cs typeface="Arial" panose="020B0604020202020204" pitchFamily="34" charset="0"/>
              </a:rPr>
              <a:t>) que no exista una causa jurídica para esta transferencia patrimonial, como puede ser la ausencia de contrato (o su nulidad), de contrato complementario, o de la autorización correspondiente para la ejecución de prestaciones adicionales; y (</a:t>
            </a:r>
            <a:r>
              <a:rPr lang="es-PE" sz="1000" dirty="0" err="1">
                <a:solidFill>
                  <a:schemeClr val="tx1"/>
                </a:solidFill>
                <a:latin typeface="Arial" panose="020B0604020202020204" pitchFamily="34" charset="0"/>
                <a:cs typeface="Arial" panose="020B0604020202020204" pitchFamily="34" charset="0"/>
              </a:rPr>
              <a:t>iv</a:t>
            </a:r>
            <a:r>
              <a:rPr lang="es-PE" sz="1000" dirty="0">
                <a:solidFill>
                  <a:schemeClr val="tx1"/>
                </a:solidFill>
                <a:latin typeface="Arial" panose="020B0604020202020204" pitchFamily="34" charset="0"/>
                <a:cs typeface="Arial" panose="020B0604020202020204" pitchFamily="34" charset="0"/>
              </a:rPr>
              <a:t>) que las prestaciones hayan sido ejecutadas de buena fe por el proveedor.</a:t>
            </a:r>
          </a:p>
          <a:p>
            <a:pPr algn="just"/>
            <a:r>
              <a:rPr lang="es-PE" sz="1000" dirty="0">
                <a:solidFill>
                  <a:schemeClr val="tx1"/>
                </a:solidFill>
                <a:latin typeface="Arial" panose="020B0604020202020204" pitchFamily="34" charset="0"/>
                <a:cs typeface="Arial" panose="020B0604020202020204" pitchFamily="34" charset="0"/>
              </a:rPr>
              <a:t> </a:t>
            </a:r>
          </a:p>
          <a:p>
            <a:pPr lvl="0" algn="just"/>
            <a:r>
              <a:rPr lang="es-PE" sz="1000" dirty="0">
                <a:solidFill>
                  <a:schemeClr val="tx1"/>
                </a:solidFill>
                <a:latin typeface="Arial" panose="020B0604020202020204" pitchFamily="34" charset="0"/>
                <a:cs typeface="Arial" panose="020B0604020202020204" pitchFamily="34" charset="0"/>
              </a:rPr>
              <a:t>El reconocimiento se materializa mediante un acto administrativo suscrito por la máxima autoridad administrativa o a quien decida delegar, previo informe técnico del área usuaria dando la conformidad y analizando cada uno de los requisitos señalados y un informe legal que opine si se cumple o no con las exigencias normativas del OSCE  para estos casos.</a:t>
            </a:r>
          </a:p>
        </p:txBody>
      </p:sp>
      <p:cxnSp>
        <p:nvCxnSpPr>
          <p:cNvPr id="5" name="Conector recto de flecha 4">
            <a:extLst>
              <a:ext uri="{FF2B5EF4-FFF2-40B4-BE49-F238E27FC236}">
                <a16:creationId xmlns:a16="http://schemas.microsoft.com/office/drawing/2014/main" id="{EB1AD9CC-20C5-4FCC-AD25-19DCBA17C3D4}"/>
              </a:ext>
            </a:extLst>
          </p:cNvPr>
          <p:cNvCxnSpPr>
            <a:cxnSpLocks/>
          </p:cNvCxnSpPr>
          <p:nvPr/>
        </p:nvCxnSpPr>
        <p:spPr>
          <a:xfrm>
            <a:off x="4047214" y="2488758"/>
            <a:ext cx="5247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981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grama de flujo: proceso alternativo 1">
            <a:extLst>
              <a:ext uri="{FF2B5EF4-FFF2-40B4-BE49-F238E27FC236}">
                <a16:creationId xmlns:a16="http://schemas.microsoft.com/office/drawing/2014/main" id="{14ACDCD7-3813-4FA3-949E-261157892935}"/>
              </a:ext>
            </a:extLst>
          </p:cNvPr>
          <p:cNvSpPr/>
          <p:nvPr/>
        </p:nvSpPr>
        <p:spPr>
          <a:xfrm>
            <a:off x="1455089" y="2075290"/>
            <a:ext cx="2592125" cy="826936"/>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100" b="1" dirty="0">
                <a:solidFill>
                  <a:schemeClr val="tx1"/>
                </a:solidFill>
                <a:latin typeface="Arial" panose="020B0604020202020204" pitchFamily="34" charset="0"/>
                <a:cs typeface="Arial" panose="020B0604020202020204" pitchFamily="34" charset="0"/>
              </a:rPr>
              <a:t>DELEGACIÓN DE FUNCIONES</a:t>
            </a:r>
            <a:endParaRPr lang="es-PE" sz="1100" dirty="0">
              <a:solidFill>
                <a:schemeClr val="tx1"/>
              </a:solidFill>
              <a:latin typeface="Arial" panose="020B0604020202020204" pitchFamily="34" charset="0"/>
              <a:cs typeface="Arial" panose="020B0604020202020204" pitchFamily="34" charset="0"/>
            </a:endParaRPr>
          </a:p>
        </p:txBody>
      </p:sp>
      <p:sp>
        <p:nvSpPr>
          <p:cNvPr id="3" name="Rectángulo: esquinas redondeadas 2">
            <a:extLst>
              <a:ext uri="{FF2B5EF4-FFF2-40B4-BE49-F238E27FC236}">
                <a16:creationId xmlns:a16="http://schemas.microsoft.com/office/drawing/2014/main" id="{2AE0B36F-D9DA-4812-BEB2-4DF2B5795F79}"/>
              </a:ext>
            </a:extLst>
          </p:cNvPr>
          <p:cNvSpPr/>
          <p:nvPr/>
        </p:nvSpPr>
        <p:spPr>
          <a:xfrm>
            <a:off x="4715124" y="827374"/>
            <a:ext cx="5979381" cy="488209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PE" sz="1100" dirty="0">
                <a:solidFill>
                  <a:schemeClr val="tx1"/>
                </a:solidFill>
                <a:latin typeface="Arial" panose="020B0604020202020204" pitchFamily="34" charset="0"/>
                <a:cs typeface="Arial" panose="020B0604020202020204" pitchFamily="34" charset="0"/>
              </a:rPr>
              <a:t>La delegación de facultades constituye el traslado transitorio y discrecional de funciones desde un órgano central a los órganos de línea, de apoyo y desconcentrados, manteniéndose la relación jerárquica entre ellas, acto que se realiza en beneficio de la calidad del servicio que brinda la Administración Pública al ciudadano.</a:t>
            </a:r>
          </a:p>
          <a:p>
            <a:pPr algn="just"/>
            <a:r>
              <a:rPr lang="es-PE" sz="1100" b="1" dirty="0">
                <a:solidFill>
                  <a:schemeClr val="tx1"/>
                </a:solidFill>
                <a:latin typeface="Arial" panose="020B0604020202020204" pitchFamily="34" charset="0"/>
                <a:cs typeface="Arial" panose="020B0604020202020204" pitchFamily="34" charset="0"/>
              </a:rPr>
              <a:t> </a:t>
            </a:r>
            <a:endParaRPr lang="es-PE" sz="1100" dirty="0">
              <a:solidFill>
                <a:schemeClr val="tx1"/>
              </a:solidFill>
              <a:latin typeface="Arial" panose="020B0604020202020204" pitchFamily="34" charset="0"/>
              <a:cs typeface="Arial" panose="020B0604020202020204" pitchFamily="34" charset="0"/>
            </a:endParaRPr>
          </a:p>
          <a:p>
            <a:pPr lvl="0" algn="just"/>
            <a:r>
              <a:rPr lang="es-PE" sz="1100" dirty="0">
                <a:solidFill>
                  <a:schemeClr val="tx1"/>
                </a:solidFill>
                <a:latin typeface="Arial" panose="020B0604020202020204" pitchFamily="34" charset="0"/>
                <a:cs typeface="Arial" panose="020B0604020202020204" pitchFamily="34" charset="0"/>
              </a:rPr>
              <a:t>El numeral 70.2 del artículo 70 del Texto Único Ordenado de la Ley N° 27444, Ley del Procedimiento Administrativo General, aprobado por Decreto Supremo N° 006-2017-JUS, establece que toda entidad es competente para realizar las tareas materiales internas necesarias para el eficiente cumplimiento de su misión y objetivos, así como para la distribución de las atribuciones que se encuentran comprendidas dentro de su competencia.</a:t>
            </a:r>
          </a:p>
          <a:p>
            <a:pPr algn="just"/>
            <a:r>
              <a:rPr lang="es-PE" sz="1100" b="1" dirty="0">
                <a:solidFill>
                  <a:schemeClr val="tx1"/>
                </a:solidFill>
                <a:latin typeface="Arial" panose="020B0604020202020204" pitchFamily="34" charset="0"/>
                <a:cs typeface="Arial" panose="020B0604020202020204" pitchFamily="34" charset="0"/>
              </a:rPr>
              <a:t> </a:t>
            </a:r>
            <a:endParaRPr lang="es-PE" sz="1100" dirty="0">
              <a:solidFill>
                <a:schemeClr val="tx1"/>
              </a:solidFill>
              <a:latin typeface="Arial" panose="020B0604020202020204" pitchFamily="34" charset="0"/>
              <a:cs typeface="Arial" panose="020B0604020202020204" pitchFamily="34" charset="0"/>
            </a:endParaRPr>
          </a:p>
          <a:p>
            <a:pPr lvl="0" algn="just"/>
            <a:r>
              <a:rPr lang="es-PE" sz="1100" dirty="0">
                <a:solidFill>
                  <a:schemeClr val="tx1"/>
                </a:solidFill>
                <a:latin typeface="Arial" panose="020B0604020202020204" pitchFamily="34" charset="0"/>
                <a:cs typeface="Arial" panose="020B0604020202020204" pitchFamily="34" charset="0"/>
              </a:rPr>
              <a:t>Asimismo, el numeral 76.1 del artículo 76 del mencionado Texto Único Ordenado, prevé que las entidades pueden delegar el ejercicio de competencia conferida a sus órganos en otras entidades cuando existan circunstancias de índole técnica, económica, social o territorial que lo hagan conveniente; procediendo también la delegación de competencia de un órgano a otro al interior de una misma entidad.</a:t>
            </a:r>
          </a:p>
          <a:p>
            <a:pPr algn="just"/>
            <a:r>
              <a:rPr lang="es-PE" sz="1100" dirty="0">
                <a:solidFill>
                  <a:schemeClr val="tx1"/>
                </a:solidFill>
                <a:latin typeface="Arial" panose="020B0604020202020204" pitchFamily="34" charset="0"/>
                <a:cs typeface="Arial" panose="020B0604020202020204" pitchFamily="34" charset="0"/>
              </a:rPr>
              <a:t> </a:t>
            </a:r>
          </a:p>
          <a:p>
            <a:pPr lvl="0" algn="just"/>
            <a:r>
              <a:rPr lang="es-PE" sz="1100" dirty="0">
                <a:solidFill>
                  <a:schemeClr val="tx1"/>
                </a:solidFill>
                <a:latin typeface="Arial" panose="020B0604020202020204" pitchFamily="34" charset="0"/>
                <a:cs typeface="Arial" panose="020B0604020202020204" pitchFamily="34" charset="0"/>
              </a:rPr>
              <a:t>Son indelegables: las atribuciones esenciales del órgano que justifican su existencia, las atribuciones para emitir normas generales, para resolver recursos administrativos en los órganos que hayan dictado los actos objeto de recurso, y las atribuciones a su vez recibidas en delegación.</a:t>
            </a:r>
          </a:p>
          <a:p>
            <a:pPr algn="just"/>
            <a:r>
              <a:rPr lang="es-PE" sz="1100" dirty="0">
                <a:solidFill>
                  <a:schemeClr val="tx1"/>
                </a:solidFill>
                <a:latin typeface="Arial" panose="020B0604020202020204" pitchFamily="34" charset="0"/>
                <a:cs typeface="Arial" panose="020B0604020202020204" pitchFamily="34" charset="0"/>
              </a:rPr>
              <a:t> </a:t>
            </a:r>
          </a:p>
          <a:p>
            <a:pPr lvl="0" algn="just"/>
            <a:r>
              <a:rPr lang="es-PE" sz="1100" dirty="0">
                <a:solidFill>
                  <a:schemeClr val="tx1"/>
                </a:solidFill>
                <a:latin typeface="Arial" panose="020B0604020202020204" pitchFamily="34" charset="0"/>
                <a:cs typeface="Arial" panose="020B0604020202020204" pitchFamily="34" charset="0"/>
              </a:rPr>
              <a:t>La delegación se extingue: a) por revocación o avocamiento y; b) por el cumplimiento del plazo o la condición prevista en el acto de delegación.</a:t>
            </a:r>
          </a:p>
          <a:p>
            <a:pPr lvl="0" algn="ctr"/>
            <a:endParaRPr lang="es-PE" sz="1100" dirty="0">
              <a:solidFill>
                <a:schemeClr val="tx1"/>
              </a:solidFill>
              <a:latin typeface="Arial" panose="020B0604020202020204" pitchFamily="34" charset="0"/>
              <a:cs typeface="Arial" panose="020B0604020202020204" pitchFamily="34" charset="0"/>
            </a:endParaRPr>
          </a:p>
        </p:txBody>
      </p:sp>
      <p:cxnSp>
        <p:nvCxnSpPr>
          <p:cNvPr id="4" name="Conector recto de flecha 3">
            <a:extLst>
              <a:ext uri="{FF2B5EF4-FFF2-40B4-BE49-F238E27FC236}">
                <a16:creationId xmlns:a16="http://schemas.microsoft.com/office/drawing/2014/main" id="{940B1130-DCA8-4B3B-8137-0CF435D39324}"/>
              </a:ext>
            </a:extLst>
          </p:cNvPr>
          <p:cNvCxnSpPr>
            <a:cxnSpLocks/>
          </p:cNvCxnSpPr>
          <p:nvPr/>
        </p:nvCxnSpPr>
        <p:spPr>
          <a:xfrm>
            <a:off x="4047214" y="2488758"/>
            <a:ext cx="575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872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grama de flujo: proceso alternativo 1">
            <a:extLst>
              <a:ext uri="{FF2B5EF4-FFF2-40B4-BE49-F238E27FC236}">
                <a16:creationId xmlns:a16="http://schemas.microsoft.com/office/drawing/2014/main" id="{FCFD1143-0BE5-4369-B3A9-CF4F84F745BD}"/>
              </a:ext>
            </a:extLst>
          </p:cNvPr>
          <p:cNvSpPr/>
          <p:nvPr/>
        </p:nvSpPr>
        <p:spPr>
          <a:xfrm>
            <a:off x="1577130" y="1861192"/>
            <a:ext cx="2470084" cy="1427292"/>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200" b="1" dirty="0">
                <a:solidFill>
                  <a:schemeClr val="tx1"/>
                </a:solidFill>
                <a:latin typeface="Arial" panose="020B0604020202020204" pitchFamily="34" charset="0"/>
                <a:cs typeface="Arial" panose="020B0604020202020204" pitchFamily="34" charset="0"/>
              </a:rPr>
              <a:t>ARTÍCULO 86 DEL TEXO ÚNICO ORDENADO DE LA LEY DE PROCEDIMIENTO ADMINSITRATIVO GENERAL N° 27444 APROBADO POR DECRETO SUPREMO N° 006-2017-JUS</a:t>
            </a:r>
          </a:p>
        </p:txBody>
      </p:sp>
      <p:sp>
        <p:nvSpPr>
          <p:cNvPr id="3" name="Rectángulo: esquinas redondeadas 2">
            <a:extLst>
              <a:ext uri="{FF2B5EF4-FFF2-40B4-BE49-F238E27FC236}">
                <a16:creationId xmlns:a16="http://schemas.microsoft.com/office/drawing/2014/main" id="{47E2FBE1-1FD7-4B32-9D06-A61FAF64D035}"/>
              </a:ext>
            </a:extLst>
          </p:cNvPr>
          <p:cNvSpPr/>
          <p:nvPr/>
        </p:nvSpPr>
        <p:spPr>
          <a:xfrm>
            <a:off x="4676526" y="830511"/>
            <a:ext cx="5786284" cy="487896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200" b="1" dirty="0">
                <a:solidFill>
                  <a:schemeClr val="tx1"/>
                </a:solidFill>
                <a:latin typeface="Arial" panose="020B0604020202020204" pitchFamily="34" charset="0"/>
                <a:cs typeface="Arial" panose="020B0604020202020204" pitchFamily="34" charset="0"/>
              </a:rPr>
              <a:t>Artículo 86.- Medios de colaboración interinstitucional</a:t>
            </a:r>
            <a:endParaRPr lang="es-PE" sz="1200" dirty="0">
              <a:solidFill>
                <a:schemeClr val="tx1"/>
              </a:solidFill>
              <a:latin typeface="Arial" panose="020B0604020202020204" pitchFamily="34" charset="0"/>
              <a:cs typeface="Arial" panose="020B0604020202020204" pitchFamily="34" charset="0"/>
            </a:endParaRPr>
          </a:p>
          <a:p>
            <a:pPr algn="just"/>
            <a:r>
              <a:rPr lang="es-PE" sz="1200" dirty="0">
                <a:solidFill>
                  <a:schemeClr val="tx1"/>
                </a:solidFill>
                <a:latin typeface="Arial" panose="020B0604020202020204" pitchFamily="34" charset="0"/>
                <a:cs typeface="Arial" panose="020B0604020202020204" pitchFamily="34" charset="0"/>
              </a:rPr>
              <a:t>86.1 Las entidades están facultadas para dar estabilidad a la colaboración interinstitucional mediante conferencias entre entidades vinculadas, convenios de colaboración u otros medios legalmente admisibles.</a:t>
            </a:r>
          </a:p>
          <a:p>
            <a:pPr algn="just"/>
            <a:endParaRPr lang="es-PE" sz="1200" dirty="0">
              <a:solidFill>
                <a:schemeClr val="tx1"/>
              </a:solidFill>
              <a:latin typeface="Arial" panose="020B0604020202020204" pitchFamily="34" charset="0"/>
              <a:cs typeface="Arial" panose="020B0604020202020204" pitchFamily="34" charset="0"/>
            </a:endParaRPr>
          </a:p>
          <a:p>
            <a:pPr algn="just"/>
            <a:r>
              <a:rPr lang="es-PE" sz="1200" dirty="0">
                <a:solidFill>
                  <a:schemeClr val="tx1"/>
                </a:solidFill>
                <a:latin typeface="Arial" panose="020B0604020202020204" pitchFamily="34" charset="0"/>
                <a:cs typeface="Arial" panose="020B0604020202020204" pitchFamily="34" charset="0"/>
              </a:rPr>
              <a:t>86.2 Las conferencias entre entidades vinculadas permiten a aquellas entidades que correspondan a una misma problemática administrativa, reunirse para intercambiar mecanismos de solución, propiciar la colaboración institucional en aspectos comunes especíﬁcos y constituir instancias de cooperación bilateral. </a:t>
            </a:r>
          </a:p>
          <a:p>
            <a:pPr algn="just"/>
            <a:r>
              <a:rPr lang="es-PE" sz="1200" dirty="0">
                <a:solidFill>
                  <a:schemeClr val="tx1"/>
                </a:solidFill>
                <a:latin typeface="Arial" panose="020B0604020202020204" pitchFamily="34" charset="0"/>
                <a:cs typeface="Arial" panose="020B0604020202020204" pitchFamily="34" charset="0"/>
              </a:rPr>
              <a:t>Los acuerdos serán formalizados cuando ello lo amerite, mediante acuerdos suscritos por los representantes autorizados.</a:t>
            </a:r>
          </a:p>
          <a:p>
            <a:pPr algn="just"/>
            <a:endParaRPr lang="es-PE" sz="1200" dirty="0">
              <a:solidFill>
                <a:schemeClr val="tx1"/>
              </a:solidFill>
              <a:latin typeface="Arial" panose="020B0604020202020204" pitchFamily="34" charset="0"/>
              <a:cs typeface="Arial" panose="020B0604020202020204" pitchFamily="34" charset="0"/>
            </a:endParaRPr>
          </a:p>
          <a:p>
            <a:pPr algn="just"/>
            <a:r>
              <a:rPr lang="es-PE" sz="1200" dirty="0">
                <a:solidFill>
                  <a:schemeClr val="tx1"/>
                </a:solidFill>
                <a:latin typeface="Arial" panose="020B0604020202020204" pitchFamily="34" charset="0"/>
                <a:cs typeface="Arial" panose="020B0604020202020204" pitchFamily="34" charset="0"/>
              </a:rPr>
              <a:t>86.3. Por los convenios de colaboración, las entidades a través de sus representantes autorizados, celebran dentro de la ley acuerdos en el ámbito de su respectiva competencia, de naturaleza obligatoria para las partes y con cláusula expresa de libre adhesión y separación.</a:t>
            </a:r>
          </a:p>
          <a:p>
            <a:pPr algn="just"/>
            <a:endParaRPr lang="es-PE" sz="1200" dirty="0">
              <a:solidFill>
                <a:schemeClr val="tx1"/>
              </a:solidFill>
              <a:latin typeface="Arial" panose="020B0604020202020204" pitchFamily="34" charset="0"/>
              <a:cs typeface="Arial" panose="020B0604020202020204" pitchFamily="34" charset="0"/>
            </a:endParaRPr>
          </a:p>
          <a:p>
            <a:pPr algn="just"/>
            <a:r>
              <a:rPr lang="es-PE" sz="1200" dirty="0">
                <a:solidFill>
                  <a:schemeClr val="tx1"/>
                </a:solidFill>
                <a:latin typeface="Arial" panose="020B0604020202020204" pitchFamily="34" charset="0"/>
                <a:cs typeface="Arial" panose="020B0604020202020204" pitchFamily="34" charset="0"/>
              </a:rPr>
              <a:t>86.4 </a:t>
            </a:r>
            <a:r>
              <a:rPr lang="es-PE" sz="1200" b="1" dirty="0">
                <a:solidFill>
                  <a:schemeClr val="tx1"/>
                </a:solidFill>
                <a:latin typeface="Arial" panose="020B0604020202020204" pitchFamily="34" charset="0"/>
                <a:cs typeface="Arial" panose="020B0604020202020204" pitchFamily="34" charset="0"/>
              </a:rPr>
              <a:t>Las entidades pueden celebrar convenios con las instituciones del sector privado, siempre que con ello se logre el cumplimiento de su ﬁnalidad y no se vulnere normas de orden público</a:t>
            </a:r>
          </a:p>
          <a:p>
            <a:pPr lvl="0" algn="just"/>
            <a:endParaRPr lang="es-PE" sz="1200" dirty="0">
              <a:solidFill>
                <a:schemeClr val="tx1"/>
              </a:solidFill>
              <a:latin typeface="Arial" panose="020B0604020202020204" pitchFamily="34" charset="0"/>
              <a:cs typeface="Arial" panose="020B0604020202020204" pitchFamily="34" charset="0"/>
            </a:endParaRPr>
          </a:p>
        </p:txBody>
      </p:sp>
      <p:cxnSp>
        <p:nvCxnSpPr>
          <p:cNvPr id="4" name="Conector recto de flecha 3">
            <a:extLst>
              <a:ext uri="{FF2B5EF4-FFF2-40B4-BE49-F238E27FC236}">
                <a16:creationId xmlns:a16="http://schemas.microsoft.com/office/drawing/2014/main" id="{0EB27FB4-78AC-4ADA-8ACA-C0FB77416B04}"/>
              </a:ext>
            </a:extLst>
          </p:cNvPr>
          <p:cNvCxnSpPr>
            <a:cxnSpLocks/>
          </p:cNvCxnSpPr>
          <p:nvPr/>
        </p:nvCxnSpPr>
        <p:spPr>
          <a:xfrm>
            <a:off x="4074291" y="2488758"/>
            <a:ext cx="5480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066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9802D165-11BB-4D05-B1C1-97BA7550A66D}"/>
              </a:ext>
            </a:extLst>
          </p:cNvPr>
          <p:cNvSpPr/>
          <p:nvPr/>
        </p:nvSpPr>
        <p:spPr>
          <a:xfrm>
            <a:off x="1401510" y="2193028"/>
            <a:ext cx="2864365" cy="97312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100" dirty="0">
                <a:solidFill>
                  <a:schemeClr val="tx1"/>
                </a:solidFill>
                <a:latin typeface="Arial" panose="020B0604020202020204" pitchFamily="34" charset="0"/>
                <a:cs typeface="Arial" panose="020B0604020202020204" pitchFamily="34" charset="0"/>
              </a:rPr>
              <a:t>ENTIDADES INTEGRANTES DE LA ADMINISTRACIÓN PÚBLICA </a:t>
            </a:r>
          </a:p>
        </p:txBody>
      </p:sp>
      <p:sp>
        <p:nvSpPr>
          <p:cNvPr id="8" name="Rectángulo 7">
            <a:extLst>
              <a:ext uri="{FF2B5EF4-FFF2-40B4-BE49-F238E27FC236}">
                <a16:creationId xmlns:a16="http://schemas.microsoft.com/office/drawing/2014/main" id="{0F358EB0-85EE-4A37-B9D4-F26682EEFAC0}"/>
              </a:ext>
            </a:extLst>
          </p:cNvPr>
          <p:cNvSpPr/>
          <p:nvPr/>
        </p:nvSpPr>
        <p:spPr>
          <a:xfrm>
            <a:off x="5526157" y="1780563"/>
            <a:ext cx="4597167" cy="329687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100" b="1" dirty="0">
                <a:solidFill>
                  <a:schemeClr val="tx1"/>
                </a:solidFill>
                <a:latin typeface="Arial" panose="020B0604020202020204" pitchFamily="34" charset="0"/>
                <a:cs typeface="Arial" panose="020B0604020202020204" pitchFamily="34" charset="0"/>
              </a:rPr>
              <a:t>Articulo I del Título Preliminar del Texto Único Ordenado de la Ley Nº 27444 - Ley del Procedimiento Administrativo General</a:t>
            </a:r>
          </a:p>
          <a:p>
            <a:r>
              <a:rPr lang="es-PE" sz="1100" dirty="0">
                <a:solidFill>
                  <a:schemeClr val="tx1"/>
                </a:solidFill>
                <a:latin typeface="Arial" panose="020B0604020202020204" pitchFamily="34" charset="0"/>
                <a:cs typeface="Arial" panose="020B0604020202020204" pitchFamily="34" charset="0"/>
              </a:rPr>
              <a:t>1.El Poder Ejecutivo, incluyendo Ministerios y Organismos Públicos;</a:t>
            </a:r>
          </a:p>
          <a:p>
            <a:r>
              <a:rPr lang="es-PE" sz="1100" dirty="0">
                <a:solidFill>
                  <a:schemeClr val="tx1"/>
                </a:solidFill>
                <a:latin typeface="Arial" panose="020B0604020202020204" pitchFamily="34" charset="0"/>
                <a:cs typeface="Arial" panose="020B0604020202020204" pitchFamily="34" charset="0"/>
              </a:rPr>
              <a:t>2. El Poder Legislativo;</a:t>
            </a:r>
          </a:p>
          <a:p>
            <a:r>
              <a:rPr lang="es-PE" sz="1100" dirty="0">
                <a:solidFill>
                  <a:schemeClr val="tx1"/>
                </a:solidFill>
                <a:latin typeface="Arial" panose="020B0604020202020204" pitchFamily="34" charset="0"/>
                <a:cs typeface="Arial" panose="020B0604020202020204" pitchFamily="34" charset="0"/>
              </a:rPr>
              <a:t>3. El Poder Judicial;</a:t>
            </a:r>
          </a:p>
          <a:p>
            <a:r>
              <a:rPr lang="es-PE" sz="1100" dirty="0">
                <a:solidFill>
                  <a:schemeClr val="tx1"/>
                </a:solidFill>
                <a:latin typeface="Arial" panose="020B0604020202020204" pitchFamily="34" charset="0"/>
                <a:cs typeface="Arial" panose="020B0604020202020204" pitchFamily="34" charset="0"/>
              </a:rPr>
              <a:t>4. Los Gobiernos Regionales;</a:t>
            </a:r>
          </a:p>
          <a:p>
            <a:r>
              <a:rPr lang="es-PE" sz="1100" dirty="0">
                <a:solidFill>
                  <a:schemeClr val="tx1"/>
                </a:solidFill>
                <a:latin typeface="Arial" panose="020B0604020202020204" pitchFamily="34" charset="0"/>
                <a:cs typeface="Arial" panose="020B0604020202020204" pitchFamily="34" charset="0"/>
              </a:rPr>
              <a:t>5. Los Gobiernos Locales;</a:t>
            </a:r>
          </a:p>
          <a:p>
            <a:r>
              <a:rPr lang="es-PE" sz="1100" dirty="0">
                <a:solidFill>
                  <a:schemeClr val="tx1"/>
                </a:solidFill>
                <a:latin typeface="Arial" panose="020B0604020202020204" pitchFamily="34" charset="0"/>
                <a:cs typeface="Arial" panose="020B0604020202020204" pitchFamily="34" charset="0"/>
              </a:rPr>
              <a:t>6. Los Organismos a los que la Constitución Política del Perú y las leyes </a:t>
            </a:r>
            <a:r>
              <a:rPr lang="es-PE" sz="1100" dirty="0" err="1">
                <a:solidFill>
                  <a:schemeClr val="tx1"/>
                </a:solidFill>
                <a:latin typeface="Arial" panose="020B0604020202020204" pitchFamily="34" charset="0"/>
                <a:cs typeface="Arial" panose="020B0604020202020204" pitchFamily="34" charset="0"/>
              </a:rPr>
              <a:t>conﬁeren</a:t>
            </a:r>
            <a:r>
              <a:rPr lang="es-PE" sz="1100" dirty="0">
                <a:solidFill>
                  <a:schemeClr val="tx1"/>
                </a:solidFill>
                <a:latin typeface="Arial" panose="020B0604020202020204" pitchFamily="34" charset="0"/>
                <a:cs typeface="Arial" panose="020B0604020202020204" pitchFamily="34" charset="0"/>
              </a:rPr>
              <a:t> autonomía.</a:t>
            </a:r>
          </a:p>
          <a:p>
            <a:r>
              <a:rPr lang="es-PE" sz="1100" dirty="0">
                <a:solidFill>
                  <a:schemeClr val="tx1"/>
                </a:solidFill>
                <a:latin typeface="Arial" panose="020B0604020202020204" pitchFamily="34" charset="0"/>
                <a:cs typeface="Arial" panose="020B0604020202020204" pitchFamily="34" charset="0"/>
              </a:rPr>
              <a:t>7. Las demás entidades, organismos, proyectos especiales, y programas estatales, cuyas actividades se realizan en virtud de potestades administrativas y, por tanto, se consideran sujetas a las normas comunes de derecho público, salvo mandato expreso de ley que las </a:t>
            </a:r>
            <a:r>
              <a:rPr lang="es-PE" sz="1100" dirty="0" err="1">
                <a:solidFill>
                  <a:schemeClr val="tx1"/>
                </a:solidFill>
                <a:latin typeface="Arial" panose="020B0604020202020204" pitchFamily="34" charset="0"/>
                <a:cs typeface="Arial" panose="020B0604020202020204" pitchFamily="34" charset="0"/>
              </a:rPr>
              <a:t>reﬁera</a:t>
            </a:r>
            <a:r>
              <a:rPr lang="es-PE" sz="1100" dirty="0">
                <a:solidFill>
                  <a:schemeClr val="tx1"/>
                </a:solidFill>
                <a:latin typeface="Arial" panose="020B0604020202020204" pitchFamily="34" charset="0"/>
                <a:cs typeface="Arial" panose="020B0604020202020204" pitchFamily="34" charset="0"/>
              </a:rPr>
              <a:t> a otro régimen.</a:t>
            </a:r>
          </a:p>
          <a:p>
            <a:r>
              <a:rPr lang="es-PE" sz="1100" dirty="0">
                <a:solidFill>
                  <a:schemeClr val="tx1"/>
                </a:solidFill>
                <a:latin typeface="Arial" panose="020B0604020202020204" pitchFamily="34" charset="0"/>
                <a:cs typeface="Arial" panose="020B0604020202020204" pitchFamily="34" charset="0"/>
              </a:rPr>
              <a:t>8. Las personas jurídicas bajo el régimen privado que prestan servicios públicos o ejercen función administrativa, en virtud de concesión, delegación o autorización del Estado, conforme a la normativa de la materia</a:t>
            </a:r>
          </a:p>
        </p:txBody>
      </p:sp>
      <p:pic>
        <p:nvPicPr>
          <p:cNvPr id="9" name="Imagen 8">
            <a:extLst>
              <a:ext uri="{FF2B5EF4-FFF2-40B4-BE49-F238E27FC236}">
                <a16:creationId xmlns:a16="http://schemas.microsoft.com/office/drawing/2014/main" id="{20815412-EDAC-4C3C-B224-3EC6B43E2C8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31422" y="143692"/>
            <a:ext cx="7929155" cy="914401"/>
          </a:xfrm>
          <a:prstGeom prst="rect">
            <a:avLst/>
          </a:prstGeom>
          <a:solidFill>
            <a:schemeClr val="accent6">
              <a:lumMod val="60000"/>
              <a:lumOff val="40000"/>
            </a:schemeClr>
          </a:solidFill>
          <a:ln>
            <a:noFill/>
          </a:ln>
        </p:spPr>
      </p:pic>
      <p:cxnSp>
        <p:nvCxnSpPr>
          <p:cNvPr id="14" name="Conector: angular 13">
            <a:extLst>
              <a:ext uri="{FF2B5EF4-FFF2-40B4-BE49-F238E27FC236}">
                <a16:creationId xmlns:a16="http://schemas.microsoft.com/office/drawing/2014/main" id="{2FE3B223-CFF7-42D7-955B-10E69BE1B7F1}"/>
              </a:ext>
            </a:extLst>
          </p:cNvPr>
          <p:cNvCxnSpPr/>
          <p:nvPr/>
        </p:nvCxnSpPr>
        <p:spPr>
          <a:xfrm>
            <a:off x="4357315" y="2679590"/>
            <a:ext cx="985962" cy="4850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879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FA9EBE76-2EE0-4C6B-B608-422B44BA89B1}"/>
              </a:ext>
            </a:extLst>
          </p:cNvPr>
          <p:cNvSpPr/>
          <p:nvPr/>
        </p:nvSpPr>
        <p:spPr>
          <a:xfrm>
            <a:off x="3367814" y="733561"/>
            <a:ext cx="3916018" cy="524787"/>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100" b="1" dirty="0">
                <a:solidFill>
                  <a:schemeClr val="tx1"/>
                </a:solidFill>
                <a:latin typeface="Arial" panose="020B0604020202020204" pitchFamily="34" charset="0"/>
                <a:cs typeface="Arial" panose="020B0604020202020204" pitchFamily="34" charset="0"/>
              </a:rPr>
              <a:t>MEDIOS DE COLABORACIÓN INTERADMINISTRATIVA</a:t>
            </a:r>
          </a:p>
        </p:txBody>
      </p:sp>
      <p:sp>
        <p:nvSpPr>
          <p:cNvPr id="3" name="Rectángulo: esquinas redondeadas 2">
            <a:extLst>
              <a:ext uri="{FF2B5EF4-FFF2-40B4-BE49-F238E27FC236}">
                <a16:creationId xmlns:a16="http://schemas.microsoft.com/office/drawing/2014/main" id="{1DB3DF44-C833-491C-A9DB-2B329DE59C6A}"/>
              </a:ext>
            </a:extLst>
          </p:cNvPr>
          <p:cNvSpPr/>
          <p:nvPr/>
        </p:nvSpPr>
        <p:spPr>
          <a:xfrm>
            <a:off x="1501630" y="2252210"/>
            <a:ext cx="2952924" cy="234891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100" dirty="0">
                <a:solidFill>
                  <a:schemeClr val="tx1"/>
                </a:solidFill>
                <a:latin typeface="Arial" panose="020B0604020202020204" pitchFamily="34" charset="0"/>
                <a:cs typeface="Arial" panose="020B0604020202020204" pitchFamily="34" charset="0"/>
              </a:rPr>
              <a:t>“La LPAG pone a disposición de las entidades </a:t>
            </a:r>
            <a:r>
              <a:rPr lang="es-PE" sz="1100" b="1" dirty="0">
                <a:solidFill>
                  <a:schemeClr val="tx1"/>
                </a:solidFill>
                <a:latin typeface="Arial" panose="020B0604020202020204" pitchFamily="34" charset="0"/>
                <a:cs typeface="Arial" panose="020B0604020202020204" pitchFamily="34" charset="0"/>
              </a:rPr>
              <a:t>dos mecanismos</a:t>
            </a:r>
            <a:r>
              <a:rPr lang="es-PE" sz="1100" dirty="0">
                <a:solidFill>
                  <a:schemeClr val="tx1"/>
                </a:solidFill>
                <a:latin typeface="Arial" panose="020B0604020202020204" pitchFamily="34" charset="0"/>
                <a:cs typeface="Arial" panose="020B0604020202020204" pitchFamily="34" charset="0"/>
              </a:rPr>
              <a:t>, conforme a la doctrina y legislación comparada más reconocida: </a:t>
            </a:r>
            <a:r>
              <a:rPr lang="es-PE" sz="1100" b="1" dirty="0">
                <a:solidFill>
                  <a:schemeClr val="tx1"/>
                </a:solidFill>
                <a:latin typeface="Arial" panose="020B0604020202020204" pitchFamily="34" charset="0"/>
                <a:cs typeface="Arial" panose="020B0604020202020204" pitchFamily="34" charset="0"/>
              </a:rPr>
              <a:t>las conferencias entre entidades vinculadas y los convenios administrativos</a:t>
            </a:r>
            <a:r>
              <a:rPr lang="es-PE" sz="1100" dirty="0">
                <a:solidFill>
                  <a:schemeClr val="tx1"/>
                </a:solidFill>
                <a:latin typeface="Arial" panose="020B0604020202020204" pitchFamily="34" charset="0"/>
                <a:cs typeface="Arial" panose="020B0604020202020204" pitchFamily="34" charset="0"/>
              </a:rPr>
              <a:t>, sin excluir otros medios que también pueden darse, tales como la creación de consorcios temporales, asociación de entidades, o comisiones de trabajo especiales”</a:t>
            </a:r>
            <a:r>
              <a:rPr lang="es-PE" sz="1100" baseline="30000" dirty="0">
                <a:solidFill>
                  <a:schemeClr val="tx1"/>
                </a:solidFill>
                <a:latin typeface="Arial" panose="020B0604020202020204" pitchFamily="34" charset="0"/>
                <a:cs typeface="Arial" panose="020B0604020202020204" pitchFamily="34" charset="0"/>
              </a:rPr>
              <a:t>1</a:t>
            </a:r>
            <a:endParaRPr lang="es-PE" sz="1100" dirty="0">
              <a:solidFill>
                <a:schemeClr val="tx1"/>
              </a:solidFill>
              <a:latin typeface="Arial" panose="020B0604020202020204" pitchFamily="34" charset="0"/>
              <a:cs typeface="Arial" panose="020B0604020202020204" pitchFamily="34" charset="0"/>
            </a:endParaRPr>
          </a:p>
        </p:txBody>
      </p:sp>
      <p:sp>
        <p:nvSpPr>
          <p:cNvPr id="4" name="Rectángulo: esquinas redondeadas 3">
            <a:extLst>
              <a:ext uri="{FF2B5EF4-FFF2-40B4-BE49-F238E27FC236}">
                <a16:creationId xmlns:a16="http://schemas.microsoft.com/office/drawing/2014/main" id="{6560D734-7A09-48FA-8383-82F2C45B3FFE}"/>
              </a:ext>
            </a:extLst>
          </p:cNvPr>
          <p:cNvSpPr/>
          <p:nvPr/>
        </p:nvSpPr>
        <p:spPr>
          <a:xfrm>
            <a:off x="5325823" y="1384183"/>
            <a:ext cx="3607266" cy="265931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100" b="1" dirty="0">
                <a:solidFill>
                  <a:schemeClr val="tx1"/>
                </a:solidFill>
                <a:latin typeface="Arial" panose="020B0604020202020204" pitchFamily="34" charset="0"/>
                <a:cs typeface="Arial" panose="020B0604020202020204" pitchFamily="34" charset="0"/>
              </a:rPr>
              <a:t>CONVENIOS DE COLABORACIÓN: </a:t>
            </a:r>
          </a:p>
          <a:p>
            <a:pPr algn="just"/>
            <a:r>
              <a:rPr lang="es-PE" sz="1100" dirty="0">
                <a:solidFill>
                  <a:schemeClr val="tx1"/>
                </a:solidFill>
                <a:latin typeface="Arial" panose="020B0604020202020204" pitchFamily="34" charset="0"/>
                <a:cs typeface="Arial" panose="020B0604020202020204" pitchFamily="34" charset="0"/>
              </a:rPr>
              <a:t>Dos o mas entidades acuerdan dar estabilidad a la colaboración reciproca entre sí, asumiendo cuáles serán las técnicas a emplear y su contenido</a:t>
            </a:r>
          </a:p>
          <a:p>
            <a:pPr algn="just"/>
            <a:r>
              <a:rPr lang="es-PE" sz="1100" dirty="0">
                <a:solidFill>
                  <a:schemeClr val="tx1"/>
                </a:solidFill>
                <a:latin typeface="Arial" panose="020B0604020202020204" pitchFamily="34" charset="0"/>
                <a:cs typeface="Arial" panose="020B0604020202020204" pitchFamily="34" charset="0"/>
              </a:rPr>
              <a:t>(como contenido general se estila identificar los órganos que celebran el convenio , la competencia que ejerce cada entidad, la financiación, las actuaciones acordadas, la necesidad o no de establecer una organización ad hoc para la gestión del acuerdo, o sus representantes ejecutivos, el plazo de vigencia que no podrá ser a fecha fija, </a:t>
            </a:r>
            <a:r>
              <a:rPr lang="es-PE" sz="1100" b="1" dirty="0">
                <a:solidFill>
                  <a:schemeClr val="tx1"/>
                </a:solidFill>
                <a:latin typeface="Arial" panose="020B0604020202020204" pitchFamily="34" charset="0"/>
                <a:cs typeface="Arial" panose="020B0604020202020204" pitchFamily="34" charset="0"/>
              </a:rPr>
              <a:t>sino con clausulas de libre adhesión y separación.</a:t>
            </a:r>
          </a:p>
        </p:txBody>
      </p:sp>
      <p:sp>
        <p:nvSpPr>
          <p:cNvPr id="5" name="Rectángulo: esquinas redondeadas 4">
            <a:extLst>
              <a:ext uri="{FF2B5EF4-FFF2-40B4-BE49-F238E27FC236}">
                <a16:creationId xmlns:a16="http://schemas.microsoft.com/office/drawing/2014/main" id="{BCC56104-BDA6-4381-AB5C-A39D835D6E9C}"/>
              </a:ext>
            </a:extLst>
          </p:cNvPr>
          <p:cNvSpPr/>
          <p:nvPr/>
        </p:nvSpPr>
        <p:spPr>
          <a:xfrm>
            <a:off x="5385732" y="4333729"/>
            <a:ext cx="3607266" cy="118284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100" b="1" dirty="0">
                <a:solidFill>
                  <a:schemeClr val="tx1"/>
                </a:solidFill>
                <a:latin typeface="Arial" panose="020B0604020202020204" pitchFamily="34" charset="0"/>
                <a:cs typeface="Arial" panose="020B0604020202020204" pitchFamily="34" charset="0"/>
              </a:rPr>
              <a:t>CONFERENCIAS ENTRE ENTIDADES VINCULADAS: </a:t>
            </a:r>
          </a:p>
          <a:p>
            <a:pPr algn="just"/>
            <a:r>
              <a:rPr lang="es-PE" sz="1100" dirty="0">
                <a:solidFill>
                  <a:schemeClr val="tx1"/>
                </a:solidFill>
                <a:latin typeface="Arial" panose="020B0604020202020204" pitchFamily="34" charset="0"/>
                <a:cs typeface="Arial" panose="020B0604020202020204" pitchFamily="34" charset="0"/>
              </a:rPr>
              <a:t>Permiten de modo vertical, horizontal o por temática abordar problemas específicos y planificar su solución (desde ministerios vinculados a un solo tema, los organismos de un solo sector, etc.)</a:t>
            </a:r>
          </a:p>
        </p:txBody>
      </p:sp>
      <p:cxnSp>
        <p:nvCxnSpPr>
          <p:cNvPr id="7" name="Conector recto de flecha 6">
            <a:extLst>
              <a:ext uri="{FF2B5EF4-FFF2-40B4-BE49-F238E27FC236}">
                <a16:creationId xmlns:a16="http://schemas.microsoft.com/office/drawing/2014/main" id="{9352596A-4626-48E0-9AA7-0B72B911C0D1}"/>
              </a:ext>
            </a:extLst>
          </p:cNvPr>
          <p:cNvCxnSpPr/>
          <p:nvPr/>
        </p:nvCxnSpPr>
        <p:spPr>
          <a:xfrm flipV="1">
            <a:off x="4454554" y="3011648"/>
            <a:ext cx="812092" cy="417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01FE28C2-8ECE-48E3-BDA6-16C6ACEFE1AD}"/>
              </a:ext>
            </a:extLst>
          </p:cNvPr>
          <p:cNvCxnSpPr>
            <a:cxnSpLocks/>
          </p:cNvCxnSpPr>
          <p:nvPr/>
        </p:nvCxnSpPr>
        <p:spPr>
          <a:xfrm>
            <a:off x="4454554" y="3958905"/>
            <a:ext cx="812092" cy="420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Marcador de pie de página 6">
            <a:extLst>
              <a:ext uri="{FF2B5EF4-FFF2-40B4-BE49-F238E27FC236}">
                <a16:creationId xmlns:a16="http://schemas.microsoft.com/office/drawing/2014/main" id="{297806E6-0ED1-4A2E-A826-97B953FDFF57}"/>
              </a:ext>
            </a:extLst>
          </p:cNvPr>
          <p:cNvSpPr>
            <a:spLocks noGrp="1"/>
          </p:cNvSpPr>
          <p:nvPr>
            <p:ph type="ftr" sz="quarter" idx="11"/>
          </p:nvPr>
        </p:nvSpPr>
        <p:spPr>
          <a:xfrm>
            <a:off x="1250079" y="5773255"/>
            <a:ext cx="7305900" cy="279400"/>
          </a:xfrm>
          <a:noFill/>
        </p:spPr>
        <p:txBody>
          <a:bodyPr/>
          <a:lstStyle/>
          <a:p>
            <a:r>
              <a:rPr lang="es-PE" dirty="0"/>
              <a:t>1.Morón Urbina, .Juan Carlos. “ Comentarios a la Ley de Procedimiento Administrativo General del Texto Único Ordenado de la Ley 27444”.2017,Gaceta Jurídica S.A, Lima, 2017.</a:t>
            </a:r>
          </a:p>
        </p:txBody>
      </p:sp>
    </p:spTree>
    <p:extLst>
      <p:ext uri="{BB962C8B-B14F-4D97-AF65-F5344CB8AC3E}">
        <p14:creationId xmlns:p14="http://schemas.microsoft.com/office/powerpoint/2010/main" val="3726762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624C8C10-3284-49D3-9911-8917F5317157}"/>
              </a:ext>
            </a:extLst>
          </p:cNvPr>
          <p:cNvSpPr/>
          <p:nvPr/>
        </p:nvSpPr>
        <p:spPr>
          <a:xfrm>
            <a:off x="2063691" y="2177759"/>
            <a:ext cx="1820411" cy="151001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a:solidFill>
                  <a:schemeClr val="tx1"/>
                </a:solidFill>
                <a:latin typeface="Arial" panose="020B0604020202020204" pitchFamily="34" charset="0"/>
                <a:cs typeface="Arial" panose="020B0604020202020204" pitchFamily="34" charset="0"/>
              </a:rPr>
              <a:t>CONVENIOS CON LOS ADMINISTRADOS COMO TÉCNICA DE COLABORACIÓN </a:t>
            </a:r>
          </a:p>
        </p:txBody>
      </p:sp>
      <p:sp>
        <p:nvSpPr>
          <p:cNvPr id="4" name="Rectángulo: esquinas redondeadas 3">
            <a:extLst>
              <a:ext uri="{FF2B5EF4-FFF2-40B4-BE49-F238E27FC236}">
                <a16:creationId xmlns:a16="http://schemas.microsoft.com/office/drawing/2014/main" id="{8D27C9E0-042B-4174-BB97-15747514EAD9}"/>
              </a:ext>
            </a:extLst>
          </p:cNvPr>
          <p:cNvSpPr/>
          <p:nvPr/>
        </p:nvSpPr>
        <p:spPr>
          <a:xfrm>
            <a:off x="4903029" y="998292"/>
            <a:ext cx="4391973" cy="410221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200" dirty="0">
                <a:solidFill>
                  <a:schemeClr val="tx1"/>
                </a:solidFill>
                <a:latin typeface="Arial" panose="020B0604020202020204" pitchFamily="34" charset="0"/>
                <a:cs typeface="Arial" panose="020B0604020202020204" pitchFamily="34" charset="0"/>
              </a:rPr>
              <a:t>La reforma de la LPAG, incorporó en el numeral 84.6 del articulo 86, la habilitación legal para que las entidades puedan celebrar convenios administrativos con particulares y ya no con entidades publicas.</a:t>
            </a:r>
          </a:p>
          <a:p>
            <a:pPr algn="just"/>
            <a:endParaRPr lang="es-PE" sz="1200" dirty="0">
              <a:solidFill>
                <a:schemeClr val="tx1"/>
              </a:solidFill>
              <a:latin typeface="Arial" panose="020B0604020202020204" pitchFamily="34" charset="0"/>
              <a:cs typeface="Arial" panose="020B0604020202020204" pitchFamily="34" charset="0"/>
            </a:endParaRPr>
          </a:p>
          <a:p>
            <a:pPr algn="just"/>
            <a:r>
              <a:rPr lang="es-PE" sz="1200" dirty="0">
                <a:solidFill>
                  <a:schemeClr val="tx1"/>
                </a:solidFill>
                <a:latin typeface="Arial" panose="020B0604020202020204" pitchFamily="34" charset="0"/>
                <a:cs typeface="Arial" panose="020B0604020202020204" pitchFamily="34" charset="0"/>
              </a:rPr>
              <a:t>El numeral 86.4 del articulo 86, “Habilita la celebración de convenios administrativos con los particulares , entendidas como las técnicas convencionales empleadas por la Administración para alcanzar objetivos de interés público, pero sin que exista animo de lucro en la contraparte ni contenido patrimonial como eje fundamental de la relación. Si existiera ánimo de lucro, estaríamos ante contratos administrativos sujetos a la regulación de las compras publicas”</a:t>
            </a:r>
            <a:r>
              <a:rPr lang="es-PE" sz="1200" baseline="30000" dirty="0">
                <a:solidFill>
                  <a:schemeClr val="tx1"/>
                </a:solidFill>
                <a:latin typeface="Arial" panose="020B0604020202020204" pitchFamily="34" charset="0"/>
                <a:cs typeface="Arial" panose="020B0604020202020204" pitchFamily="34" charset="0"/>
              </a:rPr>
              <a:t>2</a:t>
            </a:r>
            <a:r>
              <a:rPr lang="es-PE" sz="1200" dirty="0">
                <a:solidFill>
                  <a:schemeClr val="tx1"/>
                </a:solidFill>
                <a:latin typeface="Arial" panose="020B0604020202020204" pitchFamily="34" charset="0"/>
                <a:cs typeface="Arial" panose="020B0604020202020204" pitchFamily="34" charset="0"/>
              </a:rPr>
              <a:t>.</a:t>
            </a:r>
          </a:p>
          <a:p>
            <a:pPr lvl="0" algn="just"/>
            <a:endParaRPr lang="es-PE" sz="1200" dirty="0">
              <a:solidFill>
                <a:schemeClr val="tx1"/>
              </a:solidFill>
              <a:latin typeface="Arial" panose="020B0604020202020204" pitchFamily="34" charset="0"/>
              <a:cs typeface="Arial" panose="020B0604020202020204" pitchFamily="34" charset="0"/>
            </a:endParaRPr>
          </a:p>
        </p:txBody>
      </p:sp>
      <p:cxnSp>
        <p:nvCxnSpPr>
          <p:cNvPr id="6" name="Conector recto de flecha 5">
            <a:extLst>
              <a:ext uri="{FF2B5EF4-FFF2-40B4-BE49-F238E27FC236}">
                <a16:creationId xmlns:a16="http://schemas.microsoft.com/office/drawing/2014/main" id="{B49EE5E3-3251-4418-9666-79871DD2FCED}"/>
              </a:ext>
            </a:extLst>
          </p:cNvPr>
          <p:cNvCxnSpPr/>
          <p:nvPr/>
        </p:nvCxnSpPr>
        <p:spPr>
          <a:xfrm>
            <a:off x="3884103" y="3112316"/>
            <a:ext cx="8724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Marcador de pie de página 6">
            <a:extLst>
              <a:ext uri="{FF2B5EF4-FFF2-40B4-BE49-F238E27FC236}">
                <a16:creationId xmlns:a16="http://schemas.microsoft.com/office/drawing/2014/main" id="{85C8D649-7D3E-41E3-9DEF-2EB086D98D71}"/>
              </a:ext>
            </a:extLst>
          </p:cNvPr>
          <p:cNvSpPr>
            <a:spLocks noGrp="1"/>
          </p:cNvSpPr>
          <p:nvPr>
            <p:ph type="ftr" sz="quarter" idx="11"/>
          </p:nvPr>
        </p:nvSpPr>
        <p:spPr>
          <a:xfrm>
            <a:off x="1250079" y="5773255"/>
            <a:ext cx="7305900" cy="279400"/>
          </a:xfrm>
        </p:spPr>
        <p:txBody>
          <a:bodyPr/>
          <a:lstStyle/>
          <a:p>
            <a:r>
              <a:rPr lang="es-PE" dirty="0"/>
              <a:t>2.Morón Urbina, .Juan Carlos. “ Comentarios a la Ley de Procedimiento Administrativo General del Texto Único Ordenado de la Ley 27444”.2017,Gaceta Jurídica S.A, Lima, 2017.</a:t>
            </a:r>
          </a:p>
        </p:txBody>
      </p:sp>
    </p:spTree>
    <p:extLst>
      <p:ext uri="{BB962C8B-B14F-4D97-AF65-F5344CB8AC3E}">
        <p14:creationId xmlns:p14="http://schemas.microsoft.com/office/powerpoint/2010/main" val="1626433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90B2BDF-BD8E-4CF3-9199-B112F816C91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31422" y="143692"/>
            <a:ext cx="7929155" cy="914401"/>
          </a:xfrm>
          <a:prstGeom prst="rect">
            <a:avLst/>
          </a:prstGeom>
          <a:noFill/>
          <a:ln>
            <a:noFill/>
          </a:ln>
        </p:spPr>
      </p:pic>
      <p:graphicFrame>
        <p:nvGraphicFramePr>
          <p:cNvPr id="3" name="2 Tabla"/>
          <p:cNvGraphicFramePr>
            <a:graphicFrameLocks noGrp="1"/>
          </p:cNvGraphicFramePr>
          <p:nvPr>
            <p:extLst>
              <p:ext uri="{D42A27DB-BD31-4B8C-83A1-F6EECF244321}">
                <p14:modId xmlns:p14="http://schemas.microsoft.com/office/powerpoint/2010/main" val="2254719885"/>
              </p:ext>
            </p:extLst>
          </p:nvPr>
        </p:nvGraphicFramePr>
        <p:xfrm>
          <a:off x="2238017" y="2079390"/>
          <a:ext cx="7715963" cy="3560053"/>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773785">
                  <a:extLst>
                    <a:ext uri="{9D8B030D-6E8A-4147-A177-3AD203B41FA5}">
                      <a16:colId xmlns:a16="http://schemas.microsoft.com/office/drawing/2014/main" val="20000"/>
                    </a:ext>
                  </a:extLst>
                </a:gridCol>
                <a:gridCol w="1596407">
                  <a:extLst>
                    <a:ext uri="{9D8B030D-6E8A-4147-A177-3AD203B41FA5}">
                      <a16:colId xmlns:a16="http://schemas.microsoft.com/office/drawing/2014/main" val="20001"/>
                    </a:ext>
                  </a:extLst>
                </a:gridCol>
                <a:gridCol w="1064270">
                  <a:extLst>
                    <a:ext uri="{9D8B030D-6E8A-4147-A177-3AD203B41FA5}">
                      <a16:colId xmlns:a16="http://schemas.microsoft.com/office/drawing/2014/main" val="20002"/>
                    </a:ext>
                  </a:extLst>
                </a:gridCol>
                <a:gridCol w="1862473">
                  <a:extLst>
                    <a:ext uri="{9D8B030D-6E8A-4147-A177-3AD203B41FA5}">
                      <a16:colId xmlns:a16="http://schemas.microsoft.com/office/drawing/2014/main" val="20003"/>
                    </a:ext>
                  </a:extLst>
                </a:gridCol>
                <a:gridCol w="1419028">
                  <a:extLst>
                    <a:ext uri="{9D8B030D-6E8A-4147-A177-3AD203B41FA5}">
                      <a16:colId xmlns:a16="http://schemas.microsoft.com/office/drawing/2014/main" val="20004"/>
                    </a:ext>
                  </a:extLst>
                </a:gridCol>
              </a:tblGrid>
              <a:tr h="300077">
                <a:tc>
                  <a:txBody>
                    <a:bodyPr/>
                    <a:lstStyle/>
                    <a:p>
                      <a:pPr algn="ctr" fontAlgn="b"/>
                      <a:endParaRPr lang="es-P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b"/>
                      <a:endParaRPr lang="es-P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b"/>
                      <a:endParaRPr lang="es-P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b"/>
                      <a:r>
                        <a:rPr lang="es-PE" sz="1400" b="1" u="sng"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ESTADO</a:t>
                      </a:r>
                      <a:endParaRPr lang="es-PE" sz="1400" b="1" i="0" u="sng"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b"/>
                      <a:r>
                        <a:rPr lang="es-PE" sz="1400" b="1" u="sng"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CANTIDAD</a:t>
                      </a:r>
                      <a:endParaRPr lang="es-PE" sz="1400" b="1" i="0" u="sng"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r h="661253">
                <a:tc rowSpan="4">
                  <a:txBody>
                    <a:bodyPr/>
                    <a:lstStyle/>
                    <a:p>
                      <a:pPr algn="ctr" fontAlgn="ctr"/>
                      <a:endParaRPr lang="es-PE" sz="1400" u="none" strike="noStrike" dirty="0">
                        <a:effectLst/>
                        <a:latin typeface="Arial" panose="020B0604020202020204" pitchFamily="34" charset="0"/>
                        <a:cs typeface="Arial" panose="020B0604020202020204" pitchFamily="34" charset="0"/>
                      </a:endParaRPr>
                    </a:p>
                    <a:p>
                      <a:pPr algn="ctr" fontAlgn="ctr"/>
                      <a:endParaRPr lang="es-PE" sz="14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fontAlgn="ctr"/>
                      <a:r>
                        <a:rPr lang="es-PE" sz="14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ARBITRAJES</a:t>
                      </a:r>
                      <a:endParaRPr lang="es-PE"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rowSpan="2">
                  <a:txBody>
                    <a:bodyPr/>
                    <a:lstStyle/>
                    <a:p>
                      <a:pPr algn="ctr" fontAlgn="ctr"/>
                      <a:r>
                        <a:rPr lang="es-PE" sz="14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CONCLUIDOS</a:t>
                      </a:r>
                      <a:endParaRPr lang="es-PE"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rowSpan="2">
                  <a:txBody>
                    <a:bodyPr/>
                    <a:lstStyle/>
                    <a:p>
                      <a:pPr algn="ctr" fontAlgn="ctr"/>
                      <a:r>
                        <a:rPr lang="es-PE" sz="1400" u="none" strike="noStrike" dirty="0">
                          <a:effectLst/>
                          <a:latin typeface="Arial" panose="020B0604020202020204" pitchFamily="34" charset="0"/>
                          <a:cs typeface="Arial" panose="020B0604020202020204" pitchFamily="34" charset="0"/>
                        </a:rPr>
                        <a:t>55</a:t>
                      </a:r>
                      <a:endParaRPr lang="es-P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b"/>
                      <a:r>
                        <a:rPr lang="es-PE" sz="1400" u="none" strike="noStrike" dirty="0">
                          <a:effectLst/>
                          <a:latin typeface="Arial" panose="020B0604020202020204" pitchFamily="34" charset="0"/>
                          <a:cs typeface="Arial" panose="020B0604020202020204" pitchFamily="34" charset="0"/>
                        </a:rPr>
                        <a:t>Archivados</a:t>
                      </a:r>
                      <a:endParaRPr lang="es-P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b"/>
                      <a:r>
                        <a:rPr lang="es-PE" sz="1400" u="none" strike="noStrike" dirty="0">
                          <a:effectLst/>
                          <a:latin typeface="Arial" panose="020B0604020202020204" pitchFamily="34" charset="0"/>
                          <a:cs typeface="Arial" panose="020B0604020202020204" pitchFamily="34" charset="0"/>
                        </a:rPr>
                        <a:t>17</a:t>
                      </a:r>
                      <a:endParaRPr lang="es-P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1"/>
                  </a:ext>
                </a:extLst>
              </a:tr>
              <a:tr h="661253">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fontAlgn="b"/>
                      <a:r>
                        <a:rPr lang="es-PE" sz="1400" u="none" strike="noStrike" dirty="0">
                          <a:effectLst/>
                          <a:latin typeface="Arial" panose="020B0604020202020204" pitchFamily="34" charset="0"/>
                          <a:cs typeface="Arial" panose="020B0604020202020204" pitchFamily="34" charset="0"/>
                        </a:rPr>
                        <a:t>Con Laudo</a:t>
                      </a:r>
                      <a:endParaRPr lang="es-P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b"/>
                      <a:r>
                        <a:rPr lang="es-PE" sz="1400" u="none" strike="noStrike" dirty="0">
                          <a:effectLst/>
                          <a:latin typeface="Arial" panose="020B0604020202020204" pitchFamily="34" charset="0"/>
                          <a:cs typeface="Arial" panose="020B0604020202020204" pitchFamily="34" charset="0"/>
                        </a:rPr>
                        <a:t>38</a:t>
                      </a:r>
                      <a:endParaRPr lang="es-P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2"/>
                  </a:ext>
                </a:extLst>
              </a:tr>
              <a:tr h="661253">
                <a:tc vMerge="1">
                  <a:txBody>
                    <a:bodyPr/>
                    <a:lstStyle/>
                    <a:p>
                      <a:endParaRPr lang="es-PE"/>
                    </a:p>
                  </a:txBody>
                  <a:tcPr/>
                </a:tc>
                <a:tc>
                  <a:txBody>
                    <a:bodyPr/>
                    <a:lstStyle/>
                    <a:p>
                      <a:pPr algn="ctr" fontAlgn="b"/>
                      <a:endParaRPr lang="es-PE"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b"/>
                      <a:endParaRPr lang="es-P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b"/>
                      <a:endParaRPr lang="es-P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b"/>
                      <a:endParaRPr lang="es-P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3"/>
                  </a:ext>
                </a:extLst>
              </a:tr>
              <a:tr h="614964">
                <a:tc vMerge="1">
                  <a:txBody>
                    <a:bodyPr/>
                    <a:lstStyle/>
                    <a:p>
                      <a:endParaRPr lang="es-PE"/>
                    </a:p>
                  </a:txBody>
                  <a:tcPr/>
                </a:tc>
                <a:tc>
                  <a:txBody>
                    <a:bodyPr/>
                    <a:lstStyle/>
                    <a:p>
                      <a:pPr algn="ctr" fontAlgn="ctr"/>
                      <a:r>
                        <a:rPr lang="es-PE" sz="14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VIGENTES</a:t>
                      </a:r>
                      <a:endParaRPr lang="es-PE"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s-PE" sz="1400" u="none" strike="noStrike" dirty="0">
                          <a:effectLst/>
                          <a:latin typeface="Arial" panose="020B0604020202020204" pitchFamily="34" charset="0"/>
                          <a:cs typeface="Arial" panose="020B0604020202020204" pitchFamily="34" charset="0"/>
                        </a:rPr>
                        <a:t>106</a:t>
                      </a:r>
                      <a:endParaRPr lang="es-P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s-PE" sz="1400" u="none" strike="noStrike" dirty="0">
                          <a:effectLst/>
                          <a:latin typeface="Arial" panose="020B0604020202020204" pitchFamily="34" charset="0"/>
                          <a:cs typeface="Arial" panose="020B0604020202020204" pitchFamily="34" charset="0"/>
                        </a:rPr>
                        <a:t>Sin Laudo</a:t>
                      </a:r>
                      <a:endParaRPr lang="es-P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s-PE" sz="1400" u="none" strike="noStrike" dirty="0">
                          <a:effectLst/>
                          <a:latin typeface="Arial" panose="020B0604020202020204" pitchFamily="34" charset="0"/>
                          <a:cs typeface="Arial" panose="020B0604020202020204" pitchFamily="34" charset="0"/>
                        </a:rPr>
                        <a:t>106</a:t>
                      </a:r>
                      <a:endParaRPr lang="es-P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4"/>
                  </a:ext>
                </a:extLst>
              </a:tr>
              <a:tr h="661253">
                <a:tc>
                  <a:txBody>
                    <a:bodyPr/>
                    <a:lstStyle/>
                    <a:p>
                      <a:pPr algn="l" fontAlgn="ctr"/>
                      <a:endParaRPr lang="es-PE" sz="11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b"/>
                      <a:endParaRPr lang="es-PE"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b"/>
                      <a:endParaRPr lang="es-PE"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b"/>
                      <a:r>
                        <a:rPr lang="es-PE" sz="14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TOTAL</a:t>
                      </a:r>
                      <a:endParaRPr lang="es-PE"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b"/>
                      <a:r>
                        <a:rPr lang="es-PE" sz="14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161</a:t>
                      </a:r>
                      <a:endParaRPr lang="es-PE"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5"/>
                  </a:ext>
                </a:extLst>
              </a:tr>
            </a:tbl>
          </a:graphicData>
        </a:graphic>
      </p:graphicFrame>
      <p:sp>
        <p:nvSpPr>
          <p:cNvPr id="5" name="Rectángulo: esquinas redondeadas 4">
            <a:extLst>
              <a:ext uri="{FF2B5EF4-FFF2-40B4-BE49-F238E27FC236}">
                <a16:creationId xmlns:a16="http://schemas.microsoft.com/office/drawing/2014/main" id="{8EAC29A8-2911-44E8-B5CD-D5416825F517}"/>
              </a:ext>
            </a:extLst>
          </p:cNvPr>
          <p:cNvSpPr/>
          <p:nvPr/>
        </p:nvSpPr>
        <p:spPr>
          <a:xfrm>
            <a:off x="2466363" y="1317072"/>
            <a:ext cx="3629637" cy="50333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rPr>
              <a:t>PROCESOS</a:t>
            </a:r>
            <a:r>
              <a:rPr lang="es-PE" dirty="0"/>
              <a:t> </a:t>
            </a:r>
            <a:r>
              <a:rPr lang="es-PE" dirty="0">
                <a:solidFill>
                  <a:schemeClr val="tx1"/>
                </a:solidFill>
              </a:rPr>
              <a:t>ARBITRALES</a:t>
            </a:r>
          </a:p>
        </p:txBody>
      </p:sp>
      <p:sp>
        <p:nvSpPr>
          <p:cNvPr id="7" name="Abrir llave 6">
            <a:extLst>
              <a:ext uri="{FF2B5EF4-FFF2-40B4-BE49-F238E27FC236}">
                <a16:creationId xmlns:a16="http://schemas.microsoft.com/office/drawing/2014/main" id="{67A4F353-EAFC-4C3D-A294-0260BD8FC778}"/>
              </a:ext>
            </a:extLst>
          </p:cNvPr>
          <p:cNvSpPr/>
          <p:nvPr/>
        </p:nvSpPr>
        <p:spPr>
          <a:xfrm>
            <a:off x="3984771" y="3095538"/>
            <a:ext cx="142612" cy="16358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9" name="Abrir llave 8">
            <a:extLst>
              <a:ext uri="{FF2B5EF4-FFF2-40B4-BE49-F238E27FC236}">
                <a16:creationId xmlns:a16="http://schemas.microsoft.com/office/drawing/2014/main" id="{2963A735-7A70-4E6D-ABEE-C22B8AC3B3DC}"/>
              </a:ext>
            </a:extLst>
          </p:cNvPr>
          <p:cNvSpPr/>
          <p:nvPr/>
        </p:nvSpPr>
        <p:spPr>
          <a:xfrm>
            <a:off x="6828639" y="2841708"/>
            <a:ext cx="218113" cy="8075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cxnSp>
        <p:nvCxnSpPr>
          <p:cNvPr id="11" name="Conector recto de flecha 10">
            <a:extLst>
              <a:ext uri="{FF2B5EF4-FFF2-40B4-BE49-F238E27FC236}">
                <a16:creationId xmlns:a16="http://schemas.microsoft.com/office/drawing/2014/main" id="{26840E1B-4F8A-4FEB-8E27-B1AB47901F59}"/>
              </a:ext>
            </a:extLst>
          </p:cNvPr>
          <p:cNvCxnSpPr/>
          <p:nvPr/>
        </p:nvCxnSpPr>
        <p:spPr>
          <a:xfrm>
            <a:off x="6576969" y="4725042"/>
            <a:ext cx="4697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702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C9318AF-BD99-4AE3-8171-968DC258638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24206" y="336056"/>
            <a:ext cx="8343587" cy="761224"/>
          </a:xfrm>
          <a:prstGeom prst="rect">
            <a:avLst/>
          </a:prstGeom>
          <a:noFill/>
          <a:ln>
            <a:noFill/>
          </a:ln>
        </p:spPr>
      </p:pic>
      <p:sp>
        <p:nvSpPr>
          <p:cNvPr id="3" name="Rectángulo: esquinas redondeadas 2">
            <a:extLst>
              <a:ext uri="{FF2B5EF4-FFF2-40B4-BE49-F238E27FC236}">
                <a16:creationId xmlns:a16="http://schemas.microsoft.com/office/drawing/2014/main" id="{889BF0A9-8326-4842-8B95-3CC7D66AF2A4}"/>
              </a:ext>
            </a:extLst>
          </p:cNvPr>
          <p:cNvSpPr/>
          <p:nvPr/>
        </p:nvSpPr>
        <p:spPr>
          <a:xfrm>
            <a:off x="3395208" y="1232453"/>
            <a:ext cx="5077674" cy="59552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300" b="1" dirty="0">
                <a:solidFill>
                  <a:schemeClr val="tx1"/>
                </a:solidFill>
                <a:latin typeface="Arial" panose="020B0604020202020204" pitchFamily="34" charset="0"/>
                <a:cs typeface="Arial" panose="020B0604020202020204" pitchFamily="34" charset="0"/>
              </a:rPr>
              <a:t>P</a:t>
            </a:r>
          </a:p>
          <a:p>
            <a:pPr algn="ctr"/>
            <a:r>
              <a:rPr lang="es-PE" sz="1300" b="1" dirty="0">
                <a:solidFill>
                  <a:schemeClr val="tx1"/>
                </a:solidFill>
                <a:latin typeface="Arial" panose="020B0604020202020204" pitchFamily="34" charset="0"/>
                <a:cs typeface="Arial" panose="020B0604020202020204" pitchFamily="34" charset="0"/>
              </a:rPr>
              <a:t>PERSONAL REINCORPORADO POR MANDATO JUDICIAL – RÉGIMEN LABORAL -DECRETO LEGISLATIVO N° 728</a:t>
            </a:r>
          </a:p>
        </p:txBody>
      </p:sp>
      <p:graphicFrame>
        <p:nvGraphicFramePr>
          <p:cNvPr id="7" name="Tabla 6">
            <a:extLst>
              <a:ext uri="{FF2B5EF4-FFF2-40B4-BE49-F238E27FC236}">
                <a16:creationId xmlns:a16="http://schemas.microsoft.com/office/drawing/2014/main" id="{0271EA9C-8C26-47B1-8A92-56220C55436F}"/>
              </a:ext>
            </a:extLst>
          </p:cNvPr>
          <p:cNvGraphicFramePr>
            <a:graphicFrameLocks noGrp="1"/>
          </p:cNvGraphicFramePr>
          <p:nvPr>
            <p:extLst>
              <p:ext uri="{D42A27DB-BD31-4B8C-83A1-F6EECF244321}">
                <p14:modId xmlns:p14="http://schemas.microsoft.com/office/powerpoint/2010/main" val="776325056"/>
              </p:ext>
            </p:extLst>
          </p:nvPr>
        </p:nvGraphicFramePr>
        <p:xfrm>
          <a:off x="6833367" y="2379956"/>
          <a:ext cx="3370010" cy="2796051"/>
        </p:xfrm>
        <a:graphic>
          <a:graphicData uri="http://schemas.openxmlformats.org/drawingml/2006/table">
            <a:tbl>
              <a:tblPr>
                <a:tableStyleId>{5C22544A-7EE6-4342-B048-85BDC9FD1C3A}</a:tableStyleId>
              </a:tblPr>
              <a:tblGrid>
                <a:gridCol w="2084580">
                  <a:extLst>
                    <a:ext uri="{9D8B030D-6E8A-4147-A177-3AD203B41FA5}">
                      <a16:colId xmlns:a16="http://schemas.microsoft.com/office/drawing/2014/main" val="356195932"/>
                    </a:ext>
                  </a:extLst>
                </a:gridCol>
                <a:gridCol w="1285430">
                  <a:extLst>
                    <a:ext uri="{9D8B030D-6E8A-4147-A177-3AD203B41FA5}">
                      <a16:colId xmlns:a16="http://schemas.microsoft.com/office/drawing/2014/main" val="2476844166"/>
                    </a:ext>
                  </a:extLst>
                </a:gridCol>
              </a:tblGrid>
              <a:tr h="1137406">
                <a:tc>
                  <a:txBody>
                    <a:bodyPr/>
                    <a:lstStyle/>
                    <a:p>
                      <a:pPr algn="ctr" fontAlgn="b"/>
                      <a:r>
                        <a:rPr lang="es-PE" sz="1400" b="1" u="none" strike="noStrike" dirty="0">
                          <a:effectLst/>
                          <a:latin typeface="Garamond" panose="02020404030301010803" pitchFamily="18" charset="0"/>
                          <a:cs typeface="Arial" panose="020B0604020202020204" pitchFamily="34" charset="0"/>
                        </a:rPr>
                        <a:t>CON PLAZA CAP</a:t>
                      </a:r>
                    </a:p>
                    <a:p>
                      <a:pPr algn="ctr" fontAlgn="b"/>
                      <a:r>
                        <a:rPr lang="es-PE" sz="1000" b="1" u="none" strike="noStrike" dirty="0">
                          <a:effectLst/>
                          <a:latin typeface="Garamond" panose="02020404030301010803" pitchFamily="18" charset="0"/>
                          <a:cs typeface="Arial" panose="020B0604020202020204" pitchFamily="34" charset="0"/>
                        </a:rPr>
                        <a:t>(SIN PRESUPUESTO - NO SE PUEDE INCUIR EN PLANILLA) </a:t>
                      </a:r>
                      <a:endParaRPr lang="es-PE" sz="1000" b="1" i="0" u="none" strike="noStrike" dirty="0">
                        <a:solidFill>
                          <a:srgbClr val="000000"/>
                        </a:solidFill>
                        <a:effectLst/>
                        <a:latin typeface="Garamond" panose="02020404030301010803" pitchFamily="18" charset="0"/>
                        <a:cs typeface="Arial" panose="020B0604020202020204" pitchFamily="34" charset="0"/>
                      </a:endParaRPr>
                    </a:p>
                  </a:txBody>
                  <a:tcPr marL="9525" marR="9525" marT="9525" marB="0" anchor="b">
                    <a:solidFill>
                      <a:schemeClr val="accent6">
                        <a:lumMod val="60000"/>
                        <a:lumOff val="40000"/>
                      </a:schemeClr>
                    </a:solidFill>
                  </a:tcPr>
                </a:tc>
                <a:tc>
                  <a:txBody>
                    <a:bodyPr/>
                    <a:lstStyle/>
                    <a:p>
                      <a:pPr algn="ctr" fontAlgn="b"/>
                      <a:r>
                        <a:rPr lang="es-PE" sz="1400" u="none" strike="noStrike" dirty="0">
                          <a:effectLst/>
                          <a:latin typeface="Garamond" panose="02020404030301010803" pitchFamily="18" charset="0"/>
                          <a:cs typeface="Arial" panose="020B0604020202020204" pitchFamily="34" charset="0"/>
                        </a:rPr>
                        <a:t>36</a:t>
                      </a:r>
                      <a:endParaRPr lang="es-PE" sz="1400" b="0" i="0" u="none" strike="noStrike" dirty="0">
                        <a:solidFill>
                          <a:srgbClr val="000000"/>
                        </a:solidFill>
                        <a:effectLst/>
                        <a:latin typeface="Garamond" panose="02020404030301010803" pitchFamily="18" charset="0"/>
                        <a:cs typeface="Arial" panose="020B060402020202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258814539"/>
                  </a:ext>
                </a:extLst>
              </a:tr>
              <a:tr h="946403">
                <a:tc>
                  <a:txBody>
                    <a:bodyPr/>
                    <a:lstStyle/>
                    <a:p>
                      <a:pPr algn="ctr" fontAlgn="b"/>
                      <a:r>
                        <a:rPr lang="es-PE" sz="1400" b="1" u="none" strike="noStrike" dirty="0">
                          <a:effectLst/>
                          <a:latin typeface="Garamond" panose="02020404030301010803" pitchFamily="18" charset="0"/>
                          <a:cs typeface="Arial" panose="020B0604020202020204" pitchFamily="34" charset="0"/>
                        </a:rPr>
                        <a:t>SIN PLAZA CAP</a:t>
                      </a:r>
                      <a:endParaRPr lang="es-PE" sz="1400" b="1" i="0" u="none" strike="noStrike" dirty="0">
                        <a:solidFill>
                          <a:srgbClr val="000000"/>
                        </a:solidFill>
                        <a:effectLst/>
                        <a:latin typeface="Garamond" panose="02020404030301010803" pitchFamily="18" charset="0"/>
                        <a:cs typeface="Arial" panose="020B0604020202020204" pitchFamily="34" charset="0"/>
                      </a:endParaRPr>
                    </a:p>
                    <a:p>
                      <a:pPr algn="ctr" fontAlgn="b"/>
                      <a:endParaRPr lang="es-PE" sz="1400" b="1" u="none" strike="noStrike" dirty="0">
                        <a:effectLst/>
                        <a:latin typeface="Garamond" panose="02020404030301010803" pitchFamily="18" charset="0"/>
                        <a:cs typeface="Arial" panose="020B0604020202020204" pitchFamily="34" charset="0"/>
                      </a:endParaRPr>
                    </a:p>
                  </a:txBody>
                  <a:tcPr marL="9525" marR="9525" marT="9525" marB="0" anchor="b">
                    <a:solidFill>
                      <a:schemeClr val="accent6">
                        <a:lumMod val="60000"/>
                        <a:lumOff val="40000"/>
                      </a:schemeClr>
                    </a:solidFill>
                  </a:tcPr>
                </a:tc>
                <a:tc>
                  <a:txBody>
                    <a:bodyPr/>
                    <a:lstStyle/>
                    <a:p>
                      <a:pPr algn="ctr" fontAlgn="b"/>
                      <a:r>
                        <a:rPr lang="es-PE" sz="1400" u="none" strike="noStrike" dirty="0">
                          <a:effectLst/>
                          <a:latin typeface="Garamond" panose="02020404030301010803" pitchFamily="18" charset="0"/>
                          <a:cs typeface="Arial" panose="020B0604020202020204" pitchFamily="34" charset="0"/>
                        </a:rPr>
                        <a:t>25</a:t>
                      </a:r>
                      <a:endParaRPr lang="es-PE" sz="1400" b="0" i="0" u="none" strike="noStrike" dirty="0">
                        <a:solidFill>
                          <a:srgbClr val="000000"/>
                        </a:solidFill>
                        <a:effectLst/>
                        <a:latin typeface="Garamond" panose="02020404030301010803" pitchFamily="18" charset="0"/>
                        <a:cs typeface="Arial" panose="020B060402020202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803181821"/>
                  </a:ext>
                </a:extLst>
              </a:tr>
              <a:tr h="712242">
                <a:tc>
                  <a:txBody>
                    <a:bodyPr/>
                    <a:lstStyle/>
                    <a:p>
                      <a:pPr algn="ctr" fontAlgn="b"/>
                      <a:r>
                        <a:rPr lang="es-PE" sz="1400" b="1" u="none" strike="noStrike" dirty="0">
                          <a:effectLst/>
                          <a:latin typeface="Garamond" panose="02020404030301010803" pitchFamily="18" charset="0"/>
                          <a:cs typeface="Arial" panose="020B0604020202020204" pitchFamily="34" charset="0"/>
                        </a:rPr>
                        <a:t>TOTAL</a:t>
                      </a:r>
                      <a:endParaRPr lang="es-PE" sz="1400" b="1" i="0" u="none" strike="noStrike" dirty="0">
                        <a:solidFill>
                          <a:srgbClr val="000000"/>
                        </a:solidFill>
                        <a:effectLst/>
                        <a:latin typeface="Garamond" panose="02020404030301010803" pitchFamily="18" charset="0"/>
                        <a:cs typeface="Arial" panose="020B0604020202020204" pitchFamily="34" charset="0"/>
                      </a:endParaRPr>
                    </a:p>
                  </a:txBody>
                  <a:tcPr marL="9525" marR="9525" marT="9525" marB="0" anchor="b">
                    <a:solidFill>
                      <a:schemeClr val="accent6">
                        <a:lumMod val="60000"/>
                        <a:lumOff val="40000"/>
                      </a:schemeClr>
                    </a:solidFill>
                  </a:tcPr>
                </a:tc>
                <a:tc>
                  <a:txBody>
                    <a:bodyPr/>
                    <a:lstStyle/>
                    <a:p>
                      <a:pPr algn="ctr" fontAlgn="b"/>
                      <a:r>
                        <a:rPr lang="es-PE" sz="1400" u="none" strike="noStrike" dirty="0">
                          <a:effectLst/>
                          <a:latin typeface="Garamond" panose="02020404030301010803" pitchFamily="18" charset="0"/>
                          <a:cs typeface="Arial" panose="020B0604020202020204" pitchFamily="34" charset="0"/>
                        </a:rPr>
                        <a:t>61</a:t>
                      </a:r>
                      <a:endParaRPr lang="es-PE" sz="1400" b="0" i="0" u="none" strike="noStrike" dirty="0">
                        <a:solidFill>
                          <a:srgbClr val="000000"/>
                        </a:solidFill>
                        <a:effectLst/>
                        <a:latin typeface="Garamond" panose="02020404030301010803" pitchFamily="18" charset="0"/>
                        <a:cs typeface="Arial" panose="020B060402020202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1292601035"/>
                  </a:ext>
                </a:extLst>
              </a:tr>
            </a:tbl>
          </a:graphicData>
        </a:graphic>
      </p:graphicFrame>
      <p:graphicFrame>
        <p:nvGraphicFramePr>
          <p:cNvPr id="8" name="Tabla 7">
            <a:extLst>
              <a:ext uri="{FF2B5EF4-FFF2-40B4-BE49-F238E27FC236}">
                <a16:creationId xmlns:a16="http://schemas.microsoft.com/office/drawing/2014/main" id="{D68DD030-FEAC-4142-856E-21B7BD05B598}"/>
              </a:ext>
            </a:extLst>
          </p:cNvPr>
          <p:cNvGraphicFramePr>
            <a:graphicFrameLocks noGrp="1"/>
          </p:cNvGraphicFramePr>
          <p:nvPr>
            <p:extLst>
              <p:ext uri="{D42A27DB-BD31-4B8C-83A1-F6EECF244321}">
                <p14:modId xmlns:p14="http://schemas.microsoft.com/office/powerpoint/2010/main" val="331499076"/>
              </p:ext>
            </p:extLst>
          </p:nvPr>
        </p:nvGraphicFramePr>
        <p:xfrm>
          <a:off x="1431235" y="2139192"/>
          <a:ext cx="4575284" cy="3108668"/>
        </p:xfrm>
        <a:graphic>
          <a:graphicData uri="http://schemas.openxmlformats.org/drawingml/2006/table">
            <a:tbl>
              <a:tblPr>
                <a:tableStyleId>{5C22544A-7EE6-4342-B048-85BDC9FD1C3A}</a:tableStyleId>
              </a:tblPr>
              <a:tblGrid>
                <a:gridCol w="1680342">
                  <a:extLst>
                    <a:ext uri="{9D8B030D-6E8A-4147-A177-3AD203B41FA5}">
                      <a16:colId xmlns:a16="http://schemas.microsoft.com/office/drawing/2014/main" val="4279747550"/>
                    </a:ext>
                  </a:extLst>
                </a:gridCol>
                <a:gridCol w="1921478">
                  <a:extLst>
                    <a:ext uri="{9D8B030D-6E8A-4147-A177-3AD203B41FA5}">
                      <a16:colId xmlns:a16="http://schemas.microsoft.com/office/drawing/2014/main" val="87858164"/>
                    </a:ext>
                  </a:extLst>
                </a:gridCol>
                <a:gridCol w="973464">
                  <a:extLst>
                    <a:ext uri="{9D8B030D-6E8A-4147-A177-3AD203B41FA5}">
                      <a16:colId xmlns:a16="http://schemas.microsoft.com/office/drawing/2014/main" val="815938852"/>
                    </a:ext>
                  </a:extLst>
                </a:gridCol>
              </a:tblGrid>
              <a:tr h="836557">
                <a:tc rowSpan="3">
                  <a:txBody>
                    <a:bodyPr/>
                    <a:lstStyle/>
                    <a:p>
                      <a:pPr algn="ctr" rtl="0" fontAlgn="ctr"/>
                      <a:r>
                        <a:rPr lang="es-PE" sz="1400" b="1" u="none" strike="noStrike" dirty="0">
                          <a:effectLst>
                            <a:outerShdw blurRad="50800" dist="38100" algn="tr" rotWithShape="0">
                              <a:prstClr val="black">
                                <a:alpha val="40000"/>
                              </a:prstClr>
                            </a:outerShdw>
                          </a:effectLst>
                          <a:latin typeface="Garamond" panose="02020404030301010803" pitchFamily="18" charset="0"/>
                          <a:cs typeface="Arial" panose="020B0604020202020204" pitchFamily="34" charset="0"/>
                        </a:rPr>
                        <a:t>PERSONAL REINCORPORADO POR MANDATO JUDICIAL</a:t>
                      </a:r>
                      <a:endParaRPr lang="es-PE" sz="1400" b="1" i="0" u="none" strike="noStrike" dirty="0">
                        <a:solidFill>
                          <a:srgbClr val="000000"/>
                        </a:solidFill>
                        <a:effectLst>
                          <a:outerShdw blurRad="50800" dist="38100" algn="tr" rotWithShape="0">
                            <a:prstClr val="black">
                              <a:alpha val="40000"/>
                            </a:prstClr>
                          </a:outerShdw>
                        </a:effectLst>
                        <a:latin typeface="Garamond" panose="02020404030301010803" pitchFamily="18" charset="0"/>
                        <a:cs typeface="Arial" panose="020B0604020202020204" pitchFamily="34" charset="0"/>
                      </a:endParaRPr>
                    </a:p>
                  </a:txBody>
                  <a:tcPr marL="9525" marR="9525" marT="9525" marB="0" anchor="ctr">
                    <a:solidFill>
                      <a:schemeClr val="accent6">
                        <a:lumMod val="60000"/>
                        <a:lumOff val="40000"/>
                      </a:schemeClr>
                    </a:solidFill>
                  </a:tcPr>
                </a:tc>
                <a:tc>
                  <a:txBody>
                    <a:bodyPr/>
                    <a:lstStyle/>
                    <a:p>
                      <a:pPr algn="ctr" rtl="0" fontAlgn="ctr"/>
                      <a:r>
                        <a:rPr lang="es-PE" sz="1400" b="1" u="none" strike="noStrike" dirty="0">
                          <a:effectLst>
                            <a:outerShdw blurRad="50800" dist="38100" algn="tr" rotWithShape="0">
                              <a:prstClr val="black">
                                <a:alpha val="40000"/>
                              </a:prstClr>
                            </a:outerShdw>
                          </a:effectLst>
                          <a:latin typeface="Garamond" panose="02020404030301010803" pitchFamily="18" charset="0"/>
                          <a:cs typeface="Arial" panose="020B0604020202020204" pitchFamily="34" charset="0"/>
                        </a:rPr>
                        <a:t>CAS</a:t>
                      </a:r>
                      <a:endParaRPr lang="es-PE" sz="1400" b="1" i="0" u="none" strike="noStrike" dirty="0">
                        <a:solidFill>
                          <a:srgbClr val="000000"/>
                        </a:solidFill>
                        <a:effectLst>
                          <a:outerShdw blurRad="50800" dist="38100" algn="tr" rotWithShape="0">
                            <a:prstClr val="black">
                              <a:alpha val="40000"/>
                            </a:prstClr>
                          </a:outerShdw>
                        </a:effectLst>
                        <a:latin typeface="Garamond" panose="02020404030301010803" pitchFamily="18" charset="0"/>
                        <a:cs typeface="Arial" panose="020B0604020202020204" pitchFamily="34" charset="0"/>
                      </a:endParaRPr>
                    </a:p>
                  </a:txBody>
                  <a:tcPr marL="9525" marR="9525" marT="9525" marB="0" anchor="ctr">
                    <a:solidFill>
                      <a:schemeClr val="accent6">
                        <a:lumMod val="60000"/>
                        <a:lumOff val="40000"/>
                      </a:schemeClr>
                    </a:solidFill>
                  </a:tcPr>
                </a:tc>
                <a:tc>
                  <a:txBody>
                    <a:bodyPr/>
                    <a:lstStyle/>
                    <a:p>
                      <a:pPr algn="ctr" rtl="0" fontAlgn="ctr"/>
                      <a:r>
                        <a:rPr lang="es-PE" sz="1400" b="1" u="none" strike="noStrike" dirty="0">
                          <a:effectLst/>
                          <a:latin typeface="Garamond" panose="02020404030301010803" pitchFamily="18" charset="0"/>
                          <a:cs typeface="Arial" panose="020B0604020202020204" pitchFamily="34" charset="0"/>
                        </a:rPr>
                        <a:t>47</a:t>
                      </a:r>
                      <a:endParaRPr lang="es-PE" sz="1400" b="1" i="0" u="none" strike="noStrike" dirty="0">
                        <a:solidFill>
                          <a:srgbClr val="000000"/>
                        </a:solidFill>
                        <a:effectLst/>
                        <a:latin typeface="Garamond" panose="02020404030301010803" pitchFamily="18" charset="0"/>
                        <a:cs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1085544695"/>
                  </a:ext>
                </a:extLst>
              </a:tr>
              <a:tr h="1159228">
                <a:tc vMerge="1">
                  <a:txBody>
                    <a:bodyPr/>
                    <a:lstStyle/>
                    <a:p>
                      <a:endParaRPr lang="es-PE"/>
                    </a:p>
                  </a:txBody>
                  <a:tcPr/>
                </a:tc>
                <a:tc>
                  <a:txBody>
                    <a:bodyPr/>
                    <a:lstStyle/>
                    <a:p>
                      <a:pPr algn="ctr" rtl="0" fontAlgn="ctr"/>
                      <a:r>
                        <a:rPr lang="es-PE" sz="1400" b="1" u="none" strike="noStrike" dirty="0">
                          <a:effectLst>
                            <a:outerShdw blurRad="50800" dist="38100" algn="tr" rotWithShape="0">
                              <a:prstClr val="black">
                                <a:alpha val="40000"/>
                              </a:prstClr>
                            </a:outerShdw>
                          </a:effectLst>
                          <a:latin typeface="Garamond" panose="02020404030301010803" pitchFamily="18" charset="0"/>
                          <a:cs typeface="Arial" panose="020B0604020202020204" pitchFamily="34" charset="0"/>
                        </a:rPr>
                        <a:t>LOCACIÓN DE SERVICIOS</a:t>
                      </a:r>
                      <a:endParaRPr lang="es-PE" sz="1400" b="1" i="0" u="none" strike="noStrike" dirty="0">
                        <a:solidFill>
                          <a:srgbClr val="000000"/>
                        </a:solidFill>
                        <a:effectLst>
                          <a:outerShdw blurRad="50800" dist="38100" algn="tr" rotWithShape="0">
                            <a:prstClr val="black">
                              <a:alpha val="40000"/>
                            </a:prstClr>
                          </a:outerShdw>
                        </a:effectLst>
                        <a:latin typeface="Garamond" panose="02020404030301010803" pitchFamily="18" charset="0"/>
                        <a:cs typeface="Arial" panose="020B0604020202020204" pitchFamily="34" charset="0"/>
                      </a:endParaRPr>
                    </a:p>
                  </a:txBody>
                  <a:tcPr marL="9525" marR="9525" marT="9525" marB="0" anchor="ctr">
                    <a:solidFill>
                      <a:schemeClr val="accent6">
                        <a:lumMod val="60000"/>
                        <a:lumOff val="40000"/>
                      </a:schemeClr>
                    </a:solidFill>
                  </a:tcPr>
                </a:tc>
                <a:tc>
                  <a:txBody>
                    <a:bodyPr/>
                    <a:lstStyle/>
                    <a:p>
                      <a:pPr algn="ctr" rtl="0" fontAlgn="ctr"/>
                      <a:r>
                        <a:rPr lang="es-PE" sz="1400" b="1" u="none" strike="noStrike">
                          <a:effectLst/>
                          <a:latin typeface="Garamond" panose="02020404030301010803" pitchFamily="18" charset="0"/>
                          <a:cs typeface="Arial" panose="020B0604020202020204" pitchFamily="34" charset="0"/>
                        </a:rPr>
                        <a:t>9</a:t>
                      </a:r>
                      <a:endParaRPr lang="es-PE" sz="1400" b="1" i="0" u="none" strike="noStrike">
                        <a:solidFill>
                          <a:srgbClr val="000000"/>
                        </a:solidFill>
                        <a:effectLst/>
                        <a:latin typeface="Garamond" panose="02020404030301010803" pitchFamily="18" charset="0"/>
                        <a:cs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289335638"/>
                  </a:ext>
                </a:extLst>
              </a:tr>
              <a:tr h="872409">
                <a:tc vMerge="1">
                  <a:txBody>
                    <a:bodyPr/>
                    <a:lstStyle/>
                    <a:p>
                      <a:endParaRPr lang="es-PE"/>
                    </a:p>
                  </a:txBody>
                  <a:tcPr/>
                </a:tc>
                <a:tc>
                  <a:txBody>
                    <a:bodyPr/>
                    <a:lstStyle/>
                    <a:p>
                      <a:pPr algn="ctr" rtl="0" fontAlgn="ctr"/>
                      <a:r>
                        <a:rPr lang="es-PE" sz="1400" b="1" u="none" strike="noStrike" dirty="0">
                          <a:effectLst>
                            <a:outerShdw blurRad="50800" dist="38100" algn="tr" rotWithShape="0">
                              <a:prstClr val="black">
                                <a:alpha val="40000"/>
                              </a:prstClr>
                            </a:outerShdw>
                          </a:effectLst>
                          <a:latin typeface="Garamond" panose="02020404030301010803" pitchFamily="18" charset="0"/>
                          <a:cs typeface="Arial" panose="020B0604020202020204" pitchFamily="34" charset="0"/>
                        </a:rPr>
                        <a:t>NO LABORAN </a:t>
                      </a:r>
                    </a:p>
                    <a:p>
                      <a:pPr algn="ctr" rtl="0" fontAlgn="ctr"/>
                      <a:r>
                        <a:rPr lang="es-PE" sz="1000" b="1" i="0" u="none" strike="noStrike" dirty="0">
                          <a:solidFill>
                            <a:srgbClr val="000000"/>
                          </a:solidFill>
                          <a:effectLst>
                            <a:outerShdw blurRad="50800" dist="38100" algn="tr" rotWithShape="0">
                              <a:prstClr val="black">
                                <a:alpha val="40000"/>
                              </a:prstClr>
                            </a:outerShdw>
                          </a:effectLst>
                          <a:latin typeface="Garamond" panose="02020404030301010803" pitchFamily="18" charset="0"/>
                          <a:cs typeface="Arial" panose="020B0604020202020204" pitchFamily="34" charset="0"/>
                        </a:rPr>
                        <a:t>(NO ACPETARON INCORPORACION DISTINTA A LA ORDENADA POR MANDATO JUDICIAL)</a:t>
                      </a:r>
                    </a:p>
                  </a:txBody>
                  <a:tcPr marL="9525" marR="9525" marT="9525" marB="0" anchor="ctr">
                    <a:solidFill>
                      <a:schemeClr val="accent6">
                        <a:lumMod val="60000"/>
                        <a:lumOff val="40000"/>
                      </a:schemeClr>
                    </a:solidFill>
                  </a:tcPr>
                </a:tc>
                <a:tc>
                  <a:txBody>
                    <a:bodyPr/>
                    <a:lstStyle/>
                    <a:p>
                      <a:pPr algn="ctr" rtl="0" fontAlgn="ctr"/>
                      <a:r>
                        <a:rPr lang="es-PE" sz="1400" b="1" u="none" strike="noStrike" dirty="0">
                          <a:effectLst/>
                          <a:latin typeface="Garamond" panose="02020404030301010803" pitchFamily="18" charset="0"/>
                          <a:cs typeface="Arial" panose="020B0604020202020204" pitchFamily="34" charset="0"/>
                        </a:rPr>
                        <a:t>5</a:t>
                      </a:r>
                      <a:endParaRPr lang="es-PE" sz="1400" b="1" i="0" u="none" strike="noStrike" dirty="0">
                        <a:solidFill>
                          <a:srgbClr val="000000"/>
                        </a:solidFill>
                        <a:effectLst/>
                        <a:latin typeface="Garamond" panose="02020404030301010803" pitchFamily="18" charset="0"/>
                        <a:cs typeface="Arial" panose="020B0604020202020204"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1604285712"/>
                  </a:ext>
                </a:extLst>
              </a:tr>
              <a:tr h="240474">
                <a:tc>
                  <a:txBody>
                    <a:bodyPr/>
                    <a:lstStyle/>
                    <a:p>
                      <a:pPr algn="ctr" fontAlgn="b"/>
                      <a:endParaRPr lang="es-PE" sz="1400" b="1" i="0" u="none" strike="noStrike" dirty="0">
                        <a:solidFill>
                          <a:srgbClr val="000000"/>
                        </a:solidFill>
                        <a:effectLst/>
                        <a:latin typeface="Garamond" panose="02020404030301010803" pitchFamily="18" charset="0"/>
                        <a:cs typeface="Arial" panose="020B0604020202020204" pitchFamily="34" charset="0"/>
                      </a:endParaRPr>
                    </a:p>
                  </a:txBody>
                  <a:tcPr marL="9525" marR="9525" marT="9525" marB="0" anchor="b">
                    <a:solidFill>
                      <a:schemeClr val="accent6">
                        <a:lumMod val="60000"/>
                        <a:lumOff val="40000"/>
                      </a:schemeClr>
                    </a:solidFill>
                  </a:tcPr>
                </a:tc>
                <a:tc>
                  <a:txBody>
                    <a:bodyPr/>
                    <a:lstStyle/>
                    <a:p>
                      <a:pPr algn="ctr" fontAlgn="b"/>
                      <a:r>
                        <a:rPr lang="es-PE" sz="1400" b="1" u="none" strike="noStrike" dirty="0">
                          <a:effectLst/>
                          <a:latin typeface="Garamond" panose="02020404030301010803" pitchFamily="18" charset="0"/>
                          <a:cs typeface="Arial" panose="020B0604020202020204" pitchFamily="34" charset="0"/>
                        </a:rPr>
                        <a:t>TOTAL </a:t>
                      </a:r>
                      <a:endParaRPr lang="es-PE" sz="1400" b="1" i="0" u="none" strike="noStrike" dirty="0">
                        <a:solidFill>
                          <a:srgbClr val="000000"/>
                        </a:solidFill>
                        <a:effectLst/>
                        <a:latin typeface="Garamond" panose="02020404030301010803" pitchFamily="18" charset="0"/>
                        <a:cs typeface="Arial" panose="020B0604020202020204" pitchFamily="34" charset="0"/>
                      </a:endParaRPr>
                    </a:p>
                  </a:txBody>
                  <a:tcPr marL="9525" marR="9525" marT="9525" marB="0" anchor="b">
                    <a:solidFill>
                      <a:schemeClr val="accent6">
                        <a:lumMod val="60000"/>
                        <a:lumOff val="40000"/>
                      </a:schemeClr>
                    </a:solidFill>
                  </a:tcPr>
                </a:tc>
                <a:tc>
                  <a:txBody>
                    <a:bodyPr/>
                    <a:lstStyle/>
                    <a:p>
                      <a:pPr algn="ctr" fontAlgn="b"/>
                      <a:r>
                        <a:rPr lang="es-PE" sz="1400" b="1" u="none" strike="noStrike" dirty="0">
                          <a:effectLst/>
                          <a:latin typeface="Garamond" panose="02020404030301010803" pitchFamily="18" charset="0"/>
                          <a:cs typeface="Arial" panose="020B0604020202020204" pitchFamily="34" charset="0"/>
                        </a:rPr>
                        <a:t>61</a:t>
                      </a:r>
                      <a:endParaRPr lang="es-PE" sz="1400" b="1" i="0" u="none" strike="noStrike" dirty="0">
                        <a:solidFill>
                          <a:srgbClr val="000000"/>
                        </a:solidFill>
                        <a:effectLst/>
                        <a:latin typeface="Garamond" panose="02020404030301010803" pitchFamily="18" charset="0"/>
                        <a:cs typeface="Arial" panose="020B060402020202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403956722"/>
                  </a:ext>
                </a:extLst>
              </a:tr>
            </a:tbl>
          </a:graphicData>
        </a:graphic>
      </p:graphicFrame>
    </p:spTree>
    <p:extLst>
      <p:ext uri="{BB962C8B-B14F-4D97-AF65-F5344CB8AC3E}">
        <p14:creationId xmlns:p14="http://schemas.microsoft.com/office/powerpoint/2010/main" val="2983962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08F80ABF-4A0F-4BCE-909C-013130C2538E}"/>
              </a:ext>
            </a:extLst>
          </p:cNvPr>
          <p:cNvSpPr/>
          <p:nvPr/>
        </p:nvSpPr>
        <p:spPr>
          <a:xfrm>
            <a:off x="3786937" y="1730227"/>
            <a:ext cx="3506598" cy="59561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altLang="es-PE" sz="1400" b="1" dirty="0">
                <a:solidFill>
                  <a:schemeClr val="tx1"/>
                </a:solidFill>
                <a:latin typeface="Arial" panose="020B0604020202020204" pitchFamily="34" charset="0"/>
                <a:cs typeface="Arial" panose="020B0604020202020204" pitchFamily="34" charset="0"/>
              </a:rPr>
              <a:t>BASE LEGAL DE CREACIÓN DE AGRO RURAL</a:t>
            </a:r>
            <a:endParaRPr lang="es-PE" sz="1400" dirty="0">
              <a:solidFill>
                <a:schemeClr val="tx1"/>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CF63B631-366E-4C13-881F-A5CFDE73C29E}"/>
              </a:ext>
            </a:extLst>
          </p:cNvPr>
          <p:cNvSpPr/>
          <p:nvPr/>
        </p:nvSpPr>
        <p:spPr>
          <a:xfrm>
            <a:off x="2401001" y="2862288"/>
            <a:ext cx="6711191" cy="119287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anose="020B0604020202020204" pitchFamily="34" charset="0"/>
                <a:cs typeface="Arial" panose="020B0604020202020204" pitchFamily="34" charset="0"/>
              </a:rPr>
              <a:t>Mediante Decreto Legislativo Nº 997 , del 13 de Marzo del 2008, (Segunda Disposición Complementaria Final), se crea el Programa de Desarrollo Productivo Agrario Rural – AGRO RURAL</a:t>
            </a:r>
          </a:p>
          <a:p>
            <a:pPr algn="ctr"/>
            <a:endParaRPr lang="es-PE" sz="1400" dirty="0">
              <a:solidFill>
                <a:schemeClr val="tx1"/>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5A1324D7-D317-4205-A04E-DAB5FC1FCB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04201" y="167546"/>
            <a:ext cx="7929155" cy="914401"/>
          </a:xfrm>
          <a:prstGeom prst="rect">
            <a:avLst/>
          </a:prstGeom>
          <a:noFill/>
          <a:ln>
            <a:noFill/>
          </a:ln>
        </p:spPr>
      </p:pic>
      <p:cxnSp>
        <p:nvCxnSpPr>
          <p:cNvPr id="6" name="Conector recto de flecha 5">
            <a:extLst>
              <a:ext uri="{FF2B5EF4-FFF2-40B4-BE49-F238E27FC236}">
                <a16:creationId xmlns:a16="http://schemas.microsoft.com/office/drawing/2014/main" id="{15AF60D6-5A2F-4369-8009-984F6BCD2BAE}"/>
              </a:ext>
            </a:extLst>
          </p:cNvPr>
          <p:cNvCxnSpPr>
            <a:cxnSpLocks/>
          </p:cNvCxnSpPr>
          <p:nvPr/>
        </p:nvCxnSpPr>
        <p:spPr>
          <a:xfrm>
            <a:off x="5319423" y="2393342"/>
            <a:ext cx="0" cy="333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270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B7314CA-3F43-4E93-9756-8970BF03EC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31422" y="143692"/>
            <a:ext cx="7929155" cy="914401"/>
          </a:xfrm>
          <a:prstGeom prst="rect">
            <a:avLst/>
          </a:prstGeom>
          <a:solidFill>
            <a:schemeClr val="accent6">
              <a:lumMod val="60000"/>
              <a:lumOff val="40000"/>
            </a:schemeClr>
          </a:solidFill>
          <a:ln>
            <a:noFill/>
          </a:ln>
        </p:spPr>
      </p:pic>
      <p:sp>
        <p:nvSpPr>
          <p:cNvPr id="3" name="Rectángulo: esquinas redondeadas 2">
            <a:extLst>
              <a:ext uri="{FF2B5EF4-FFF2-40B4-BE49-F238E27FC236}">
                <a16:creationId xmlns:a16="http://schemas.microsoft.com/office/drawing/2014/main" id="{31CC4934-FC6C-4E6E-B1BC-997A903AEAFC}"/>
              </a:ext>
            </a:extLst>
          </p:cNvPr>
          <p:cNvSpPr/>
          <p:nvPr/>
        </p:nvSpPr>
        <p:spPr>
          <a:xfrm>
            <a:off x="1995777" y="1416325"/>
            <a:ext cx="2806812" cy="34389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tx1"/>
                </a:solidFill>
                <a:latin typeface="Arial" panose="020B0604020202020204" pitchFamily="34" charset="0"/>
                <a:cs typeface="Arial" panose="020B0604020202020204" pitchFamily="34" charset="0"/>
              </a:rPr>
              <a:t>FINES DEL ESTADO</a:t>
            </a:r>
          </a:p>
        </p:txBody>
      </p:sp>
      <p:sp>
        <p:nvSpPr>
          <p:cNvPr id="5" name="Elipse 4">
            <a:extLst>
              <a:ext uri="{FF2B5EF4-FFF2-40B4-BE49-F238E27FC236}">
                <a16:creationId xmlns:a16="http://schemas.microsoft.com/office/drawing/2014/main" id="{49F57AF1-AA13-405C-9E5A-BDE928DD96D5}"/>
              </a:ext>
            </a:extLst>
          </p:cNvPr>
          <p:cNvSpPr/>
          <p:nvPr/>
        </p:nvSpPr>
        <p:spPr>
          <a:xfrm>
            <a:off x="1844704" y="2578210"/>
            <a:ext cx="1971923" cy="85079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anose="020B0604020202020204" pitchFamily="34" charset="0"/>
                <a:cs typeface="Arial" panose="020B0604020202020204" pitchFamily="34" charset="0"/>
              </a:rPr>
              <a:t>ESTADO</a:t>
            </a:r>
          </a:p>
          <a:p>
            <a:pPr algn="ctr"/>
            <a:r>
              <a:rPr lang="es-PE" sz="1400" dirty="0">
                <a:solidFill>
                  <a:schemeClr val="tx1"/>
                </a:solidFill>
                <a:latin typeface="Arial" panose="020B0604020202020204" pitchFamily="34" charset="0"/>
                <a:cs typeface="Arial" panose="020B0604020202020204" pitchFamily="34" charset="0"/>
              </a:rPr>
              <a:t>BIEN COMÚN</a:t>
            </a:r>
          </a:p>
        </p:txBody>
      </p:sp>
      <p:sp>
        <p:nvSpPr>
          <p:cNvPr id="7" name="Rectángulo: esquinas redondeadas 6">
            <a:extLst>
              <a:ext uri="{FF2B5EF4-FFF2-40B4-BE49-F238E27FC236}">
                <a16:creationId xmlns:a16="http://schemas.microsoft.com/office/drawing/2014/main" id="{29A7BB84-7B1F-4D77-B09F-6A327B8E751F}"/>
              </a:ext>
            </a:extLst>
          </p:cNvPr>
          <p:cNvSpPr/>
          <p:nvPr/>
        </p:nvSpPr>
        <p:spPr>
          <a:xfrm>
            <a:off x="4945712" y="2502672"/>
            <a:ext cx="3061252" cy="100186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anose="020B0604020202020204" pitchFamily="34" charset="0"/>
                <a:cs typeface="Arial" panose="020B0604020202020204" pitchFamily="34" charset="0"/>
              </a:rPr>
              <a:t>INTERÉS PÚBLICO:</a:t>
            </a:r>
          </a:p>
          <a:p>
            <a:pPr algn="ctr"/>
            <a:r>
              <a:rPr lang="es-PE" sz="1400" dirty="0">
                <a:solidFill>
                  <a:schemeClr val="tx1"/>
                </a:solidFill>
                <a:latin typeface="Arial" panose="020B0604020202020204" pitchFamily="34" charset="0"/>
                <a:cs typeface="Arial" panose="020B0604020202020204" pitchFamily="34" charset="0"/>
              </a:rPr>
              <a:t>Brindar bienestar general y seguridad pública</a:t>
            </a:r>
          </a:p>
        </p:txBody>
      </p:sp>
      <p:sp>
        <p:nvSpPr>
          <p:cNvPr id="8" name="Rectángulo 7">
            <a:extLst>
              <a:ext uri="{FF2B5EF4-FFF2-40B4-BE49-F238E27FC236}">
                <a16:creationId xmlns:a16="http://schemas.microsoft.com/office/drawing/2014/main" id="{324BEFED-91EE-47F4-B8B6-89F0E9FAF209}"/>
              </a:ext>
            </a:extLst>
          </p:cNvPr>
          <p:cNvSpPr/>
          <p:nvPr/>
        </p:nvSpPr>
        <p:spPr>
          <a:xfrm>
            <a:off x="1916265" y="4345386"/>
            <a:ext cx="1749286" cy="4532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anose="020B0604020202020204" pitchFamily="34" charset="0"/>
                <a:cs typeface="Arial" panose="020B0604020202020204" pitchFamily="34" charset="0"/>
              </a:rPr>
              <a:t>FUNCIONES</a:t>
            </a:r>
          </a:p>
        </p:txBody>
      </p:sp>
      <p:sp>
        <p:nvSpPr>
          <p:cNvPr id="10" name="Rectángulo: esquinas redondeadas 9">
            <a:extLst>
              <a:ext uri="{FF2B5EF4-FFF2-40B4-BE49-F238E27FC236}">
                <a16:creationId xmlns:a16="http://schemas.microsoft.com/office/drawing/2014/main" id="{26D06D7F-DCB5-4ECA-A6F7-6DA9CA591A19}"/>
              </a:ext>
            </a:extLst>
          </p:cNvPr>
          <p:cNvSpPr/>
          <p:nvPr/>
        </p:nvSpPr>
        <p:spPr>
          <a:xfrm>
            <a:off x="5017273" y="3772892"/>
            <a:ext cx="3450866" cy="159821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s-PE" sz="1400" dirty="0">
                <a:solidFill>
                  <a:schemeClr val="tx1"/>
                </a:solidFill>
                <a:latin typeface="Arial" panose="020B0604020202020204" pitchFamily="34" charset="0"/>
                <a:cs typeface="Arial" panose="020B0604020202020204" pitchFamily="34" charset="0"/>
              </a:rPr>
              <a:t>Legislativa</a:t>
            </a:r>
          </a:p>
          <a:p>
            <a:pPr marL="342900" indent="-342900">
              <a:buAutoNum type="arabicPeriod"/>
            </a:pPr>
            <a:r>
              <a:rPr lang="es-PE" sz="1400" dirty="0">
                <a:solidFill>
                  <a:schemeClr val="tx1"/>
                </a:solidFill>
                <a:latin typeface="Arial" panose="020B0604020202020204" pitchFamily="34" charset="0"/>
                <a:cs typeface="Arial" panose="020B0604020202020204" pitchFamily="34" charset="0"/>
              </a:rPr>
              <a:t>Gubernativa</a:t>
            </a:r>
          </a:p>
          <a:p>
            <a:pPr marL="342900" indent="-342900">
              <a:buAutoNum type="arabicPeriod"/>
            </a:pPr>
            <a:r>
              <a:rPr lang="es-PE" sz="1400" dirty="0">
                <a:solidFill>
                  <a:schemeClr val="tx1"/>
                </a:solidFill>
                <a:latin typeface="Arial" panose="020B0604020202020204" pitchFamily="34" charset="0"/>
                <a:cs typeface="Arial" panose="020B0604020202020204" pitchFamily="34" charset="0"/>
              </a:rPr>
              <a:t>Jurisdiccional</a:t>
            </a:r>
          </a:p>
          <a:p>
            <a:pPr marL="342900" indent="-342900">
              <a:buAutoNum type="arabicPeriod"/>
            </a:pPr>
            <a:r>
              <a:rPr lang="es-PE" sz="1400" dirty="0" err="1">
                <a:solidFill>
                  <a:schemeClr val="tx1"/>
                </a:solidFill>
                <a:latin typeface="Arial" panose="020B0604020202020204" pitchFamily="34" charset="0"/>
                <a:cs typeface="Arial" panose="020B0604020202020204" pitchFamily="34" charset="0"/>
              </a:rPr>
              <a:t>Adminstrativa</a:t>
            </a:r>
            <a:endParaRPr lang="es-PE" sz="1400" dirty="0">
              <a:solidFill>
                <a:schemeClr val="tx1"/>
              </a:solidFill>
              <a:latin typeface="Arial" panose="020B0604020202020204" pitchFamily="34" charset="0"/>
              <a:cs typeface="Arial" panose="020B0604020202020204" pitchFamily="34" charset="0"/>
            </a:endParaRPr>
          </a:p>
        </p:txBody>
      </p:sp>
      <p:cxnSp>
        <p:nvCxnSpPr>
          <p:cNvPr id="12" name="Conector: angular 11">
            <a:extLst>
              <a:ext uri="{FF2B5EF4-FFF2-40B4-BE49-F238E27FC236}">
                <a16:creationId xmlns:a16="http://schemas.microsoft.com/office/drawing/2014/main" id="{3C64174F-DCF3-482F-9658-24CE8CFBAE83}"/>
              </a:ext>
            </a:extLst>
          </p:cNvPr>
          <p:cNvCxnSpPr/>
          <p:nvPr/>
        </p:nvCxnSpPr>
        <p:spPr>
          <a:xfrm rot="16200000" flipH="1">
            <a:off x="2055648" y="1856866"/>
            <a:ext cx="755374" cy="60382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angular 14">
            <a:extLst>
              <a:ext uri="{FF2B5EF4-FFF2-40B4-BE49-F238E27FC236}">
                <a16:creationId xmlns:a16="http://schemas.microsoft.com/office/drawing/2014/main" id="{28F35A24-71AB-477B-9CD7-4A5AC8139A7A}"/>
              </a:ext>
            </a:extLst>
          </p:cNvPr>
          <p:cNvCxnSpPr/>
          <p:nvPr/>
        </p:nvCxnSpPr>
        <p:spPr>
          <a:xfrm>
            <a:off x="3959750" y="2870421"/>
            <a:ext cx="842839" cy="3260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FF44A700-4B46-4915-A8B7-28740287B69E}"/>
              </a:ext>
            </a:extLst>
          </p:cNvPr>
          <p:cNvCxnSpPr/>
          <p:nvPr/>
        </p:nvCxnSpPr>
        <p:spPr>
          <a:xfrm>
            <a:off x="3721210" y="4619709"/>
            <a:ext cx="11767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426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E28EF14A-8640-4E0B-8707-0C1E8E3E2C54}"/>
              </a:ext>
            </a:extLst>
          </p:cNvPr>
          <p:cNvSpPr/>
          <p:nvPr/>
        </p:nvSpPr>
        <p:spPr>
          <a:xfrm>
            <a:off x="1594236" y="2156127"/>
            <a:ext cx="2250219" cy="52478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a:solidFill>
                  <a:schemeClr val="tx1"/>
                </a:solidFill>
                <a:latin typeface="Arial" panose="020B0604020202020204" pitchFamily="34" charset="0"/>
                <a:cs typeface="Arial" panose="020B0604020202020204" pitchFamily="34" charset="0"/>
              </a:rPr>
              <a:t>Función Gubernativa</a:t>
            </a:r>
          </a:p>
          <a:p>
            <a:pPr algn="ctr"/>
            <a:endParaRPr lang="es-PE" sz="1200" dirty="0">
              <a:solidFill>
                <a:schemeClr val="tx1"/>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356CC230-B5B8-4D9F-A173-07880000B502}"/>
              </a:ext>
            </a:extLst>
          </p:cNvPr>
          <p:cNvSpPr/>
          <p:nvPr/>
        </p:nvSpPr>
        <p:spPr>
          <a:xfrm>
            <a:off x="3371353" y="803082"/>
            <a:ext cx="3888188" cy="52478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solidFill>
                  <a:schemeClr val="tx1"/>
                </a:solidFill>
                <a:latin typeface="Arial" panose="020B0604020202020204" pitchFamily="34" charset="0"/>
                <a:cs typeface="Arial" panose="020B0604020202020204" pitchFamily="34" charset="0"/>
              </a:rPr>
              <a:t>¿ QUÉ ES LA FUNCIÓN PÚBLICA?</a:t>
            </a:r>
          </a:p>
        </p:txBody>
      </p:sp>
      <p:sp>
        <p:nvSpPr>
          <p:cNvPr id="5" name="Rectángulo: esquinas redondeadas 4">
            <a:extLst>
              <a:ext uri="{FF2B5EF4-FFF2-40B4-BE49-F238E27FC236}">
                <a16:creationId xmlns:a16="http://schemas.microsoft.com/office/drawing/2014/main" id="{15524DFB-A403-417E-9D35-0D041AB7EEA8}"/>
              </a:ext>
            </a:extLst>
          </p:cNvPr>
          <p:cNvSpPr/>
          <p:nvPr/>
        </p:nvSpPr>
        <p:spPr>
          <a:xfrm>
            <a:off x="5096786" y="1574358"/>
            <a:ext cx="3466769" cy="85078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200" dirty="0">
                <a:solidFill>
                  <a:schemeClr val="tx1"/>
                </a:solidFill>
                <a:latin typeface="Arial" panose="020B0604020202020204" pitchFamily="34" charset="0"/>
                <a:cs typeface="Arial" panose="020B0604020202020204" pitchFamily="34" charset="0"/>
              </a:rPr>
              <a:t>El Presidente de la Republica asume funciones como jefe de Estado (Jefe del Poder ejecutivo o de Gobierno)</a:t>
            </a:r>
          </a:p>
        </p:txBody>
      </p:sp>
      <p:sp>
        <p:nvSpPr>
          <p:cNvPr id="7" name="Rectángulo: esquinas redondeadas 6">
            <a:extLst>
              <a:ext uri="{FF2B5EF4-FFF2-40B4-BE49-F238E27FC236}">
                <a16:creationId xmlns:a16="http://schemas.microsoft.com/office/drawing/2014/main" id="{EDA48909-841E-4916-BCA0-BBBE53315389}"/>
              </a:ext>
            </a:extLst>
          </p:cNvPr>
          <p:cNvSpPr/>
          <p:nvPr/>
        </p:nvSpPr>
        <p:spPr>
          <a:xfrm>
            <a:off x="5180273" y="2600075"/>
            <a:ext cx="3466769" cy="115294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200" dirty="0">
                <a:solidFill>
                  <a:schemeClr val="tx1"/>
                </a:solidFill>
                <a:latin typeface="Arial" panose="020B0604020202020204" pitchFamily="34" charset="0"/>
                <a:cs typeface="Arial" panose="020B0604020202020204" pitchFamily="34" charset="0"/>
              </a:rPr>
              <a:t>Se efectúa a través de las atribuciones que la Constitución prevé, de esta manera el presidente puede adoptar decisiones de orden político que exceden de la administración normal de los asuntos del Estado </a:t>
            </a:r>
          </a:p>
        </p:txBody>
      </p:sp>
      <p:cxnSp>
        <p:nvCxnSpPr>
          <p:cNvPr id="9" name="Conector recto de flecha 8">
            <a:extLst>
              <a:ext uri="{FF2B5EF4-FFF2-40B4-BE49-F238E27FC236}">
                <a16:creationId xmlns:a16="http://schemas.microsoft.com/office/drawing/2014/main" id="{935FDAC4-5A1D-4FCE-A56B-89441C81B760}"/>
              </a:ext>
            </a:extLst>
          </p:cNvPr>
          <p:cNvCxnSpPr/>
          <p:nvPr/>
        </p:nvCxnSpPr>
        <p:spPr>
          <a:xfrm flipV="1">
            <a:off x="4094920" y="2170706"/>
            <a:ext cx="747423" cy="182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ángulo: esquinas redondeadas 12">
            <a:extLst>
              <a:ext uri="{FF2B5EF4-FFF2-40B4-BE49-F238E27FC236}">
                <a16:creationId xmlns:a16="http://schemas.microsoft.com/office/drawing/2014/main" id="{58D23428-94C6-4016-9691-C1576524A062}"/>
              </a:ext>
            </a:extLst>
          </p:cNvPr>
          <p:cNvSpPr/>
          <p:nvPr/>
        </p:nvSpPr>
        <p:spPr>
          <a:xfrm>
            <a:off x="1590260" y="4349363"/>
            <a:ext cx="2250219" cy="52478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a:solidFill>
                  <a:schemeClr val="tx1"/>
                </a:solidFill>
                <a:latin typeface="Arial" panose="020B0604020202020204" pitchFamily="34" charset="0"/>
                <a:cs typeface="Arial" panose="020B0604020202020204" pitchFamily="34" charset="0"/>
              </a:rPr>
              <a:t>Función Administrativa</a:t>
            </a:r>
          </a:p>
        </p:txBody>
      </p:sp>
      <p:sp>
        <p:nvSpPr>
          <p:cNvPr id="14" name="Rectángulo: esquinas redondeadas 13">
            <a:extLst>
              <a:ext uri="{FF2B5EF4-FFF2-40B4-BE49-F238E27FC236}">
                <a16:creationId xmlns:a16="http://schemas.microsoft.com/office/drawing/2014/main" id="{EFF75084-C33C-4E45-8882-3E7A210E6F4F}"/>
              </a:ext>
            </a:extLst>
          </p:cNvPr>
          <p:cNvSpPr/>
          <p:nvPr/>
        </p:nvSpPr>
        <p:spPr>
          <a:xfrm>
            <a:off x="4643559" y="3985591"/>
            <a:ext cx="5939627" cy="188843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PE" sz="1200" dirty="0">
              <a:solidFill>
                <a:schemeClr val="tx1"/>
              </a:solidFill>
              <a:latin typeface="Arial" panose="020B0604020202020204" pitchFamily="34" charset="0"/>
              <a:cs typeface="Arial" panose="020B0604020202020204" pitchFamily="34" charset="0"/>
            </a:endParaRPr>
          </a:p>
          <a:p>
            <a:pPr algn="just"/>
            <a:r>
              <a:rPr lang="es-PE" sz="1200" dirty="0">
                <a:solidFill>
                  <a:schemeClr val="tx1"/>
                </a:solidFill>
                <a:latin typeface="Arial" panose="020B0604020202020204" pitchFamily="34" charset="0"/>
                <a:cs typeface="Arial" panose="020B0604020202020204" pitchFamily="34" charset="0"/>
              </a:rPr>
              <a:t>Es un concepto transversal a los poderes del Estado y sus actuaciones (concreción de los fines del poder).</a:t>
            </a:r>
          </a:p>
          <a:p>
            <a:pPr algn="just"/>
            <a:r>
              <a:rPr lang="es-PE" sz="1200" dirty="0">
                <a:solidFill>
                  <a:schemeClr val="tx1"/>
                </a:solidFill>
                <a:latin typeface="Arial" panose="020B0604020202020204" pitchFamily="34" charset="0"/>
                <a:cs typeface="Arial" panose="020B0604020202020204" pitchFamily="34" charset="0"/>
              </a:rPr>
              <a:t>Manifestaciones:</a:t>
            </a:r>
          </a:p>
          <a:p>
            <a:pPr algn="just"/>
            <a:r>
              <a:rPr lang="es-PE" sz="1200" dirty="0">
                <a:solidFill>
                  <a:schemeClr val="tx1"/>
                </a:solidFill>
                <a:latin typeface="Arial" panose="020B0604020202020204" pitchFamily="34" charset="0"/>
                <a:cs typeface="Arial" panose="020B0604020202020204" pitchFamily="34" charset="0"/>
              </a:rPr>
              <a:t>1.Reglamentación: </a:t>
            </a:r>
            <a:r>
              <a:rPr lang="es-PE" sz="1200" b="1" dirty="0">
                <a:solidFill>
                  <a:schemeClr val="tx1"/>
                </a:solidFill>
                <a:latin typeface="Arial" panose="020B0604020202020204" pitchFamily="34" charset="0"/>
                <a:cs typeface="Arial" panose="020B0604020202020204" pitchFamily="34" charset="0"/>
              </a:rPr>
              <a:t>Reglamentos</a:t>
            </a:r>
          </a:p>
          <a:p>
            <a:pPr algn="just"/>
            <a:r>
              <a:rPr lang="es-PE" sz="1200" dirty="0">
                <a:solidFill>
                  <a:schemeClr val="tx1"/>
                </a:solidFill>
                <a:latin typeface="Arial" panose="020B0604020202020204" pitchFamily="34" charset="0"/>
                <a:cs typeface="Arial" panose="020B0604020202020204" pitchFamily="34" charset="0"/>
              </a:rPr>
              <a:t>2.Declaracion de efectos jurídicos individuales: </a:t>
            </a:r>
            <a:r>
              <a:rPr lang="es-PE" sz="1200" b="1" dirty="0">
                <a:solidFill>
                  <a:schemeClr val="tx1"/>
                </a:solidFill>
                <a:latin typeface="Arial" panose="020B0604020202020204" pitchFamily="34" charset="0"/>
                <a:cs typeface="Arial" panose="020B0604020202020204" pitchFamily="34" charset="0"/>
              </a:rPr>
              <a:t>acto administrativo</a:t>
            </a:r>
          </a:p>
          <a:p>
            <a:pPr algn="just"/>
            <a:r>
              <a:rPr lang="es-PE" sz="1200" dirty="0">
                <a:solidFill>
                  <a:schemeClr val="tx1"/>
                </a:solidFill>
                <a:latin typeface="Arial" panose="020B0604020202020204" pitchFamily="34" charset="0"/>
                <a:cs typeface="Arial" panose="020B0604020202020204" pitchFamily="34" charset="0"/>
              </a:rPr>
              <a:t>3.Organización interna de las entidades: </a:t>
            </a:r>
            <a:r>
              <a:rPr lang="es-PE" sz="1200" b="1" dirty="0">
                <a:solidFill>
                  <a:schemeClr val="tx1"/>
                </a:solidFill>
                <a:latin typeface="Arial" panose="020B0604020202020204" pitchFamily="34" charset="0"/>
                <a:cs typeface="Arial" panose="020B0604020202020204" pitchFamily="34" charset="0"/>
              </a:rPr>
              <a:t>actos de administración interna</a:t>
            </a:r>
          </a:p>
          <a:p>
            <a:pPr algn="just"/>
            <a:r>
              <a:rPr lang="es-PE" sz="1200" dirty="0">
                <a:solidFill>
                  <a:schemeClr val="tx1"/>
                </a:solidFill>
                <a:latin typeface="Arial" panose="020B0604020202020204" pitchFamily="34" charset="0"/>
                <a:cs typeface="Arial" panose="020B0604020202020204" pitchFamily="34" charset="0"/>
              </a:rPr>
              <a:t>4.Ejecucion de la función administrativa: </a:t>
            </a:r>
            <a:r>
              <a:rPr lang="es-PE" sz="1200" b="1" dirty="0">
                <a:solidFill>
                  <a:schemeClr val="tx1"/>
                </a:solidFill>
                <a:latin typeface="Arial" panose="020B0604020202020204" pitchFamily="34" charset="0"/>
                <a:cs typeface="Arial" panose="020B0604020202020204" pitchFamily="34" charset="0"/>
              </a:rPr>
              <a:t>hecho administrativo</a:t>
            </a:r>
          </a:p>
          <a:p>
            <a:pPr algn="just"/>
            <a:r>
              <a:rPr lang="es-PE" sz="1200" dirty="0">
                <a:solidFill>
                  <a:schemeClr val="tx1"/>
                </a:solidFill>
                <a:latin typeface="Arial" panose="020B0604020202020204" pitchFamily="34" charset="0"/>
                <a:cs typeface="Arial" panose="020B0604020202020204" pitchFamily="34" charset="0"/>
              </a:rPr>
              <a:t>5.Contratacion para cumplir con sus metas: </a:t>
            </a:r>
            <a:r>
              <a:rPr lang="es-PE" sz="1200" b="1" dirty="0">
                <a:solidFill>
                  <a:schemeClr val="tx1"/>
                </a:solidFill>
                <a:latin typeface="Arial" panose="020B0604020202020204" pitchFamily="34" charset="0"/>
                <a:cs typeface="Arial" panose="020B0604020202020204" pitchFamily="34" charset="0"/>
              </a:rPr>
              <a:t>Contrato de la administración pública</a:t>
            </a:r>
          </a:p>
          <a:p>
            <a:pPr algn="just"/>
            <a:endParaRPr lang="es-PE" sz="1200" dirty="0">
              <a:solidFill>
                <a:schemeClr val="tx1"/>
              </a:solidFill>
              <a:latin typeface="Arial" panose="020B0604020202020204" pitchFamily="34" charset="0"/>
              <a:cs typeface="Arial" panose="020B0604020202020204" pitchFamily="34" charset="0"/>
            </a:endParaRPr>
          </a:p>
        </p:txBody>
      </p:sp>
      <p:cxnSp>
        <p:nvCxnSpPr>
          <p:cNvPr id="15" name="Conector recto de flecha 14">
            <a:extLst>
              <a:ext uri="{FF2B5EF4-FFF2-40B4-BE49-F238E27FC236}">
                <a16:creationId xmlns:a16="http://schemas.microsoft.com/office/drawing/2014/main" id="{27638F83-468D-49FC-9BD6-D1D207AA46F0}"/>
              </a:ext>
            </a:extLst>
          </p:cNvPr>
          <p:cNvCxnSpPr>
            <a:cxnSpLocks/>
          </p:cNvCxnSpPr>
          <p:nvPr/>
        </p:nvCxnSpPr>
        <p:spPr>
          <a:xfrm>
            <a:off x="3840479" y="4611756"/>
            <a:ext cx="6679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B8F6A932-3990-4E1B-BFD3-327DF65B642F}"/>
              </a:ext>
            </a:extLst>
          </p:cNvPr>
          <p:cNvCxnSpPr>
            <a:cxnSpLocks/>
          </p:cNvCxnSpPr>
          <p:nvPr/>
        </p:nvCxnSpPr>
        <p:spPr>
          <a:xfrm>
            <a:off x="4145278" y="2668986"/>
            <a:ext cx="595023" cy="300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098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DA2AE496-210F-4B04-9854-B1C3BC60164B}"/>
              </a:ext>
            </a:extLst>
          </p:cNvPr>
          <p:cNvSpPr/>
          <p:nvPr/>
        </p:nvSpPr>
        <p:spPr>
          <a:xfrm>
            <a:off x="2623930" y="906449"/>
            <a:ext cx="5557962" cy="64405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anose="020B0604020202020204" pitchFamily="34" charset="0"/>
                <a:cs typeface="Arial" panose="020B0604020202020204" pitchFamily="34" charset="0"/>
              </a:rPr>
              <a:t>PODER EJECUTIVO: Órgano más importante de la Administración Pública ( Nivel Central)</a:t>
            </a:r>
          </a:p>
        </p:txBody>
      </p:sp>
      <p:sp>
        <p:nvSpPr>
          <p:cNvPr id="3" name="Rectángulo: esquinas redondeadas 2">
            <a:extLst>
              <a:ext uri="{FF2B5EF4-FFF2-40B4-BE49-F238E27FC236}">
                <a16:creationId xmlns:a16="http://schemas.microsoft.com/office/drawing/2014/main" id="{14A54B09-BB24-4E46-9914-0BDF7CBD64AF}"/>
              </a:ext>
            </a:extLst>
          </p:cNvPr>
          <p:cNvSpPr/>
          <p:nvPr/>
        </p:nvSpPr>
        <p:spPr>
          <a:xfrm>
            <a:off x="1741335" y="2250218"/>
            <a:ext cx="1876508" cy="124238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tx1"/>
                </a:solidFill>
                <a:latin typeface="Arial" panose="020B0604020202020204" pitchFamily="34" charset="0"/>
                <a:cs typeface="Arial" panose="020B0604020202020204" pitchFamily="34" charset="0"/>
              </a:rPr>
              <a:t>Organización de Administración Pública del Poder Ejecutivo</a:t>
            </a:r>
          </a:p>
        </p:txBody>
      </p:sp>
      <p:sp>
        <p:nvSpPr>
          <p:cNvPr id="4" name="Diagrama de flujo: proceso alternativo 3">
            <a:extLst>
              <a:ext uri="{FF2B5EF4-FFF2-40B4-BE49-F238E27FC236}">
                <a16:creationId xmlns:a16="http://schemas.microsoft.com/office/drawing/2014/main" id="{65A5A6E0-82DE-4FC8-ABBD-D7B6AAD8594E}"/>
              </a:ext>
            </a:extLst>
          </p:cNvPr>
          <p:cNvSpPr/>
          <p:nvPr/>
        </p:nvSpPr>
        <p:spPr>
          <a:xfrm>
            <a:off x="4484536" y="2250219"/>
            <a:ext cx="4691269" cy="1280156"/>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400" dirty="0">
                <a:solidFill>
                  <a:schemeClr val="tx1"/>
                </a:solidFill>
                <a:latin typeface="Arial" panose="020B0604020202020204" pitchFamily="34" charset="0"/>
                <a:cs typeface="Arial" panose="020B0604020202020204" pitchFamily="34" charset="0"/>
              </a:rPr>
              <a:t>* Conformada por ENTIDADES del Poder Ejecutivo que ejercen un “rol ejecutor”.</a:t>
            </a:r>
          </a:p>
          <a:p>
            <a:r>
              <a:rPr lang="es-PE" sz="1400" dirty="0">
                <a:solidFill>
                  <a:schemeClr val="tx1"/>
                </a:solidFill>
                <a:latin typeface="Arial" panose="020B0604020202020204" pitchFamily="34" charset="0"/>
                <a:cs typeface="Arial" panose="020B0604020202020204" pitchFamily="34" charset="0"/>
              </a:rPr>
              <a:t>*Organizada en función de los conceptos de “Sector-política sectorial” y “Sistemas”.</a:t>
            </a:r>
          </a:p>
        </p:txBody>
      </p:sp>
      <p:cxnSp>
        <p:nvCxnSpPr>
          <p:cNvPr id="6" name="Conector recto de flecha 5">
            <a:extLst>
              <a:ext uri="{FF2B5EF4-FFF2-40B4-BE49-F238E27FC236}">
                <a16:creationId xmlns:a16="http://schemas.microsoft.com/office/drawing/2014/main" id="{1D419DB1-4563-4ABF-A6D8-C77905E900FB}"/>
              </a:ext>
            </a:extLst>
          </p:cNvPr>
          <p:cNvCxnSpPr>
            <a:cxnSpLocks/>
          </p:cNvCxnSpPr>
          <p:nvPr/>
        </p:nvCxnSpPr>
        <p:spPr>
          <a:xfrm>
            <a:off x="3617843" y="2751151"/>
            <a:ext cx="6917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Diagrama de flujo: proceso alternativo 6">
            <a:extLst>
              <a:ext uri="{FF2B5EF4-FFF2-40B4-BE49-F238E27FC236}">
                <a16:creationId xmlns:a16="http://schemas.microsoft.com/office/drawing/2014/main" id="{E21A06BE-897F-4CCA-8F94-8FA67AACC826}"/>
              </a:ext>
            </a:extLst>
          </p:cNvPr>
          <p:cNvSpPr/>
          <p:nvPr/>
        </p:nvSpPr>
        <p:spPr>
          <a:xfrm>
            <a:off x="1717482" y="4094928"/>
            <a:ext cx="1971923" cy="1009809"/>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tx1"/>
                </a:solidFill>
                <a:latin typeface="Arial" panose="020B0604020202020204" pitchFamily="34" charset="0"/>
                <a:cs typeface="Arial" panose="020B0604020202020204" pitchFamily="34" charset="0"/>
              </a:rPr>
              <a:t>Entidades del Poder Ejecutivo </a:t>
            </a:r>
          </a:p>
        </p:txBody>
      </p:sp>
      <p:cxnSp>
        <p:nvCxnSpPr>
          <p:cNvPr id="9" name="Conector recto de flecha 8">
            <a:extLst>
              <a:ext uri="{FF2B5EF4-FFF2-40B4-BE49-F238E27FC236}">
                <a16:creationId xmlns:a16="http://schemas.microsoft.com/office/drawing/2014/main" id="{9F4F82D0-8E0A-49BC-BFAF-222472F1DF5D}"/>
              </a:ext>
            </a:extLst>
          </p:cNvPr>
          <p:cNvCxnSpPr>
            <a:cxnSpLocks/>
          </p:cNvCxnSpPr>
          <p:nvPr/>
        </p:nvCxnSpPr>
        <p:spPr>
          <a:xfrm>
            <a:off x="3689405" y="4603805"/>
            <a:ext cx="6997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ángulo: esquinas redondeadas 9">
            <a:extLst>
              <a:ext uri="{FF2B5EF4-FFF2-40B4-BE49-F238E27FC236}">
                <a16:creationId xmlns:a16="http://schemas.microsoft.com/office/drawing/2014/main" id="{589DDBD7-BE81-4C22-9E8D-8D86ACA61786}"/>
              </a:ext>
            </a:extLst>
          </p:cNvPr>
          <p:cNvSpPr/>
          <p:nvPr/>
        </p:nvSpPr>
        <p:spPr>
          <a:xfrm>
            <a:off x="4572000" y="3935896"/>
            <a:ext cx="4285753" cy="170157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400" dirty="0">
                <a:solidFill>
                  <a:schemeClr val="tx1"/>
                </a:solidFill>
                <a:latin typeface="Arial" panose="020B0604020202020204" pitchFamily="34" charset="0"/>
                <a:cs typeface="Arial" panose="020B0604020202020204" pitchFamily="34" charset="0"/>
              </a:rPr>
              <a:t>1.La presidencia de la Republica</a:t>
            </a:r>
          </a:p>
          <a:p>
            <a:r>
              <a:rPr lang="es-PE" sz="1400" dirty="0">
                <a:solidFill>
                  <a:schemeClr val="tx1"/>
                </a:solidFill>
                <a:latin typeface="Arial" panose="020B0604020202020204" pitchFamily="34" charset="0"/>
                <a:cs typeface="Arial" panose="020B0604020202020204" pitchFamily="34" charset="0"/>
              </a:rPr>
              <a:t>2.El consejo de Ministros</a:t>
            </a:r>
          </a:p>
          <a:p>
            <a:r>
              <a:rPr lang="es-PE" sz="1400" dirty="0">
                <a:solidFill>
                  <a:schemeClr val="tx1"/>
                </a:solidFill>
                <a:latin typeface="Arial" panose="020B0604020202020204" pitchFamily="34" charset="0"/>
                <a:cs typeface="Arial" panose="020B0604020202020204" pitchFamily="34" charset="0"/>
              </a:rPr>
              <a:t>3.La presidencia del consejo de ministros</a:t>
            </a:r>
          </a:p>
          <a:p>
            <a:r>
              <a:rPr lang="es-PE" sz="1400" dirty="0">
                <a:solidFill>
                  <a:schemeClr val="tx1"/>
                </a:solidFill>
                <a:latin typeface="Arial" panose="020B0604020202020204" pitchFamily="34" charset="0"/>
                <a:cs typeface="Arial" panose="020B0604020202020204" pitchFamily="34" charset="0"/>
              </a:rPr>
              <a:t>4.Los ministerios</a:t>
            </a:r>
          </a:p>
          <a:p>
            <a:r>
              <a:rPr lang="es-PE" sz="1400" dirty="0">
                <a:solidFill>
                  <a:schemeClr val="tx1"/>
                </a:solidFill>
                <a:latin typeface="Arial" panose="020B0604020202020204" pitchFamily="34" charset="0"/>
                <a:cs typeface="Arial" panose="020B0604020202020204" pitchFamily="34" charset="0"/>
              </a:rPr>
              <a:t>5.</a:t>
            </a:r>
            <a:r>
              <a:rPr lang="es-PE" sz="1400" b="1" dirty="0">
                <a:solidFill>
                  <a:schemeClr val="tx1"/>
                </a:solidFill>
                <a:latin typeface="Arial" panose="020B0604020202020204" pitchFamily="34" charset="0"/>
                <a:cs typeface="Arial" panose="020B0604020202020204" pitchFamily="34" charset="0"/>
              </a:rPr>
              <a:t>Entidades publicas del Poder Ejecutivo</a:t>
            </a:r>
          </a:p>
        </p:txBody>
      </p:sp>
      <p:cxnSp>
        <p:nvCxnSpPr>
          <p:cNvPr id="14" name="Conector: angular 13">
            <a:extLst>
              <a:ext uri="{FF2B5EF4-FFF2-40B4-BE49-F238E27FC236}">
                <a16:creationId xmlns:a16="http://schemas.microsoft.com/office/drawing/2014/main" id="{4C1BE4A2-3823-4E55-88A6-8F1DA66FBCEB}"/>
              </a:ext>
            </a:extLst>
          </p:cNvPr>
          <p:cNvCxnSpPr/>
          <p:nvPr/>
        </p:nvCxnSpPr>
        <p:spPr>
          <a:xfrm rot="16200000" flipH="1">
            <a:off x="2699468" y="1800970"/>
            <a:ext cx="500932" cy="19083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246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4475C57C-977D-42A1-A2BA-BED35987841C}"/>
              </a:ext>
            </a:extLst>
          </p:cNvPr>
          <p:cNvSpPr/>
          <p:nvPr/>
        </p:nvSpPr>
        <p:spPr>
          <a:xfrm>
            <a:off x="2623930" y="906449"/>
            <a:ext cx="5557962" cy="64405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tx1"/>
                </a:solidFill>
                <a:latin typeface="Arial" panose="020B0604020202020204" pitchFamily="34" charset="0"/>
                <a:cs typeface="Arial" panose="020B0604020202020204" pitchFamily="34" charset="0"/>
              </a:rPr>
              <a:t>PODER EJECUTIVO: Entidades del Poder Ejecutivo Administración Pública Central</a:t>
            </a:r>
          </a:p>
        </p:txBody>
      </p:sp>
      <p:sp>
        <p:nvSpPr>
          <p:cNvPr id="4" name="Diagrama de flujo: proceso alternativo 3">
            <a:extLst>
              <a:ext uri="{FF2B5EF4-FFF2-40B4-BE49-F238E27FC236}">
                <a16:creationId xmlns:a16="http://schemas.microsoft.com/office/drawing/2014/main" id="{7777BB95-9F86-4BA9-8C65-3967D8668D34}"/>
              </a:ext>
            </a:extLst>
          </p:cNvPr>
          <p:cNvSpPr/>
          <p:nvPr/>
        </p:nvSpPr>
        <p:spPr>
          <a:xfrm>
            <a:off x="1789043" y="2920118"/>
            <a:ext cx="2107096" cy="570502"/>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tx1"/>
                </a:solidFill>
                <a:latin typeface="Arial" panose="020B0604020202020204" pitchFamily="34" charset="0"/>
                <a:cs typeface="Arial" panose="020B0604020202020204" pitchFamily="34" charset="0"/>
              </a:rPr>
              <a:t>Presidente de la Republica</a:t>
            </a:r>
          </a:p>
        </p:txBody>
      </p:sp>
      <p:cxnSp>
        <p:nvCxnSpPr>
          <p:cNvPr id="6" name="Conector recto de flecha 5">
            <a:extLst>
              <a:ext uri="{FF2B5EF4-FFF2-40B4-BE49-F238E27FC236}">
                <a16:creationId xmlns:a16="http://schemas.microsoft.com/office/drawing/2014/main" id="{F3EBF475-9800-41D2-ACAE-AC464213A87F}"/>
              </a:ext>
            </a:extLst>
          </p:cNvPr>
          <p:cNvCxnSpPr>
            <a:cxnSpLocks/>
          </p:cNvCxnSpPr>
          <p:nvPr/>
        </p:nvCxnSpPr>
        <p:spPr>
          <a:xfrm>
            <a:off x="3896139" y="3260034"/>
            <a:ext cx="4770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Diagrama de flujo: proceso alternativo 6">
            <a:extLst>
              <a:ext uri="{FF2B5EF4-FFF2-40B4-BE49-F238E27FC236}">
                <a16:creationId xmlns:a16="http://schemas.microsoft.com/office/drawing/2014/main" id="{7F942EBA-D08A-4164-AAF1-502B174FC0FC}"/>
              </a:ext>
            </a:extLst>
          </p:cNvPr>
          <p:cNvSpPr/>
          <p:nvPr/>
        </p:nvSpPr>
        <p:spPr>
          <a:xfrm>
            <a:off x="4532243" y="1896385"/>
            <a:ext cx="4071068" cy="3204376"/>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400" dirty="0">
                <a:solidFill>
                  <a:schemeClr val="tx1"/>
                </a:solidFill>
                <a:latin typeface="Arial" panose="020B0604020202020204" pitchFamily="34" charset="0"/>
                <a:cs typeface="Arial" panose="020B0604020202020204" pitchFamily="34" charset="0"/>
              </a:rPr>
              <a:t>Constitución política:</a:t>
            </a:r>
          </a:p>
          <a:p>
            <a:pPr algn="just"/>
            <a:r>
              <a:rPr lang="es-PE" sz="1400" dirty="0">
                <a:solidFill>
                  <a:schemeClr val="tx1"/>
                </a:solidFill>
                <a:latin typeface="Arial" panose="020B0604020202020204" pitchFamily="34" charset="0"/>
                <a:cs typeface="Arial" panose="020B0604020202020204" pitchFamily="34" charset="0"/>
              </a:rPr>
              <a:t>*Artículo 110; Jefe de Estado, rol de representación , conducción y definición de las Políticas del Estado, así como asegurar la autoridad y soberanía del Estado ( Jefe de Gobierno)</a:t>
            </a:r>
          </a:p>
          <a:p>
            <a:pPr algn="just"/>
            <a:r>
              <a:rPr lang="es-PE" sz="1400" dirty="0">
                <a:solidFill>
                  <a:schemeClr val="tx1"/>
                </a:solidFill>
                <a:latin typeface="Arial" panose="020B0604020202020204" pitchFamily="34" charset="0"/>
                <a:cs typeface="Arial" panose="020B0604020202020204" pitchFamily="34" charset="0"/>
              </a:rPr>
              <a:t>*Artículo 118, inciso 8; Rol normativo (Decretos Supremos, Resoluciones Supremas)</a:t>
            </a:r>
          </a:p>
          <a:p>
            <a:pPr algn="just"/>
            <a:r>
              <a:rPr lang="es-PE" sz="1400" dirty="0">
                <a:solidFill>
                  <a:schemeClr val="tx1"/>
                </a:solidFill>
                <a:latin typeface="Arial" panose="020B0604020202020204" pitchFamily="34" charset="0"/>
                <a:cs typeface="Arial" panose="020B0604020202020204" pitchFamily="34" charset="0"/>
              </a:rPr>
              <a:t>*Artículo 120; No responsabilidad política</a:t>
            </a:r>
          </a:p>
          <a:p>
            <a:pPr algn="just"/>
            <a:r>
              <a:rPr lang="es-PE" sz="1400" dirty="0">
                <a:solidFill>
                  <a:schemeClr val="tx1"/>
                </a:solidFill>
                <a:latin typeface="Arial" panose="020B0604020202020204" pitchFamily="34" charset="0"/>
                <a:cs typeface="Arial" panose="020B0604020202020204" pitchFamily="34" charset="0"/>
              </a:rPr>
              <a:t>*Artículo 117; Procesado previo ante juicio. La única salida para retirar del cargo a un Presidente es declarar su permanente incapacidad moral.</a:t>
            </a:r>
          </a:p>
        </p:txBody>
      </p:sp>
      <p:cxnSp>
        <p:nvCxnSpPr>
          <p:cNvPr id="12" name="Conector: angular 11">
            <a:extLst>
              <a:ext uri="{FF2B5EF4-FFF2-40B4-BE49-F238E27FC236}">
                <a16:creationId xmlns:a16="http://schemas.microsoft.com/office/drawing/2014/main" id="{6C995764-36B8-420D-8CE3-DA2EC6EF8D93}"/>
              </a:ext>
            </a:extLst>
          </p:cNvPr>
          <p:cNvCxnSpPr/>
          <p:nvPr/>
        </p:nvCxnSpPr>
        <p:spPr>
          <a:xfrm rot="5400000">
            <a:off x="2085230" y="2017644"/>
            <a:ext cx="1113182" cy="40154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56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grama de flujo: proceso alternativo 2">
            <a:extLst>
              <a:ext uri="{FF2B5EF4-FFF2-40B4-BE49-F238E27FC236}">
                <a16:creationId xmlns:a16="http://schemas.microsoft.com/office/drawing/2014/main" id="{94519890-E0A7-4168-BC88-EE76214506B3}"/>
              </a:ext>
            </a:extLst>
          </p:cNvPr>
          <p:cNvSpPr/>
          <p:nvPr/>
        </p:nvSpPr>
        <p:spPr>
          <a:xfrm>
            <a:off x="1824824" y="2778979"/>
            <a:ext cx="2091193" cy="508883"/>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anose="020B0604020202020204" pitchFamily="34" charset="0"/>
                <a:cs typeface="Arial" panose="020B0604020202020204" pitchFamily="34" charset="0"/>
              </a:rPr>
              <a:t>Ministerios</a:t>
            </a:r>
          </a:p>
        </p:txBody>
      </p:sp>
      <p:cxnSp>
        <p:nvCxnSpPr>
          <p:cNvPr id="5" name="Conector: angular 4">
            <a:extLst>
              <a:ext uri="{FF2B5EF4-FFF2-40B4-BE49-F238E27FC236}">
                <a16:creationId xmlns:a16="http://schemas.microsoft.com/office/drawing/2014/main" id="{C56FEFB3-C29B-4525-8E7B-533C5B7DB52D}"/>
              </a:ext>
            </a:extLst>
          </p:cNvPr>
          <p:cNvCxnSpPr>
            <a:cxnSpLocks/>
          </p:cNvCxnSpPr>
          <p:nvPr/>
        </p:nvCxnSpPr>
        <p:spPr>
          <a:xfrm>
            <a:off x="3916017" y="3033421"/>
            <a:ext cx="735496" cy="25444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Diagrama de flujo: proceso alternativo 5">
            <a:extLst>
              <a:ext uri="{FF2B5EF4-FFF2-40B4-BE49-F238E27FC236}">
                <a16:creationId xmlns:a16="http://schemas.microsoft.com/office/drawing/2014/main" id="{8F3748F6-ADDB-4BC4-91F8-41A8C2F959EE}"/>
              </a:ext>
            </a:extLst>
          </p:cNvPr>
          <p:cNvSpPr/>
          <p:nvPr/>
        </p:nvSpPr>
        <p:spPr>
          <a:xfrm>
            <a:off x="4834394" y="2198535"/>
            <a:ext cx="4071068" cy="2325757"/>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400" dirty="0">
                <a:solidFill>
                  <a:schemeClr val="tx1"/>
                </a:solidFill>
                <a:latin typeface="Arial" panose="020B0604020202020204" pitchFamily="34" charset="0"/>
                <a:cs typeface="Arial" panose="020B0604020202020204" pitchFamily="34" charset="0"/>
              </a:rPr>
              <a:t>Constitución política:</a:t>
            </a:r>
          </a:p>
          <a:p>
            <a:pPr algn="just"/>
            <a:r>
              <a:rPr lang="es-PE" sz="1400" dirty="0">
                <a:solidFill>
                  <a:schemeClr val="tx1"/>
                </a:solidFill>
                <a:latin typeface="Arial" panose="020B0604020202020204" pitchFamily="34" charset="0"/>
                <a:cs typeface="Arial" panose="020B0604020202020204" pitchFamily="34" charset="0"/>
              </a:rPr>
              <a:t>*Artículo 119; </a:t>
            </a:r>
            <a:r>
              <a:rPr lang="es-PE" sz="1400" b="1" dirty="0">
                <a:solidFill>
                  <a:schemeClr val="tx1"/>
                </a:solidFill>
                <a:latin typeface="Arial" panose="020B0604020202020204" pitchFamily="34" charset="0"/>
                <a:cs typeface="Arial" panose="020B0604020202020204" pitchFamily="34" charset="0"/>
              </a:rPr>
              <a:t>Son órganos administrativos del Poder Ejecutivo</a:t>
            </a:r>
          </a:p>
          <a:p>
            <a:pPr algn="just"/>
            <a:r>
              <a:rPr lang="es-PE" sz="1400" dirty="0">
                <a:solidFill>
                  <a:schemeClr val="tx1"/>
                </a:solidFill>
                <a:latin typeface="Arial" panose="020B0604020202020204" pitchFamily="34" charset="0"/>
                <a:cs typeface="Arial" panose="020B0604020202020204" pitchFamily="34" charset="0"/>
              </a:rPr>
              <a:t>*Los ministros no pueden dictar Decretos Supremos ni reglamentos de manera propia, salvo que la ley los faculte</a:t>
            </a:r>
          </a:p>
          <a:p>
            <a:pPr algn="just"/>
            <a:r>
              <a:rPr lang="es-PE" sz="1400" dirty="0">
                <a:solidFill>
                  <a:schemeClr val="tx1"/>
                </a:solidFill>
                <a:latin typeface="Arial" panose="020B0604020202020204" pitchFamily="34" charset="0"/>
                <a:cs typeface="Arial" panose="020B0604020202020204" pitchFamily="34" charset="0"/>
              </a:rPr>
              <a:t>*La Ley Orgánica del Poder Ejecutivo establece la organización , competencia y funciones del poder ejecutivo.</a:t>
            </a:r>
          </a:p>
        </p:txBody>
      </p:sp>
      <p:sp>
        <p:nvSpPr>
          <p:cNvPr id="7" name="Rectángulo: esquinas redondeadas 6">
            <a:extLst>
              <a:ext uri="{FF2B5EF4-FFF2-40B4-BE49-F238E27FC236}">
                <a16:creationId xmlns:a16="http://schemas.microsoft.com/office/drawing/2014/main" id="{1450F407-C180-4C14-BF54-61224AC4F6D6}"/>
              </a:ext>
            </a:extLst>
          </p:cNvPr>
          <p:cNvSpPr/>
          <p:nvPr/>
        </p:nvSpPr>
        <p:spPr>
          <a:xfrm>
            <a:off x="2560320" y="882595"/>
            <a:ext cx="5557962" cy="64405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tx1"/>
                </a:solidFill>
                <a:latin typeface="Arial" panose="020B0604020202020204" pitchFamily="34" charset="0"/>
                <a:cs typeface="Arial" panose="020B0604020202020204" pitchFamily="34" charset="0"/>
              </a:rPr>
              <a:t>PODER EJECUTIVO: Entidades del Poder Ejecutivo Administración Pública Central</a:t>
            </a:r>
          </a:p>
        </p:txBody>
      </p:sp>
      <p:cxnSp>
        <p:nvCxnSpPr>
          <p:cNvPr id="12" name="Conector: angular 11">
            <a:extLst>
              <a:ext uri="{FF2B5EF4-FFF2-40B4-BE49-F238E27FC236}">
                <a16:creationId xmlns:a16="http://schemas.microsoft.com/office/drawing/2014/main" id="{E025D60A-3B1C-4106-AA86-22FBF43C884F}"/>
              </a:ext>
            </a:extLst>
          </p:cNvPr>
          <p:cNvCxnSpPr>
            <a:cxnSpLocks/>
          </p:cNvCxnSpPr>
          <p:nvPr/>
        </p:nvCxnSpPr>
        <p:spPr>
          <a:xfrm rot="16200000" flipH="1">
            <a:off x="2533485" y="2048454"/>
            <a:ext cx="968075" cy="3419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645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grama de flujo: proceso alternativo 1">
            <a:extLst>
              <a:ext uri="{FF2B5EF4-FFF2-40B4-BE49-F238E27FC236}">
                <a16:creationId xmlns:a16="http://schemas.microsoft.com/office/drawing/2014/main" id="{9E121362-7422-4C4B-9256-FCF6AE6BE490}"/>
              </a:ext>
            </a:extLst>
          </p:cNvPr>
          <p:cNvSpPr/>
          <p:nvPr/>
        </p:nvSpPr>
        <p:spPr>
          <a:xfrm>
            <a:off x="3923968" y="1924215"/>
            <a:ext cx="4071068" cy="3009569"/>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400" dirty="0">
                <a:solidFill>
                  <a:schemeClr val="tx1"/>
                </a:solidFill>
                <a:latin typeface="Arial" panose="020B0604020202020204" pitchFamily="34" charset="0"/>
                <a:cs typeface="Arial" panose="020B0604020202020204" pitchFamily="34" charset="0"/>
              </a:rPr>
              <a:t>*Hasta antes de la emisión de la actual LOPE, se denominaban Organismos Públicos Descentralizados.</a:t>
            </a:r>
          </a:p>
          <a:p>
            <a:pPr algn="just"/>
            <a:r>
              <a:rPr lang="es-PE" sz="1400" dirty="0">
                <a:solidFill>
                  <a:schemeClr val="tx1"/>
                </a:solidFill>
                <a:latin typeface="Arial" panose="020B0604020202020204" pitchFamily="34" charset="0"/>
                <a:cs typeface="Arial" panose="020B0604020202020204" pitchFamily="34" charset="0"/>
              </a:rPr>
              <a:t>*Son Organismos públicos desconcentrados del Poder Ejecutivo con personería jurídica de Derecho Publico y competencias de alcance nacional ( artículo 28 LOPE)</a:t>
            </a:r>
          </a:p>
          <a:p>
            <a:pPr algn="just"/>
            <a:r>
              <a:rPr lang="es-PE" sz="1400" dirty="0">
                <a:solidFill>
                  <a:schemeClr val="tx1"/>
                </a:solidFill>
                <a:latin typeface="Arial" panose="020B0604020202020204" pitchFamily="34" charset="0"/>
                <a:cs typeface="Arial" panose="020B0604020202020204" pitchFamily="34" charset="0"/>
              </a:rPr>
              <a:t>*Adscritos a un Ministerio con autonomía jurídica propia</a:t>
            </a:r>
          </a:p>
          <a:p>
            <a:pPr algn="just"/>
            <a:r>
              <a:rPr lang="es-PE" sz="1400" dirty="0">
                <a:solidFill>
                  <a:schemeClr val="tx1"/>
                </a:solidFill>
                <a:latin typeface="Arial" panose="020B0604020202020204" pitchFamily="34" charset="0"/>
                <a:cs typeface="Arial" panose="020B0604020202020204" pitchFamily="34" charset="0"/>
              </a:rPr>
              <a:t>*</a:t>
            </a:r>
            <a:r>
              <a:rPr lang="es-PE" sz="1400" b="1" dirty="0">
                <a:solidFill>
                  <a:schemeClr val="tx1"/>
                </a:solidFill>
                <a:latin typeface="Arial" panose="020B0604020202020204" pitchFamily="34" charset="0"/>
                <a:cs typeface="Arial" panose="020B0604020202020204" pitchFamily="34" charset="0"/>
              </a:rPr>
              <a:t>Son de dos tipos, creación y disolución, se realiza por Ley a iniciativa del Poder Ejecutivo:</a:t>
            </a:r>
          </a:p>
        </p:txBody>
      </p:sp>
      <p:sp>
        <p:nvSpPr>
          <p:cNvPr id="3" name="Rectángulo: esquinas redondeadas 2">
            <a:extLst>
              <a:ext uri="{FF2B5EF4-FFF2-40B4-BE49-F238E27FC236}">
                <a16:creationId xmlns:a16="http://schemas.microsoft.com/office/drawing/2014/main" id="{5FD729C6-7D68-4C30-9ABB-C731EFDE4C85}"/>
              </a:ext>
            </a:extLst>
          </p:cNvPr>
          <p:cNvSpPr/>
          <p:nvPr/>
        </p:nvSpPr>
        <p:spPr>
          <a:xfrm>
            <a:off x="2623930" y="906449"/>
            <a:ext cx="5557962" cy="64405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tx1"/>
                </a:solidFill>
                <a:latin typeface="Arial" panose="020B0604020202020204" pitchFamily="34" charset="0"/>
                <a:cs typeface="Arial" panose="020B0604020202020204" pitchFamily="34" charset="0"/>
              </a:rPr>
              <a:t>PODER EJECUTIVO: Entidades del Poder Ejecutivo Administración Pública Central</a:t>
            </a:r>
          </a:p>
        </p:txBody>
      </p:sp>
      <p:sp>
        <p:nvSpPr>
          <p:cNvPr id="4" name="Diagrama de flujo: proceso alternativo 3">
            <a:extLst>
              <a:ext uri="{FF2B5EF4-FFF2-40B4-BE49-F238E27FC236}">
                <a16:creationId xmlns:a16="http://schemas.microsoft.com/office/drawing/2014/main" id="{641BE56B-86D6-4D84-BF40-F82030E28DE8}"/>
              </a:ext>
            </a:extLst>
          </p:cNvPr>
          <p:cNvSpPr/>
          <p:nvPr/>
        </p:nvSpPr>
        <p:spPr>
          <a:xfrm>
            <a:off x="1009816" y="2612003"/>
            <a:ext cx="2091193" cy="508883"/>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solidFill>
                <a:latin typeface="Arial" panose="020B0604020202020204" pitchFamily="34" charset="0"/>
                <a:cs typeface="Arial" panose="020B0604020202020204" pitchFamily="34" charset="0"/>
              </a:rPr>
              <a:t>Entidades del  Poder Ejecutivo</a:t>
            </a:r>
          </a:p>
        </p:txBody>
      </p:sp>
      <p:cxnSp>
        <p:nvCxnSpPr>
          <p:cNvPr id="6" name="Conector recto de flecha 5">
            <a:extLst>
              <a:ext uri="{FF2B5EF4-FFF2-40B4-BE49-F238E27FC236}">
                <a16:creationId xmlns:a16="http://schemas.microsoft.com/office/drawing/2014/main" id="{7EFFA36F-70BA-45AD-9E68-18ECBCB819B6}"/>
              </a:ext>
            </a:extLst>
          </p:cNvPr>
          <p:cNvCxnSpPr/>
          <p:nvPr/>
        </p:nvCxnSpPr>
        <p:spPr>
          <a:xfrm>
            <a:off x="3101009" y="2894273"/>
            <a:ext cx="675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angular 7">
            <a:extLst>
              <a:ext uri="{FF2B5EF4-FFF2-40B4-BE49-F238E27FC236}">
                <a16:creationId xmlns:a16="http://schemas.microsoft.com/office/drawing/2014/main" id="{C96D23DD-582A-4EBE-BA8E-389D47A52522}"/>
              </a:ext>
            </a:extLst>
          </p:cNvPr>
          <p:cNvCxnSpPr/>
          <p:nvPr/>
        </p:nvCxnSpPr>
        <p:spPr>
          <a:xfrm rot="16200000" flipH="1">
            <a:off x="2456953" y="1868556"/>
            <a:ext cx="866692" cy="42141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ángulo: esquinas redondeadas 8">
            <a:extLst>
              <a:ext uri="{FF2B5EF4-FFF2-40B4-BE49-F238E27FC236}">
                <a16:creationId xmlns:a16="http://schemas.microsoft.com/office/drawing/2014/main" id="{4AE7C8CE-CE0A-4E81-ACD9-149D40D8A624}"/>
              </a:ext>
            </a:extLst>
          </p:cNvPr>
          <p:cNvSpPr/>
          <p:nvPr/>
        </p:nvSpPr>
        <p:spPr>
          <a:xfrm>
            <a:off x="8825948" y="2079265"/>
            <a:ext cx="2091193" cy="6003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tx1"/>
                </a:solidFill>
                <a:latin typeface="Arial" panose="020B0604020202020204" pitchFamily="34" charset="0"/>
                <a:cs typeface="Arial" panose="020B0604020202020204" pitchFamily="34" charset="0"/>
              </a:rPr>
              <a:t>Organismos Ejecutores</a:t>
            </a:r>
          </a:p>
        </p:txBody>
      </p:sp>
      <p:sp>
        <p:nvSpPr>
          <p:cNvPr id="10" name="Diagrama de flujo: proceso alternativo 9">
            <a:extLst>
              <a:ext uri="{FF2B5EF4-FFF2-40B4-BE49-F238E27FC236}">
                <a16:creationId xmlns:a16="http://schemas.microsoft.com/office/drawing/2014/main" id="{57E662BC-14F8-44A5-9EBE-28D63B732A9F}"/>
              </a:ext>
            </a:extLst>
          </p:cNvPr>
          <p:cNvSpPr/>
          <p:nvPr/>
        </p:nvSpPr>
        <p:spPr>
          <a:xfrm>
            <a:off x="8917388" y="3059264"/>
            <a:ext cx="2189259" cy="2238293"/>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400" b="1" dirty="0">
                <a:solidFill>
                  <a:schemeClr val="tx1"/>
                </a:solidFill>
                <a:latin typeface="Arial" panose="020B0604020202020204" pitchFamily="34" charset="0"/>
                <a:cs typeface="Arial" panose="020B0604020202020204" pitchFamily="34" charset="0"/>
              </a:rPr>
              <a:t>Organismos públicos descentralizados:</a:t>
            </a:r>
          </a:p>
          <a:p>
            <a:pPr algn="just"/>
            <a:r>
              <a:rPr lang="es-PE" sz="1400" dirty="0">
                <a:solidFill>
                  <a:schemeClr val="tx1"/>
                </a:solidFill>
                <a:latin typeface="Arial" panose="020B0604020202020204" pitchFamily="34" charset="0"/>
                <a:cs typeface="Arial" panose="020B0604020202020204" pitchFamily="34" charset="0"/>
              </a:rPr>
              <a:t>*Organismos Reguladores</a:t>
            </a:r>
          </a:p>
          <a:p>
            <a:pPr algn="just"/>
            <a:r>
              <a:rPr lang="es-PE" sz="1400" dirty="0">
                <a:solidFill>
                  <a:schemeClr val="tx1"/>
                </a:solidFill>
                <a:latin typeface="Arial" panose="020B0604020202020204" pitchFamily="34" charset="0"/>
                <a:cs typeface="Arial" panose="020B0604020202020204" pitchFamily="34" charset="0"/>
              </a:rPr>
              <a:t>*Organismos Técnicos Especializados</a:t>
            </a:r>
          </a:p>
        </p:txBody>
      </p:sp>
      <p:cxnSp>
        <p:nvCxnSpPr>
          <p:cNvPr id="12" name="Conector recto de flecha 11">
            <a:extLst>
              <a:ext uri="{FF2B5EF4-FFF2-40B4-BE49-F238E27FC236}">
                <a16:creationId xmlns:a16="http://schemas.microsoft.com/office/drawing/2014/main" id="{C49E9B19-B704-4386-8B1D-A4462DD373C4}"/>
              </a:ext>
            </a:extLst>
          </p:cNvPr>
          <p:cNvCxnSpPr/>
          <p:nvPr/>
        </p:nvCxnSpPr>
        <p:spPr>
          <a:xfrm flipV="1">
            <a:off x="8181892" y="2612003"/>
            <a:ext cx="492981" cy="282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95CAC332-B108-4A0B-860C-6659C861CCE1}"/>
              </a:ext>
            </a:extLst>
          </p:cNvPr>
          <p:cNvCxnSpPr>
            <a:cxnSpLocks/>
          </p:cNvCxnSpPr>
          <p:nvPr/>
        </p:nvCxnSpPr>
        <p:spPr>
          <a:xfrm>
            <a:off x="8181892" y="3554233"/>
            <a:ext cx="492981" cy="246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6651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873</TotalTime>
  <Words>2678</Words>
  <Application>Microsoft Office PowerPoint</Application>
  <PresentationFormat>Panorámica</PresentationFormat>
  <Paragraphs>222</Paragraphs>
  <Slides>23</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Calibri Light</vt:lpstr>
      <vt:lpstr>Garamond</vt:lpstr>
      <vt:lpstr>Orgánico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Locador 02 OAL</dc:creator>
  <cp:lastModifiedBy>Augusto Ovidio Avila Callao</cp:lastModifiedBy>
  <cp:revision>62</cp:revision>
  <cp:lastPrinted>2019-01-31T15:26:53Z</cp:lastPrinted>
  <dcterms:created xsi:type="dcterms:W3CDTF">2019-01-28T14:15:35Z</dcterms:created>
  <dcterms:modified xsi:type="dcterms:W3CDTF">2019-01-31T16:16:01Z</dcterms:modified>
</cp:coreProperties>
</file>