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63" r:id="rId3"/>
    <p:sldId id="266" r:id="rId4"/>
    <p:sldId id="340" r:id="rId5"/>
    <p:sldId id="339" r:id="rId6"/>
    <p:sldId id="341" r:id="rId7"/>
    <p:sldId id="342" r:id="rId8"/>
    <p:sldId id="346" r:id="rId9"/>
    <p:sldId id="343" r:id="rId10"/>
    <p:sldId id="345" r:id="rId11"/>
    <p:sldId id="348" r:id="rId12"/>
    <p:sldId id="347" r:id="rId13"/>
    <p:sldId id="270" r:id="rId14"/>
    <p:sldId id="288" r:id="rId15"/>
    <p:sldId id="289" r:id="rId16"/>
    <p:sldId id="290" r:id="rId17"/>
    <p:sldId id="291" r:id="rId18"/>
    <p:sldId id="322" r:id="rId19"/>
  </p:sldIdLst>
  <p:sldSz cx="9144000" cy="5143500" type="screen16x9"/>
  <p:notesSz cx="6808788" cy="9939338"/>
  <p:embeddedFontLst>
    <p:embeddedFont>
      <p:font typeface="Wingdings 2" panose="05020102010507070707" pitchFamily="18" charset="2"/>
      <p:regular r:id="rId21"/>
    </p:embeddedFont>
    <p:embeddedFont>
      <p:font typeface="ＭＳ Ｐゴシック" panose="020B0600070205080204" pitchFamily="34" charset="-12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BFC0CB7-EF32-4503-A900-E810AAD1FE74}">
  <a:tblStyle styleId="{9BFC0CB7-EF32-4503-A900-E810AAD1FE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B709B6-CE5E-4490-AD6B-0E15C72D37E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2" d="100"/>
          <a:sy n="152" d="100"/>
        </p:scale>
        <p:origin x="-348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738" y="0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6847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Foto izquierda cambia segùn tema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para parrafo: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Foto izquierda cambia segùn tema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para parrafo: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3990" indent="-2861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460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244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028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8120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596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380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164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370E1F-552A-41A5-A6AF-D46361461516}" type="slidenum">
              <a:rPr lang="es-ES" altLang="es-PE" smtClean="0"/>
              <a:pPr/>
              <a:t>13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341508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3990" indent="-2861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460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244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028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8120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596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380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164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370E1F-552A-41A5-A6AF-D46361461516}" type="slidenum">
              <a:rPr lang="es-ES" altLang="es-PE" smtClean="0"/>
              <a:pPr/>
              <a:t>14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341508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3990" indent="-2861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460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244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028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8120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596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380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164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370E1F-552A-41A5-A6AF-D46361461516}" type="slidenum">
              <a:rPr lang="es-ES" altLang="es-PE" smtClean="0">
                <a:solidFill>
                  <a:prstClr val="black"/>
                </a:solidFill>
              </a:rPr>
              <a:pPr/>
              <a:t>15</a:t>
            </a:fld>
            <a:endParaRPr lang="es-ES" alt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08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PE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3990" indent="-2861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460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244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60280" indent="-22892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8120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596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380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1641" indent="-228920" defTabSz="457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370E1F-552A-41A5-A6AF-D46361461516}" type="slidenum">
              <a:rPr lang="es-ES" altLang="es-PE" smtClean="0">
                <a:solidFill>
                  <a:prstClr val="black"/>
                </a:solidFill>
              </a:rPr>
              <a:pPr/>
              <a:t>16</a:t>
            </a:fld>
            <a:endParaRPr lang="es-ES" alt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08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Logo de OPA, OPD, proyecto especial, siempre va al costado del logo del Minagri.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Siempre se visualiza el logo de la Gestión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para texto adicional: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Foto izquierda cambia segùn tema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para parrafo: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Foto izquierda cambia segùn tema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para parrafo: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Foto izquierda cambia segùn tema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para parrafo: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Foto izquierda cambia segùn tema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para parrafo: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Foto izquierda cambia segùn tema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para parrafo: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Foto izquierda cambia segùn tema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para parrafo: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Foto izquierda cambia segùn tema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para parrafo: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Foto izquierda cambia segùn tema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Color de letra para parrafo: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AA5D-45BD-4A1F-ACEF-59B866EDBDE5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B0430-EF9B-4EF5-BE9E-8D5237C340E5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3810114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F8BB-51B8-49A8-B3E8-8C05119742C0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7A8E8-D444-4F7E-83D4-655B8CD81193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44951690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2055-3DBA-49EC-A12D-2B5812D8325F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EEC76-ED92-4408-B722-4D7CF7A0B715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71085945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03FE-D770-4575-8B30-5AFBAD5063AD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03DC5-B81E-494A-914A-EAF74A59F3A7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14064897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2B41-875D-49C0-BFAC-372071FFC438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BD722-4ABE-4D7F-BAB2-F7BA683C5188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90676970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34A4-21A0-4FFE-8EB0-78527448A698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F26-F923-441B-9598-AE5A717F9146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5373372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DC77-E16B-4E23-83D8-354805DF7716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95C2D-408A-4889-BD7C-1C98889AEA60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2176345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39B5-5DDE-4EF4-A87C-D4BCFADDFD7D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869BF-9F75-45BB-8770-CA480E9CBDD6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9496969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BAF1-451C-4E86-8C56-187E7D3F6C3E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5EE15-ED4D-4184-9038-4BFBA7FAEE42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71920584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19F6-5221-4E1C-995E-9F9CBD095872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69ED-3F2D-4C21-9A80-5610517E9A7B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6277172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74D7-B56E-468C-9C55-BDE087A00417}" type="datetimeFigureOut">
              <a:rPr lang="es-ES" altLang="es-PE"/>
              <a:pPr>
                <a:defRPr/>
              </a:pPr>
              <a:t>30/01/2019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81F9-FF1A-4FDA-9A50-87618586D939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5450362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Clic para editar título</a:t>
            </a:r>
            <a:endParaRPr lang="es-ES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Haga clic para modificar el estilo de texto del patrón</a:t>
            </a:r>
          </a:p>
          <a:p>
            <a:pPr lvl="1"/>
            <a:r>
              <a:rPr lang="es-ES_tradnl" altLang="es-PE"/>
              <a:t>Segundo nivel</a:t>
            </a:r>
          </a:p>
          <a:p>
            <a:pPr lvl="2"/>
            <a:r>
              <a:rPr lang="es-ES_tradnl" altLang="es-PE"/>
              <a:t>Tercer nivel</a:t>
            </a:r>
          </a:p>
          <a:p>
            <a:pPr lvl="3"/>
            <a:r>
              <a:rPr lang="es-ES_tradnl" altLang="es-PE"/>
              <a:t>Cuarto nivel</a:t>
            </a:r>
          </a:p>
          <a:p>
            <a:pPr lvl="4"/>
            <a:r>
              <a:rPr lang="es-ES_tradnl" altLang="es-PE"/>
              <a:t>Quinto nivel</a:t>
            </a:r>
            <a:endParaRPr lang="es-ES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24A6CEAF-86AB-435C-AA55-D8D4F1CCFFC6}" type="datetimeFigureOut">
              <a:rPr lang="es-ES" altLang="es-PE" kern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30/01/2019</a:t>
            </a:fld>
            <a:endParaRPr lang="es-ES" altLang="es-PE" kern="1200"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buClrTx/>
              <a:buFontTx/>
              <a:buNone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DAD5473-6417-4349-809B-A8A14506C006}" type="slidenum">
              <a:rPr lang="es-ES" altLang="es-PE" kern="1200" smtClean="0"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s-ES" altLang="es-PE" kern="1200"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2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/>
          <p:nvPr/>
        </p:nvSpPr>
        <p:spPr>
          <a:xfrm>
            <a:off x="1748790" y="1639187"/>
            <a:ext cx="5875020" cy="18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s-PE" sz="3200" b="1" dirty="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PE" sz="3200" b="1" dirty="0" smtClean="0">
                <a:solidFill>
                  <a:schemeClr val="dk1"/>
                </a:solidFill>
                <a:latin typeface="Federo"/>
                <a:sym typeface="Federo"/>
              </a:rPr>
              <a:t>OFICINA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PE" sz="3200" b="1" dirty="0" smtClean="0">
                <a:solidFill>
                  <a:schemeClr val="dk1"/>
                </a:solidFill>
                <a:latin typeface="Federo"/>
                <a:sym typeface="Federo"/>
              </a:rPr>
              <a:t> DE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PE" sz="3200" b="1" dirty="0" smtClean="0">
                <a:solidFill>
                  <a:schemeClr val="dk1"/>
                </a:solidFill>
                <a:latin typeface="Federo"/>
                <a:sym typeface="Federo"/>
              </a:rPr>
              <a:t>ADMINISTRACIÓN</a:t>
            </a:r>
            <a:endParaRPr sz="32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116899" y="3549251"/>
            <a:ext cx="567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Taller de intercambio de experiencias Técnico - Administrativa </a:t>
            </a:r>
            <a:endParaRPr lang="es-PE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8931" y="569934"/>
            <a:ext cx="753764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u="sng" dirty="0" smtClean="0"/>
              <a:t>Gestión Administrativa</a:t>
            </a:r>
          </a:p>
          <a:p>
            <a:endParaRPr lang="es-PE" sz="300" dirty="0" smtClean="0"/>
          </a:p>
          <a:p>
            <a:r>
              <a:rPr lang="es-PE" sz="2800" b="1" dirty="0" smtClean="0">
                <a:solidFill>
                  <a:srgbClr val="0070C0"/>
                </a:solidFill>
              </a:rPr>
              <a:t>Situación Actual – Rendiciones pendientes</a:t>
            </a:r>
          </a:p>
          <a:p>
            <a:endParaRPr lang="es-PE" sz="28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70" y="2108809"/>
            <a:ext cx="5334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8930" y="569934"/>
            <a:ext cx="713357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u="sng" dirty="0" smtClean="0"/>
              <a:t>Gestión Administrativa</a:t>
            </a:r>
          </a:p>
          <a:p>
            <a:endParaRPr lang="es-PE" sz="300" dirty="0" smtClean="0"/>
          </a:p>
          <a:p>
            <a:endParaRPr lang="es-PE" sz="1800" b="1" u="sng" dirty="0" smtClean="0">
              <a:solidFill>
                <a:srgbClr val="0070C0"/>
              </a:solidFill>
            </a:endParaRPr>
          </a:p>
          <a:p>
            <a:r>
              <a:rPr lang="es-PE" sz="2800" b="1" u="sng" dirty="0" smtClean="0">
                <a:solidFill>
                  <a:srgbClr val="0070C0"/>
                </a:solidFill>
              </a:rPr>
              <a:t>Delegación </a:t>
            </a:r>
            <a:r>
              <a:rPr lang="es-PE" sz="2800" b="1" u="sng" dirty="0" smtClean="0">
                <a:solidFill>
                  <a:srgbClr val="0070C0"/>
                </a:solidFill>
              </a:rPr>
              <a:t>de facultades a DZ  para procedimientos de selección</a:t>
            </a:r>
            <a:r>
              <a:rPr lang="es-PE" sz="2800" b="1" dirty="0" smtClean="0">
                <a:solidFill>
                  <a:srgbClr val="0070C0"/>
                </a:solidFill>
              </a:rPr>
              <a:t>:</a:t>
            </a:r>
          </a:p>
          <a:p>
            <a:endParaRPr lang="es-PE" sz="1800" b="1" dirty="0" smtClean="0">
              <a:solidFill>
                <a:srgbClr val="0070C0"/>
              </a:solidFill>
            </a:endParaRPr>
          </a:p>
          <a:p>
            <a:r>
              <a:rPr lang="es-PE" sz="2800" b="1" dirty="0" smtClean="0">
                <a:solidFill>
                  <a:srgbClr val="0070C0"/>
                </a:solidFill>
              </a:rPr>
              <a:t>	</a:t>
            </a:r>
            <a:r>
              <a:rPr lang="es-PE" sz="2800" b="1" dirty="0" smtClean="0">
                <a:solidFill>
                  <a:schemeClr val="tx1"/>
                </a:solidFill>
              </a:rPr>
              <a:t>- Adjudicación Simplificada </a:t>
            </a:r>
          </a:p>
          <a:p>
            <a:r>
              <a:rPr lang="es-PE" sz="2800" b="1" dirty="0" smtClean="0">
                <a:solidFill>
                  <a:schemeClr val="tx1"/>
                </a:solidFill>
              </a:rPr>
              <a:t>	- Subasta Inversa</a:t>
            </a:r>
            <a:endParaRPr lang="es-PE" sz="2800" b="1" dirty="0" smtClean="0">
              <a:solidFill>
                <a:schemeClr val="tx1"/>
              </a:solidFill>
            </a:endParaRPr>
          </a:p>
          <a:p>
            <a:endParaRPr lang="es-PE" sz="2000" b="1" dirty="0" smtClean="0">
              <a:solidFill>
                <a:srgbClr val="0070C0"/>
              </a:solidFill>
            </a:endParaRPr>
          </a:p>
          <a:p>
            <a:r>
              <a:rPr lang="es-PE" sz="2400" b="1" dirty="0" smtClean="0">
                <a:solidFill>
                  <a:srgbClr val="0070C0"/>
                </a:solidFill>
              </a:rPr>
              <a:t>Tacna </a:t>
            </a:r>
            <a:r>
              <a:rPr lang="es-PE" sz="2400" b="1" dirty="0" smtClean="0">
                <a:solidFill>
                  <a:srgbClr val="0070C0"/>
                </a:solidFill>
              </a:rPr>
              <a:t>, La Libertad, </a:t>
            </a:r>
            <a:r>
              <a:rPr lang="es-PE" sz="2400" b="1" dirty="0" smtClean="0">
                <a:solidFill>
                  <a:srgbClr val="0070C0"/>
                </a:solidFill>
              </a:rPr>
              <a:t>Ancash, Arequipa</a:t>
            </a:r>
            <a:r>
              <a:rPr lang="es-PE" sz="2400" b="1" dirty="0" smtClean="0">
                <a:solidFill>
                  <a:srgbClr val="0070C0"/>
                </a:solidFill>
              </a:rPr>
              <a:t>, Cusco, </a:t>
            </a:r>
            <a:r>
              <a:rPr lang="es-PE" sz="2400" b="1" dirty="0" smtClean="0">
                <a:solidFill>
                  <a:srgbClr val="0070C0"/>
                </a:solidFill>
              </a:rPr>
              <a:t>Cajamarca, Tumbes</a:t>
            </a:r>
            <a:r>
              <a:rPr lang="es-PE" sz="2400" b="1" dirty="0" smtClean="0">
                <a:solidFill>
                  <a:srgbClr val="0070C0"/>
                </a:solidFill>
              </a:rPr>
              <a:t>, Ayacucho, Huancavelica y </a:t>
            </a:r>
            <a:r>
              <a:rPr lang="es-PE" sz="2400" b="1" dirty="0" smtClean="0">
                <a:solidFill>
                  <a:srgbClr val="0070C0"/>
                </a:solidFill>
              </a:rPr>
              <a:t>Puno.</a:t>
            </a:r>
            <a:endParaRPr lang="es-P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9"/>
          <p:cNvSpPr/>
          <p:nvPr/>
        </p:nvSpPr>
        <p:spPr>
          <a:xfrm>
            <a:off x="596741" y="590031"/>
            <a:ext cx="5403591" cy="33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SzPts val="2000"/>
              <a:buFont typeface="Arial"/>
              <a:buNone/>
            </a:pPr>
            <a:r>
              <a:rPr lang="es-PE" sz="1200" b="1" dirty="0">
                <a:solidFill>
                  <a:srgbClr val="17365D"/>
                </a:solidFill>
              </a:rPr>
              <a:t>TOPES PARA PROCEDIMIENTOS DE SELECCIÓN 2019</a:t>
            </a:r>
            <a:endParaRPr sz="1200" b="1" dirty="0">
              <a:solidFill>
                <a:srgbClr val="17365D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EE9B4B1-2145-4974-B0B7-2D9E32775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293" y="1054564"/>
            <a:ext cx="5760053" cy="3263224"/>
          </a:xfrm>
          <a:prstGeom prst="rect">
            <a:avLst/>
          </a:prstGeom>
        </p:spPr>
      </p:pic>
      <p:sp>
        <p:nvSpPr>
          <p:cNvPr id="10" name="Google Shape;306;p43">
            <a:extLst>
              <a:ext uri="{FF2B5EF4-FFF2-40B4-BE49-F238E27FC236}">
                <a16:creationId xmlns:a16="http://schemas.microsoft.com/office/drawing/2014/main" xmlns="" id="{0F050ADE-92C1-4C12-96F6-B7342FF7D583}"/>
              </a:ext>
            </a:extLst>
          </p:cNvPr>
          <p:cNvSpPr/>
          <p:nvPr/>
        </p:nvSpPr>
        <p:spPr>
          <a:xfrm>
            <a:off x="323711" y="1054563"/>
            <a:ext cx="2499582" cy="349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PE" sz="1200" b="1" i="1" u="sng" dirty="0"/>
              <a:t>Responsabilidad:</a:t>
            </a:r>
          </a:p>
          <a:p>
            <a:pPr lvl="0" algn="just"/>
            <a:r>
              <a:rPr lang="es-MX" sz="1050" dirty="0"/>
              <a:t>Los funcionarios y servidores que intervienen en los procesos de contratación por o a nombre de la Entidad, con independencia del régimen jurídico que los vincule a esta, son responsables, en el ámbito de  las  actuaciones que realicen, de  organizar, elaborar  la  documentación  y conducir el proceso  de contratación, así como la ejecución del contrato y su conclusión, de manera eficiente, bajo el enfoque de gestión por resultados, a través del cumplimiento de las normas aplicables y de los fines públicos de cada contrato.</a:t>
            </a:r>
          </a:p>
          <a:p>
            <a:pPr lvl="0" algn="just"/>
            <a:endParaRPr lang="es-MX" sz="1050" dirty="0"/>
          </a:p>
          <a:p>
            <a:pPr lvl="0" algn="just"/>
            <a:r>
              <a:rPr lang="es-MX" sz="1050" i="1" dirty="0"/>
              <a:t>Fuente:</a:t>
            </a:r>
          </a:p>
          <a:p>
            <a:pPr lvl="0" algn="just"/>
            <a:r>
              <a:rPr lang="es-MX" sz="1050" i="1" dirty="0"/>
              <a:t>Articulo 9° de la Ley de Contrataciones del Estado.</a:t>
            </a:r>
          </a:p>
          <a:p>
            <a:pPr lvl="0" algn="just"/>
            <a:endParaRPr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429" y="-190752"/>
            <a:ext cx="9658429" cy="5432867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11986" y="2018995"/>
            <a:ext cx="2175687" cy="234466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s-PE" sz="1400" b="1" u="sng" dirty="0">
                <a:solidFill>
                  <a:schemeClr val="tx1"/>
                </a:solidFill>
              </a:rPr>
              <a:t>Objeto de la Ley 27482</a:t>
            </a:r>
          </a:p>
          <a:p>
            <a:pPr marL="6858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s-PE" sz="1400" b="1" u="sng" dirty="0">
                <a:solidFill>
                  <a:schemeClr val="tx1"/>
                </a:solidFill>
              </a:rPr>
              <a:t> </a:t>
            </a:r>
            <a:endParaRPr lang="es-PE" sz="1400" b="1" dirty="0">
              <a:solidFill>
                <a:schemeClr val="tx1"/>
              </a:solidFill>
            </a:endParaRPr>
          </a:p>
          <a:p>
            <a:pPr marL="35433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400" dirty="0">
                <a:solidFill>
                  <a:schemeClr val="tx1"/>
                </a:solidFill>
              </a:rPr>
              <a:t>Ley que regula la presentación de la Declaración Jurada de Ingresos, Bienes y Rentas de los Funcionarios y Servidores Públicos del Estado, conforme a lo que establece los artículos 40 y 41 de la constitución Política del Perú.</a:t>
            </a:r>
          </a:p>
          <a:p>
            <a:pPr marL="68580" indent="0" algn="just" eaLnBrk="1" hangingPunct="1">
              <a:buFont typeface="Wingdings 2" panose="05020102010507070707" pitchFamily="18" charset="2"/>
              <a:buNone/>
              <a:defRPr/>
            </a:pPr>
            <a:endParaRPr lang="es-PE" sz="1900" dirty="0"/>
          </a:p>
          <a:p>
            <a:pPr algn="just" eaLnBrk="1" hangingPunct="1">
              <a:defRPr/>
            </a:pPr>
            <a:endParaRPr lang="es-PE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240634" y="2018995"/>
            <a:ext cx="2483891" cy="228965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s-PE" sz="1200" b="1" u="sng" dirty="0">
                <a:solidFill>
                  <a:schemeClr val="tx1"/>
                </a:solidFill>
              </a:rPr>
              <a:t>Obligados de presentación de la Declaración Jurada de Ingresos, Bienes y Rentas en Agro Rural</a:t>
            </a:r>
            <a:r>
              <a:rPr lang="es-PE" sz="1300" b="1" dirty="0">
                <a:solidFill>
                  <a:schemeClr val="tx1"/>
                </a:solidFill>
              </a:rPr>
              <a:t/>
            </a:r>
            <a:br>
              <a:rPr lang="es-PE" sz="1300" b="1" dirty="0">
                <a:solidFill>
                  <a:schemeClr val="tx1"/>
                </a:solidFill>
              </a:rPr>
            </a:br>
            <a:endParaRPr lang="es-PE" sz="1300" b="1" dirty="0">
              <a:solidFill>
                <a:schemeClr val="tx1"/>
              </a:solidFill>
            </a:endParaRPr>
          </a:p>
          <a:p>
            <a:pPr marL="35433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200" dirty="0">
                <a:solidFill>
                  <a:schemeClr val="tx1"/>
                </a:solidFill>
              </a:rPr>
              <a:t>Directores, Sub Directores, Asesores.</a:t>
            </a:r>
          </a:p>
          <a:p>
            <a:pPr marL="35433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200" dirty="0">
                <a:solidFill>
                  <a:schemeClr val="tx1"/>
                </a:solidFill>
              </a:rPr>
              <a:t>Directores Zonales, Jefes de Agencia.</a:t>
            </a:r>
          </a:p>
          <a:p>
            <a:pPr marL="35433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200" dirty="0">
                <a:solidFill>
                  <a:schemeClr val="tx1"/>
                </a:solidFill>
              </a:rPr>
              <a:t>Administradores de Direcciones y Agencias Zonales</a:t>
            </a:r>
          </a:p>
          <a:p>
            <a:pPr marL="35433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200" dirty="0">
                <a:solidFill>
                  <a:schemeClr val="tx1"/>
                </a:solidFill>
              </a:rPr>
              <a:t>Personal que maneja fondos del Estado</a:t>
            </a:r>
          </a:p>
          <a:p>
            <a:pPr marL="69850" indent="0" algn="just" eaLnBrk="1" hangingPunct="1">
              <a:buNone/>
              <a:defRPr/>
            </a:pPr>
            <a:endParaRPr lang="es-PE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071616" y="2018995"/>
            <a:ext cx="2048256" cy="228965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s-PE" sz="1300" b="1" u="sng" dirty="0">
                <a:solidFill>
                  <a:schemeClr val="tx1"/>
                </a:solidFill>
              </a:rPr>
              <a:t>Oportunidad de Presentación</a:t>
            </a:r>
          </a:p>
          <a:p>
            <a:pPr marL="6858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s-PE" sz="1600" b="1" dirty="0">
                <a:solidFill>
                  <a:schemeClr val="tx1"/>
                </a:solidFill>
              </a:rPr>
              <a:t> </a:t>
            </a:r>
          </a:p>
          <a:p>
            <a:pPr marL="35433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300" dirty="0">
                <a:solidFill>
                  <a:schemeClr val="tx1"/>
                </a:solidFill>
              </a:rPr>
              <a:t>La Declaración Jurada de Ingresos, Bienes y Rentas, debe ser presentada al Inicio de la Gestión, durante el ejercicio con una periodicidad anual y al culminar la gestión en el cargo.</a:t>
            </a: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716890" y="1411834"/>
            <a:ext cx="6283756" cy="431596"/>
          </a:xfrm>
        </p:spPr>
        <p:txBody>
          <a:bodyPr/>
          <a:lstStyle/>
          <a:p>
            <a:r>
              <a:rPr lang="es-PE" sz="1600" b="1" dirty="0"/>
              <a:t>DECLARACIÓN JURADA DE INGRESOS, BIENES Y RENTAS – LEY 27482</a:t>
            </a:r>
          </a:p>
        </p:txBody>
      </p:sp>
    </p:spTree>
    <p:extLst>
      <p:ext uri="{BB962C8B-B14F-4D97-AF65-F5344CB8AC3E}">
        <p14:creationId xmlns:p14="http://schemas.microsoft.com/office/powerpoint/2010/main" val="24461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429" y="-190752"/>
            <a:ext cx="9658429" cy="5432867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11986" y="2018995"/>
            <a:ext cx="2311604" cy="234466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s-PE" sz="1700" b="1" u="sng" dirty="0">
                <a:solidFill>
                  <a:schemeClr val="tx1"/>
                </a:solidFill>
              </a:rPr>
              <a:t>Plazo de Presentación de la Declaración Jurada de Ingresos, Bienes y Rentas</a:t>
            </a:r>
          </a:p>
          <a:p>
            <a:pPr marL="6858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s-PE" sz="1400" b="1" u="sng" dirty="0">
                <a:solidFill>
                  <a:schemeClr val="tx1"/>
                </a:solidFill>
              </a:rPr>
              <a:t> </a:t>
            </a:r>
            <a:endParaRPr lang="es-PE" sz="1400" b="1" dirty="0">
              <a:solidFill>
                <a:schemeClr val="tx1"/>
              </a:solidFill>
            </a:endParaRPr>
          </a:p>
          <a:p>
            <a:pPr marL="35433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PE" sz="1500" dirty="0">
                <a:solidFill>
                  <a:schemeClr val="tx1"/>
                </a:solidFill>
              </a:rPr>
              <a:t>Los servidores públicos obligados a presentar la correspondiente Declaración Jurada de Ingresos, Bienes y Rentas, tendrán un plazo de quince (15) días hábiles, de acuerdo a la oportunidad de presentación correspondiente, según sea el caso.</a:t>
            </a:r>
          </a:p>
          <a:p>
            <a:pPr algn="just" eaLnBrk="1" hangingPunct="1">
              <a:defRPr/>
            </a:pPr>
            <a:endParaRPr lang="es-PE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240634" y="2018995"/>
            <a:ext cx="2483891" cy="228965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400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s-PE" sz="2500" b="1" u="sng" dirty="0">
                <a:solidFill>
                  <a:schemeClr val="tx1"/>
                </a:solidFill>
              </a:rPr>
              <a:t>Incumplimiento de presentación</a:t>
            </a:r>
            <a:r>
              <a:rPr lang="es-PE" sz="1300" b="1" dirty="0">
                <a:solidFill>
                  <a:schemeClr val="tx1"/>
                </a:solidFill>
              </a:rPr>
              <a:t/>
            </a:r>
            <a:br>
              <a:rPr lang="es-PE" sz="1300" b="1" dirty="0">
                <a:solidFill>
                  <a:schemeClr val="tx1"/>
                </a:solidFill>
              </a:rPr>
            </a:br>
            <a:endParaRPr lang="es-PE" sz="1300" b="1" dirty="0">
              <a:solidFill>
                <a:schemeClr val="tx1"/>
              </a:solidFill>
            </a:endParaRPr>
          </a:p>
          <a:p>
            <a:pPr marL="69850" indent="0" algn="just" eaLnBrk="1" hangingPunct="1">
              <a:buNone/>
              <a:defRPr/>
            </a:pPr>
            <a:r>
              <a:rPr lang="es-ES" sz="2000" dirty="0">
                <a:solidFill>
                  <a:schemeClr val="tx1"/>
                </a:solidFill>
              </a:rPr>
              <a:t>Artículo 9.- Los “Obligados” que incumplan con presentar la Declaración Jurada de Ingresos, de Bienes y Rentas, en los plazos establecidos en el Artículo 7 del presente Reglamento, estarán sujetos a:</a:t>
            </a:r>
          </a:p>
          <a:p>
            <a:pPr marL="69850" indent="0" algn="just" eaLnBrk="1" hangingPunct="1">
              <a:buNone/>
              <a:defRPr/>
            </a:pPr>
            <a:endParaRPr lang="es-PE" sz="2000" dirty="0">
              <a:solidFill>
                <a:schemeClr val="tx1"/>
              </a:solidFill>
            </a:endParaRPr>
          </a:p>
          <a:p>
            <a:pPr marL="69850" lvl="0" indent="0" algn="just" eaLnBrk="1" hangingPunct="1">
              <a:buNone/>
              <a:defRPr/>
            </a:pPr>
            <a:r>
              <a:rPr lang="es-ES" sz="2000" dirty="0">
                <a:solidFill>
                  <a:schemeClr val="tx1"/>
                </a:solidFill>
              </a:rPr>
              <a:t>Los “Obligados” que no se encuentren comprendidos bajo el régimen del Decreto Legislativo Nº 276, no podrán celebrar contratos con el Estado ni desempeñar funciones o servicios en las entidades públicas, por el período de un año, contado a partir del término de los plazos señalados para la presentación.</a:t>
            </a:r>
            <a:endParaRPr lang="es-PE" sz="2000" dirty="0">
              <a:solidFill>
                <a:schemeClr val="tx1"/>
              </a:solidFill>
            </a:endParaRPr>
          </a:p>
          <a:p>
            <a:pPr marL="69850" indent="0" algn="just" eaLnBrk="1" hangingPunct="1">
              <a:buNone/>
              <a:defRPr/>
            </a:pPr>
            <a:endParaRPr lang="es-PE" dirty="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716890" y="1411834"/>
            <a:ext cx="6803136" cy="431596"/>
          </a:xfrm>
        </p:spPr>
        <p:txBody>
          <a:bodyPr/>
          <a:lstStyle/>
          <a:p>
            <a:pPr algn="l"/>
            <a:r>
              <a:rPr lang="es-PE" sz="1600" b="1" dirty="0"/>
              <a:t>DECLARACIÓN JURADA DE INGRESOS, BIENES Y RENTAS  – LEY 27482</a:t>
            </a:r>
          </a:p>
        </p:txBody>
      </p:sp>
    </p:spTree>
    <p:extLst>
      <p:ext uri="{BB962C8B-B14F-4D97-AF65-F5344CB8AC3E}">
        <p14:creationId xmlns:p14="http://schemas.microsoft.com/office/powerpoint/2010/main" val="11814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429" y="-190752"/>
            <a:ext cx="9658429" cy="5432867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11985" y="2077517"/>
            <a:ext cx="2175687" cy="234466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4800" b="1" u="sng" dirty="0">
                <a:solidFill>
                  <a:prstClr val="black"/>
                </a:solidFill>
              </a:rPr>
              <a:t>Decreto Supremo N° 080-2018</a:t>
            </a:r>
          </a:p>
          <a:p>
            <a:pPr marL="6985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endParaRPr lang="es-PE" sz="3700" dirty="0">
              <a:solidFill>
                <a:prstClr val="black"/>
              </a:solidFill>
            </a:endParaRPr>
          </a:p>
          <a:p>
            <a:pPr marL="6985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3700" dirty="0">
                <a:solidFill>
                  <a:prstClr val="black"/>
                </a:solidFill>
              </a:rPr>
              <a:t>Dispone la  presentación  obligatoria  de  la Declaración  Jurada  de  Intereses  por  parte  de  los funcionarios y servidores públicos del Poder Ejecutivo, </a:t>
            </a:r>
            <a:r>
              <a:rPr lang="es-PE" sz="3600" dirty="0">
                <a:solidFill>
                  <a:prstClr val="black"/>
                </a:solidFill>
              </a:rPr>
              <a:t>independientemente del régimen laboral o contractual en el que se encuentren, mantengan  vínculo  laboral  o  contractual  de  cualquier naturaleza con entidades u organismos públicos, incluidas las empresas del Estado o sociedades de economía mixta comprendidas en la actividad empresarial del Estado.</a:t>
            </a:r>
          </a:p>
          <a:p>
            <a:pPr marL="6985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endParaRPr lang="es-PE" dirty="0">
              <a:solidFill>
                <a:srgbClr val="1F497D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240634" y="2018995"/>
            <a:ext cx="2483891" cy="228965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1200" b="1" u="sng" dirty="0">
                <a:solidFill>
                  <a:prstClr val="black"/>
                </a:solidFill>
              </a:rPr>
              <a:t>Objetivo y Finalidad</a:t>
            </a:r>
            <a:r>
              <a:rPr lang="es-PE" sz="1300" b="1" dirty="0">
                <a:solidFill>
                  <a:prstClr val="black"/>
                </a:solidFill>
              </a:rPr>
              <a:t/>
            </a:r>
            <a:br>
              <a:rPr lang="es-PE" sz="1300" b="1" dirty="0">
                <a:solidFill>
                  <a:prstClr val="black"/>
                </a:solidFill>
              </a:rPr>
            </a:br>
            <a:endParaRPr lang="es-PE" sz="1300" b="1" dirty="0">
              <a:solidFill>
                <a:prstClr val="black"/>
              </a:solidFill>
            </a:endParaRP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900" dirty="0">
                <a:solidFill>
                  <a:prstClr val="black"/>
                </a:solidFill>
              </a:rPr>
              <a:t>La presentación de la Declaración Jurada de Intereses, tiene por finalidad transparentar las funciones de los funcionarios y servidores públicos en las entidades del Poder Ejecutivo, así como detectar y prevenir conflictos de interés.</a:t>
            </a: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716890" y="1411834"/>
            <a:ext cx="5120639" cy="431596"/>
          </a:xfrm>
        </p:spPr>
        <p:txBody>
          <a:bodyPr/>
          <a:lstStyle/>
          <a:p>
            <a:r>
              <a:rPr lang="es-PE" sz="1600" b="1" dirty="0"/>
              <a:t>DECLARACIÓN JURADA DE INTERESES – DECRETO SUPREMO N°080-2018</a:t>
            </a:r>
          </a:p>
        </p:txBody>
      </p:sp>
      <p:pic>
        <p:nvPicPr>
          <p:cNvPr id="1027" name="Picture 3" descr="C:\Users\locador_ugrh11\AppData\Local\Microsoft\Windows\Temporary Internet Files\Content.IE5\04D82BX7\Integrida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7" y="1360628"/>
            <a:ext cx="1865376" cy="6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5837529" y="2048256"/>
            <a:ext cx="2282345" cy="215067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1200" b="1" u="sng" dirty="0">
                <a:solidFill>
                  <a:prstClr val="black"/>
                </a:solidFill>
              </a:rPr>
              <a:t>Obligados de presentación de la Declaración Jurada de Intereses</a:t>
            </a:r>
            <a:r>
              <a:rPr lang="es-PE" sz="1300" b="1" dirty="0">
                <a:solidFill>
                  <a:prstClr val="black"/>
                </a:solidFill>
              </a:rPr>
              <a:t/>
            </a:r>
            <a:br>
              <a:rPr lang="es-PE" sz="1300" b="1" dirty="0">
                <a:solidFill>
                  <a:prstClr val="black"/>
                </a:solidFill>
              </a:rPr>
            </a:br>
            <a:endParaRPr lang="es-PE" sz="1300" b="1" dirty="0">
              <a:solidFill>
                <a:prstClr val="black"/>
              </a:solidFill>
            </a:endParaRP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900" dirty="0">
                <a:solidFill>
                  <a:prstClr val="black"/>
                </a:solidFill>
              </a:rPr>
              <a:t>Directores, Sub Directores, Asesores Directores Zonales, Administradores de Dirección Zonal, Jefes de Agencia Zonal, Administradores de Agencia Zonal).</a:t>
            </a: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900" dirty="0">
                <a:solidFill>
                  <a:prstClr val="black"/>
                </a:solidFill>
              </a:rPr>
              <a:t>Personal que se encuentra clasificado a partir del Nivel F5, o su equivalente.</a:t>
            </a: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900" dirty="0">
                <a:solidFill>
                  <a:prstClr val="black"/>
                </a:solidFill>
              </a:rPr>
              <a:t>Personal que en ejercicio de su cargo o labor o función sean responsables de bases de procesos de contratación pública, los integrantes de los comités especiales de selección de dichos procesos.</a:t>
            </a: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900" dirty="0">
                <a:solidFill>
                  <a:prstClr val="black"/>
                </a:solidFill>
              </a:rPr>
              <a:t>Personal que administran, manejan o disponen fondos o bienes del estado</a:t>
            </a:r>
          </a:p>
          <a:p>
            <a:pPr marL="6858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endParaRPr lang="es-PE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429" y="-190752"/>
            <a:ext cx="9658429" cy="5432867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11985" y="2077517"/>
            <a:ext cx="2175687" cy="234466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1300" b="1" u="sng" dirty="0">
                <a:solidFill>
                  <a:prstClr val="black"/>
                </a:solidFill>
              </a:rPr>
              <a:t>Requisitos Previos</a:t>
            </a: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1000" dirty="0">
                <a:solidFill>
                  <a:prstClr val="black"/>
                </a:solidFill>
              </a:rPr>
              <a:t>DNI Electrónico.</a:t>
            </a: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1000" dirty="0">
                <a:solidFill>
                  <a:prstClr val="black"/>
                </a:solidFill>
              </a:rPr>
              <a:t> Lector de DNI Electrónico</a:t>
            </a: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1000" dirty="0">
                <a:solidFill>
                  <a:prstClr val="black"/>
                </a:solidFill>
              </a:rPr>
              <a:t>Sistema Operativo Windows</a:t>
            </a: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1000" dirty="0">
                <a:solidFill>
                  <a:prstClr val="black"/>
                </a:solidFill>
              </a:rPr>
              <a:t>Tener Instalado en la PC:</a:t>
            </a: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1000" dirty="0">
                <a:solidFill>
                  <a:prstClr val="black"/>
                </a:solidFill>
              </a:rPr>
              <a:t>Java JRE 8</a:t>
            </a: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1000" dirty="0">
                <a:solidFill>
                  <a:prstClr val="black"/>
                </a:solidFill>
              </a:rPr>
              <a:t>Software Refirma PDF </a:t>
            </a:r>
            <a:r>
              <a:rPr lang="es-PE" sz="1000" dirty="0" err="1">
                <a:solidFill>
                  <a:prstClr val="black"/>
                </a:solidFill>
              </a:rPr>
              <a:t>Reniec</a:t>
            </a:r>
            <a:endParaRPr lang="es-PE" sz="1000" dirty="0">
              <a:solidFill>
                <a:prstClr val="black"/>
              </a:solidFill>
            </a:endParaRP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1000" dirty="0">
                <a:solidFill>
                  <a:prstClr val="black"/>
                </a:solidFill>
              </a:rPr>
              <a:t>Navegadores Web.: Mozilla,  Chrome, Ms </a:t>
            </a:r>
            <a:r>
              <a:rPr lang="es-PE" sz="1000" dirty="0" err="1">
                <a:solidFill>
                  <a:prstClr val="black"/>
                </a:solidFill>
              </a:rPr>
              <a:t>Edge</a:t>
            </a:r>
            <a:r>
              <a:rPr lang="es-PE" sz="1000" dirty="0">
                <a:solidFill>
                  <a:prstClr val="black"/>
                </a:solidFill>
              </a:rPr>
              <a:t>-</a:t>
            </a: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1000" dirty="0" err="1">
                <a:solidFill>
                  <a:prstClr val="black"/>
                </a:solidFill>
              </a:rPr>
              <a:t>Puglin</a:t>
            </a:r>
            <a:r>
              <a:rPr lang="es-PE" sz="1000" dirty="0">
                <a:solidFill>
                  <a:prstClr val="black"/>
                </a:solidFill>
              </a:rPr>
              <a:t> de </a:t>
            </a:r>
            <a:r>
              <a:rPr lang="es-PE" sz="1000" dirty="0" err="1">
                <a:solidFill>
                  <a:prstClr val="black"/>
                </a:solidFill>
              </a:rPr>
              <a:t>Click</a:t>
            </a:r>
            <a:r>
              <a:rPr lang="es-PE" sz="1000" dirty="0">
                <a:solidFill>
                  <a:prstClr val="black"/>
                </a:solidFill>
              </a:rPr>
              <a:t> Once: Meta4 </a:t>
            </a:r>
            <a:r>
              <a:rPr lang="es-PE" sz="1000" dirty="0" err="1">
                <a:solidFill>
                  <a:prstClr val="black"/>
                </a:solidFill>
              </a:rPr>
              <a:t>Click</a:t>
            </a:r>
            <a:r>
              <a:rPr lang="es-PE" sz="1000" dirty="0">
                <a:solidFill>
                  <a:prstClr val="black"/>
                </a:solidFill>
              </a:rPr>
              <a:t> Once </a:t>
            </a:r>
            <a:r>
              <a:rPr lang="es-PE" sz="1000" dirty="0" err="1">
                <a:solidFill>
                  <a:prstClr val="black"/>
                </a:solidFill>
              </a:rPr>
              <a:t>Launcher</a:t>
            </a:r>
            <a:endParaRPr lang="es-PE" sz="1000" dirty="0">
              <a:solidFill>
                <a:prstClr val="black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240634" y="2018995"/>
            <a:ext cx="2483891" cy="228965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1200" b="1" u="sng" dirty="0">
                <a:solidFill>
                  <a:prstClr val="black"/>
                </a:solidFill>
              </a:rPr>
              <a:t>Plazo y Presentación de la Declaración Jurada de Intereses</a:t>
            </a:r>
            <a:r>
              <a:rPr lang="es-PE" sz="1300" b="1" dirty="0">
                <a:solidFill>
                  <a:prstClr val="black"/>
                </a:solidFill>
              </a:rPr>
              <a:t/>
            </a:r>
            <a:br>
              <a:rPr lang="es-PE" sz="1300" b="1" dirty="0">
                <a:solidFill>
                  <a:prstClr val="black"/>
                </a:solidFill>
              </a:rPr>
            </a:br>
            <a:endParaRPr lang="es-PE" sz="1300" b="1" dirty="0">
              <a:solidFill>
                <a:prstClr val="black"/>
              </a:solidFill>
            </a:endParaRPr>
          </a:p>
          <a:p>
            <a:pPr marL="354330" indent="-285750" algn="just" eaLnBrk="1" hangingPunct="1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s-PE" sz="900" dirty="0">
                <a:solidFill>
                  <a:prstClr val="black"/>
                </a:solidFill>
              </a:rPr>
              <a:t>La Declaración Jurada se presenta en las siguientes ocasiones:</a:t>
            </a:r>
          </a:p>
          <a:p>
            <a:pPr marL="6858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900" dirty="0">
                <a:solidFill>
                  <a:prstClr val="black"/>
                </a:solidFill>
              </a:rPr>
              <a:t>          a) Al inicio dentro de los quince (15) días </a:t>
            </a:r>
          </a:p>
          <a:p>
            <a:pPr marL="6858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900" dirty="0">
                <a:solidFill>
                  <a:prstClr val="black"/>
                </a:solidFill>
              </a:rPr>
              <a:t>              hábiles de haber sido designado y/o </a:t>
            </a:r>
          </a:p>
          <a:p>
            <a:pPr marL="6858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900" dirty="0">
                <a:solidFill>
                  <a:prstClr val="black"/>
                </a:solidFill>
              </a:rPr>
              <a:t>              contratado.</a:t>
            </a:r>
          </a:p>
          <a:p>
            <a:pPr marL="6858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900" dirty="0">
                <a:solidFill>
                  <a:prstClr val="black"/>
                </a:solidFill>
              </a:rPr>
              <a:t>           b) De actualización: durante el ejercicio, </a:t>
            </a:r>
          </a:p>
          <a:p>
            <a:pPr marL="6858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900" dirty="0">
                <a:solidFill>
                  <a:prstClr val="black"/>
                </a:solidFill>
              </a:rPr>
              <a:t>                con una periodicidad anual.</a:t>
            </a:r>
          </a:p>
          <a:p>
            <a:pPr marL="6858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900" dirty="0">
                <a:solidFill>
                  <a:prstClr val="black"/>
                </a:solidFill>
              </a:rPr>
              <a:t>           c)  Al cese: Dentro de los quince (15) días</a:t>
            </a:r>
          </a:p>
          <a:p>
            <a:pPr marL="68580" indent="0" algn="just" eaLnBrk="1" hangingPunct="1">
              <a:buClr>
                <a:srgbClr val="4F81BD"/>
              </a:buClr>
              <a:buFont typeface="Wingdings 2" panose="05020102010507070707" pitchFamily="18" charset="2"/>
              <a:buNone/>
              <a:defRPr/>
            </a:pPr>
            <a:r>
              <a:rPr lang="es-PE" sz="900" dirty="0">
                <a:solidFill>
                  <a:prstClr val="black"/>
                </a:solidFill>
              </a:rPr>
              <a:t>                hábiles de haber cesado en el puesto.</a:t>
            </a: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716890" y="1411834"/>
            <a:ext cx="5120639" cy="431596"/>
          </a:xfrm>
        </p:spPr>
        <p:txBody>
          <a:bodyPr/>
          <a:lstStyle/>
          <a:p>
            <a:pPr algn="l"/>
            <a:r>
              <a:rPr lang="es-PE" sz="1600" b="1" dirty="0"/>
              <a:t>DECLARACIÓN JURADA DE INTERESES – DECRETO SUPREMO N°080-2018</a:t>
            </a:r>
          </a:p>
        </p:txBody>
      </p:sp>
      <p:pic>
        <p:nvPicPr>
          <p:cNvPr id="1027" name="Picture 3" descr="C:\Users\locador_ugrh11\AppData\Local\Microsoft\Windows\Temporary Internet Files\Content.IE5\04D82BX7\Integrida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7" y="1843430"/>
            <a:ext cx="1865376" cy="15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4"/>
          <p:cNvSpPr/>
          <p:nvPr/>
        </p:nvSpPr>
        <p:spPr>
          <a:xfrm>
            <a:off x="3006904" y="2066426"/>
            <a:ext cx="31301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b="1" cap="none" dirty="0">
                <a:solidFill>
                  <a:srgbClr val="17365D"/>
                </a:solidFill>
                <a:latin typeface="Federo"/>
                <a:ea typeface="Federo"/>
                <a:cs typeface="Federo"/>
                <a:sym typeface="Federo"/>
              </a:rPr>
              <a:t>GRACIAS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0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8931" y="651353"/>
            <a:ext cx="60612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u="sng" dirty="0" smtClean="0"/>
              <a:t>Gestión Administrativa</a:t>
            </a:r>
          </a:p>
          <a:p>
            <a:endParaRPr lang="es-PE" sz="1200" dirty="0" smtClean="0"/>
          </a:p>
          <a:p>
            <a:r>
              <a:rPr lang="es-PE" sz="2800" b="1" dirty="0" smtClean="0">
                <a:solidFill>
                  <a:srgbClr val="FF0000"/>
                </a:solidFill>
              </a:rPr>
              <a:t>Situación encontrada a Mayo 2018</a:t>
            </a:r>
            <a:endParaRPr lang="es-PE" sz="28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3671" y="1934175"/>
            <a:ext cx="8047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PE" sz="2000" b="1" dirty="0" smtClean="0"/>
              <a:t>Deudas por más de S</a:t>
            </a:r>
            <a:r>
              <a:rPr lang="es-PE" sz="2000" b="1" smtClean="0"/>
              <a:t>/ </a:t>
            </a:r>
            <a:r>
              <a:rPr lang="es-PE" sz="2000" b="1" smtClean="0"/>
              <a:t>9.2 </a:t>
            </a:r>
            <a:r>
              <a:rPr lang="es-PE" sz="2000" b="1" dirty="0" smtClean="0"/>
              <a:t>MM  períodos: 2013 – may2018</a:t>
            </a:r>
          </a:p>
          <a:p>
            <a:pPr marL="342900" indent="-342900">
              <a:buFontTx/>
              <a:buChar char="-"/>
            </a:pPr>
            <a:endParaRPr lang="es-PE" sz="500" b="1" dirty="0" smtClean="0"/>
          </a:p>
          <a:p>
            <a:pPr marL="357188" lvl="1" indent="-357188">
              <a:buFontTx/>
              <a:buChar char="-"/>
            </a:pPr>
            <a:r>
              <a:rPr lang="es-ES" sz="2000" b="1" dirty="0" smtClean="0"/>
              <a:t>Profesionales </a:t>
            </a:r>
            <a:r>
              <a:rPr lang="es-ES" sz="2000" b="1" dirty="0"/>
              <a:t>NO certificados por el </a:t>
            </a:r>
            <a:r>
              <a:rPr lang="es-ES" sz="2000" b="1" dirty="0" smtClean="0"/>
              <a:t>OSCE en Abastecimiento</a:t>
            </a:r>
          </a:p>
          <a:p>
            <a:pPr marL="357188" lvl="1" indent="-357188">
              <a:buFontTx/>
              <a:buChar char="-"/>
            </a:pPr>
            <a:endParaRPr lang="es-ES" sz="500" b="1" dirty="0"/>
          </a:p>
          <a:p>
            <a:pPr marL="342900" indent="-342900">
              <a:buFontTx/>
              <a:buChar char="-"/>
            </a:pPr>
            <a:r>
              <a:rPr lang="es-ES" sz="2000" b="1" dirty="0"/>
              <a:t>Retrasos innecesarios en Procedimiento </a:t>
            </a:r>
            <a:r>
              <a:rPr lang="es-ES" sz="2000" b="1" dirty="0" smtClean="0"/>
              <a:t>Selección</a:t>
            </a:r>
          </a:p>
          <a:p>
            <a:pPr marL="342900" indent="-342900">
              <a:buFontTx/>
              <a:buChar char="-"/>
            </a:pPr>
            <a:endParaRPr lang="es-ES" sz="500" b="1" dirty="0"/>
          </a:p>
          <a:p>
            <a:pPr marL="342900" indent="-342900">
              <a:buFontTx/>
              <a:buChar char="-"/>
            </a:pPr>
            <a:r>
              <a:rPr lang="es-ES" sz="2000" b="1" dirty="0"/>
              <a:t>Tramite de Valorizaciones pendientes </a:t>
            </a:r>
            <a:r>
              <a:rPr lang="es-ES" sz="2000" b="1" dirty="0" smtClean="0"/>
              <a:t>27MM</a:t>
            </a:r>
          </a:p>
          <a:p>
            <a:pPr marL="342900" indent="-342900">
              <a:buFontTx/>
              <a:buChar char="-"/>
            </a:pPr>
            <a:endParaRPr lang="es-ES" sz="500" b="1" dirty="0"/>
          </a:p>
          <a:p>
            <a:pPr marL="342900" indent="-342900">
              <a:buFontTx/>
              <a:buChar char="-"/>
            </a:pPr>
            <a:r>
              <a:rPr lang="es-ES" sz="2000" b="1" dirty="0"/>
              <a:t> Requerimientos pendientes de atención (3 meses)</a:t>
            </a:r>
          </a:p>
          <a:p>
            <a:pPr lvl="1"/>
            <a:endParaRPr lang="es-PE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8931" y="651353"/>
            <a:ext cx="60612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u="sng" dirty="0" smtClean="0"/>
              <a:t>Gestión Administrativa</a:t>
            </a:r>
          </a:p>
          <a:p>
            <a:endParaRPr lang="es-PE" sz="1200" dirty="0" smtClean="0"/>
          </a:p>
          <a:p>
            <a:r>
              <a:rPr lang="es-PE" sz="2800" b="1" dirty="0" smtClean="0">
                <a:solidFill>
                  <a:srgbClr val="FF0000"/>
                </a:solidFill>
              </a:rPr>
              <a:t>Situación encontrada a Mayo 2018</a:t>
            </a:r>
            <a:endParaRPr lang="es-PE" sz="28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6301" y="1934175"/>
            <a:ext cx="79853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PE" sz="2000" b="1" dirty="0" smtClean="0"/>
              <a:t>No se cubrieron las suplencias del personal que gozaba de Licencias sin goce de remuneraciones al 2018.</a:t>
            </a:r>
          </a:p>
          <a:p>
            <a:pPr marL="342900" indent="-342900">
              <a:buFontTx/>
              <a:buChar char="-"/>
            </a:pPr>
            <a:endParaRPr lang="es-PE" sz="500" b="1" dirty="0" smtClean="0"/>
          </a:p>
          <a:p>
            <a:pPr marL="342900" indent="-342900">
              <a:buFontTx/>
              <a:buChar char="-"/>
            </a:pPr>
            <a:endParaRPr lang="es-PE" sz="500" b="1" dirty="0" smtClean="0"/>
          </a:p>
          <a:p>
            <a:pPr marL="357188" lvl="0" indent="-357188">
              <a:buFontTx/>
              <a:buChar char="-"/>
            </a:pPr>
            <a:r>
              <a:rPr lang="es-ES" sz="2000" b="1" dirty="0" smtClean="0"/>
              <a:t>363 Expedientes activos pendientes </a:t>
            </a:r>
            <a:r>
              <a:rPr lang="es-ES" sz="2000" b="1" dirty="0"/>
              <a:t>de </a:t>
            </a:r>
            <a:r>
              <a:rPr lang="es-ES" sz="2000" b="1" dirty="0" smtClean="0"/>
              <a:t>tramite </a:t>
            </a:r>
            <a:r>
              <a:rPr lang="es-ES" sz="2000" b="1" dirty="0"/>
              <a:t>en la Secretaría </a:t>
            </a:r>
            <a:r>
              <a:rPr lang="es-ES" sz="2000" b="1" dirty="0" smtClean="0"/>
              <a:t>Técnica, 73 pendientes de declarar prescripción.</a:t>
            </a:r>
          </a:p>
          <a:p>
            <a:pPr marL="357188" lvl="0" indent="-357188">
              <a:buFontTx/>
              <a:buChar char="-"/>
            </a:pPr>
            <a:endParaRPr lang="es-PE" sz="500" dirty="0"/>
          </a:p>
          <a:p>
            <a:pPr marL="357188" lvl="1" indent="-357188">
              <a:buFontTx/>
              <a:buChar char="-"/>
            </a:pPr>
            <a:endParaRPr lang="es-ES" sz="500" b="1" dirty="0"/>
          </a:p>
          <a:p>
            <a:pPr marL="342900" indent="-342900">
              <a:buFontTx/>
              <a:buChar char="-"/>
            </a:pPr>
            <a:r>
              <a:rPr lang="es-ES" sz="2000" b="1" dirty="0" smtClean="0"/>
              <a:t>56 Servidores </a:t>
            </a:r>
            <a:r>
              <a:rPr lang="es-ES" sz="2000" b="1" dirty="0"/>
              <a:t>reincorporados por mandato judicial que actualmente no ingresan a la Planilla bajo el régimen laboral del Decreto Legislativo N° </a:t>
            </a:r>
            <a:r>
              <a:rPr lang="es-ES" sz="2000" b="1" dirty="0" smtClean="0"/>
              <a:t>728. 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6513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8931" y="651353"/>
            <a:ext cx="60612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u="sng" dirty="0" smtClean="0"/>
              <a:t>Gestión Administrativa</a:t>
            </a:r>
          </a:p>
          <a:p>
            <a:endParaRPr lang="es-PE" sz="1200" dirty="0" smtClean="0"/>
          </a:p>
          <a:p>
            <a:r>
              <a:rPr lang="es-PE" sz="2800" b="1" dirty="0" smtClean="0">
                <a:solidFill>
                  <a:srgbClr val="FF0000"/>
                </a:solidFill>
              </a:rPr>
              <a:t>Situación encontrada a Mayo 2018</a:t>
            </a:r>
            <a:endParaRPr lang="es-PE" sz="28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6301" y="1934175"/>
            <a:ext cx="798534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PE" sz="2000" b="1" dirty="0" smtClean="0"/>
              <a:t>395 vehículos dados de baja (año 2013), que aún permanecen en las DZ.  Año </a:t>
            </a:r>
            <a:r>
              <a:rPr lang="es-PE" sz="2000" b="1" dirty="0" err="1" smtClean="0"/>
              <a:t>fab</a:t>
            </a:r>
            <a:r>
              <a:rPr lang="es-PE" sz="2000" b="1" dirty="0" smtClean="0"/>
              <a:t>.:(1972 – 1993).</a:t>
            </a:r>
          </a:p>
          <a:p>
            <a:pPr marL="342900" indent="-342900">
              <a:buFontTx/>
              <a:buChar char="-"/>
            </a:pPr>
            <a:endParaRPr lang="es-PE" sz="500" b="1" dirty="0" smtClean="0"/>
          </a:p>
          <a:p>
            <a:pPr marL="342900" indent="-342900">
              <a:buFontTx/>
              <a:buChar char="-"/>
            </a:pPr>
            <a:r>
              <a:rPr lang="es-ES" sz="2000" b="1" dirty="0" smtClean="0"/>
              <a:t>518 Computadoras dadas de baja </a:t>
            </a:r>
            <a:endParaRPr lang="es-ES" sz="500" b="1" dirty="0" smtClean="0"/>
          </a:p>
          <a:p>
            <a:pPr marL="342900" indent="-342900">
              <a:buFontTx/>
              <a:buChar char="-"/>
            </a:pPr>
            <a:r>
              <a:rPr lang="es-ES" sz="2000" b="1" dirty="0" smtClean="0"/>
              <a:t>  40 Laptop dadas de baja.</a:t>
            </a:r>
            <a:endParaRPr lang="es-ES" sz="2000" b="1" dirty="0"/>
          </a:p>
          <a:p>
            <a:pPr marL="342900" indent="-342900">
              <a:buFontTx/>
              <a:buChar char="-"/>
            </a:pPr>
            <a:endParaRPr lang="es-ES" sz="2000" b="1" dirty="0"/>
          </a:p>
          <a:p>
            <a:pPr marL="342900" indent="-342900">
              <a:buFontTx/>
              <a:buChar char="-"/>
            </a:pPr>
            <a:endParaRPr lang="es-PE" sz="2000" b="1" dirty="0" smtClean="0"/>
          </a:p>
          <a:p>
            <a:pPr lvl="1"/>
            <a:r>
              <a:rPr lang="es-PE" sz="2000" b="1" dirty="0"/>
              <a:t>  </a:t>
            </a:r>
            <a:r>
              <a:rPr lang="es-PE" sz="2000" b="1" dirty="0" smtClean="0"/>
              <a:t> 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0778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8931" y="651353"/>
            <a:ext cx="60612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u="sng" dirty="0" smtClean="0"/>
              <a:t>Gestión Administrativa</a:t>
            </a:r>
          </a:p>
          <a:p>
            <a:endParaRPr lang="es-PE" sz="1000" dirty="0" smtClean="0"/>
          </a:p>
          <a:p>
            <a:r>
              <a:rPr lang="es-PE" sz="2800" b="1" dirty="0" smtClean="0">
                <a:solidFill>
                  <a:srgbClr val="FF0000"/>
                </a:solidFill>
              </a:rPr>
              <a:t>Situación encontrada a Mayo 2018</a:t>
            </a:r>
            <a:endParaRPr lang="es-PE" sz="28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4068" y="1682559"/>
            <a:ext cx="82358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PE" sz="2000" b="1" dirty="0" smtClean="0"/>
              <a:t>Encargos pendientes de rendición de cuentas: años anteriores</a:t>
            </a:r>
          </a:p>
          <a:p>
            <a:pPr marL="342900" indent="-342900">
              <a:buFontTx/>
              <a:buChar char="-"/>
            </a:pPr>
            <a:endParaRPr lang="es-PE" sz="500" b="1" dirty="0" smtClean="0"/>
          </a:p>
          <a:p>
            <a:pPr lvl="1"/>
            <a:endParaRPr lang="es-PE" sz="20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93" y="2110360"/>
            <a:ext cx="60293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8931" y="569934"/>
            <a:ext cx="763382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u="sng" dirty="0" smtClean="0"/>
              <a:t>Gestión Administrativa</a:t>
            </a:r>
          </a:p>
          <a:p>
            <a:endParaRPr lang="es-PE" sz="300" dirty="0" smtClean="0"/>
          </a:p>
          <a:p>
            <a:r>
              <a:rPr lang="es-PE" sz="2800" b="1" dirty="0" smtClean="0">
                <a:solidFill>
                  <a:srgbClr val="0070C0"/>
                </a:solidFill>
              </a:rPr>
              <a:t>Situación Actual –  </a:t>
            </a:r>
            <a:r>
              <a:rPr lang="es-PE" sz="2800" b="1" dirty="0" err="1" smtClean="0">
                <a:solidFill>
                  <a:srgbClr val="0070C0"/>
                </a:solidFill>
              </a:rPr>
              <a:t>Recon</a:t>
            </a:r>
            <a:r>
              <a:rPr lang="es-PE" sz="2800" b="1" dirty="0" smtClean="0">
                <a:solidFill>
                  <a:srgbClr val="0070C0"/>
                </a:solidFill>
              </a:rPr>
              <a:t>. Deuda S/, 2,9MM</a:t>
            </a:r>
            <a:endParaRPr lang="es-PE" sz="2800" b="1" dirty="0">
              <a:solidFill>
                <a:srgbClr val="0070C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5" y="1521912"/>
            <a:ext cx="7891397" cy="328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8931" y="569934"/>
            <a:ext cx="412003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u="sng" dirty="0" smtClean="0"/>
              <a:t>Gestión Administrativa</a:t>
            </a:r>
          </a:p>
          <a:p>
            <a:endParaRPr lang="es-PE" sz="3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58" y="1687512"/>
            <a:ext cx="53403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68" y="1558817"/>
            <a:ext cx="2109787" cy="322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6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8931" y="569934"/>
            <a:ext cx="691567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u="sng" dirty="0" smtClean="0"/>
              <a:t>Gestión Administrativa</a:t>
            </a:r>
          </a:p>
          <a:p>
            <a:endParaRPr lang="es-PE" sz="300" dirty="0" smtClean="0"/>
          </a:p>
          <a:p>
            <a:r>
              <a:rPr lang="es-PE" sz="2800" b="1" dirty="0" smtClean="0">
                <a:solidFill>
                  <a:srgbClr val="0070C0"/>
                </a:solidFill>
              </a:rPr>
              <a:t>Situación Actual – Gestión de Compras</a:t>
            </a:r>
          </a:p>
          <a:p>
            <a:endParaRPr lang="es-PE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01" y="1750535"/>
            <a:ext cx="6438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6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8931" y="569934"/>
            <a:ext cx="691567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u="sng" dirty="0" smtClean="0"/>
              <a:t>Gestión Administrativa</a:t>
            </a:r>
          </a:p>
          <a:p>
            <a:endParaRPr lang="es-PE" sz="300" dirty="0" smtClean="0"/>
          </a:p>
          <a:p>
            <a:r>
              <a:rPr lang="es-PE" sz="2800" b="1" dirty="0" smtClean="0">
                <a:solidFill>
                  <a:srgbClr val="0070C0"/>
                </a:solidFill>
              </a:rPr>
              <a:t>Situación Actual – Gestión de Compras</a:t>
            </a:r>
          </a:p>
          <a:p>
            <a:endParaRPr lang="es-PE" sz="28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1" y="1678487"/>
            <a:ext cx="7484302" cy="286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4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961</Words>
  <Application>Microsoft Office PowerPoint</Application>
  <PresentationFormat>Presentación en pantalla (16:9)</PresentationFormat>
  <Paragraphs>170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Wingdings 2</vt:lpstr>
      <vt:lpstr>ＭＳ Ｐゴシック</vt:lpstr>
      <vt:lpstr>Federo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DECLARACIÓN JURADA DE INGRESOS, BIENES Y RENTAS – LEY 27482</vt:lpstr>
      <vt:lpstr>DECLARACIÓN JURADA DE INGRESOS, BIENES Y RENTAS  – LEY 27482</vt:lpstr>
      <vt:lpstr>DECLARACIÓN JURADA DE INTERESES – DECRETO SUPREMO N°080-2018</vt:lpstr>
      <vt:lpstr>DECLARACIÓN JURADA DE INTERESES – DECRETO SUPREMO N°080-2018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Danny Atilio Gonzales Esparta</dc:creator>
  <cp:lastModifiedBy>Eduardo A. Ortiz Crisostomo</cp:lastModifiedBy>
  <cp:revision>45</cp:revision>
  <dcterms:modified xsi:type="dcterms:W3CDTF">2019-01-30T21:32:02Z</dcterms:modified>
</cp:coreProperties>
</file>