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8" r:id="rId2"/>
    <p:sldId id="263" r:id="rId3"/>
    <p:sldId id="844" r:id="rId4"/>
    <p:sldId id="876" r:id="rId5"/>
    <p:sldId id="878" r:id="rId6"/>
    <p:sldId id="881" r:id="rId7"/>
    <p:sldId id="882" r:id="rId8"/>
    <p:sldId id="887" r:id="rId9"/>
    <p:sldId id="883" r:id="rId10"/>
    <p:sldId id="884" r:id="rId11"/>
    <p:sldId id="873" r:id="rId12"/>
    <p:sldId id="872" r:id="rId13"/>
    <p:sldId id="874" r:id="rId14"/>
    <p:sldId id="817" r:id="rId15"/>
    <p:sldId id="888" r:id="rId16"/>
  </p:sldIdLst>
  <p:sldSz cx="12192000" cy="6858000"/>
  <p:notesSz cx="6808788" cy="99393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D8332"/>
    <a:srgbClr val="3EB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9" autoAdjust="0"/>
    <p:restoredTop sz="97473"/>
  </p:normalViewPr>
  <p:slideViewPr>
    <p:cSldViewPr snapToGrid="0">
      <p:cViewPr varScale="1">
        <p:scale>
          <a:sx n="69" d="100"/>
          <a:sy n="69" d="100"/>
        </p:scale>
        <p:origin x="1194" y="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373" cy="4966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6877" y="0"/>
            <a:ext cx="2950373" cy="4966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78443-561C-464A-A7ED-56558EDF6C53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1015"/>
            <a:ext cx="2950373" cy="4966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6877" y="9441015"/>
            <a:ext cx="2950373" cy="4966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2048-6A4D-4958-BF35-2D9FD450E0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8703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4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4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A41B5-64EF-4952-98BC-471C3D8A3088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880" y="4783306"/>
            <a:ext cx="544703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50474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739" y="9440647"/>
            <a:ext cx="2950474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B43D7-1FDB-4391-A05A-B1EEF0C1A0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779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1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423447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11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40501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12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203738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13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05068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2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21706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ES" altLang="es-PE" dirty="0"/>
              <a:t>Color de letra título: 100% </a:t>
            </a:r>
            <a:r>
              <a:rPr lang="es-ES" altLang="es-PE" dirty="0" smtClean="0"/>
              <a:t>negro</a:t>
            </a:r>
            <a:r>
              <a:rPr lang="es-PE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MUNICIPALIDAD PROVINCIAL DE HUARAZ </a:t>
            </a:r>
            <a:endParaRPr lang="es-PE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PE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MUNICIPALIDAD PROVINCIAL DE HUARAZ</a:t>
            </a:r>
            <a:endParaRPr lang="es-PE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PE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MUNICIPALIDAD DISTRITAL DE CARHUAPAMPA</a:t>
            </a:r>
            <a:endParaRPr lang="es-PE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s-PE" sz="1200" b="0" i="0" u="none" strike="noStrike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MUNICIPALIDADE PROVINCIAL DE OCROS </a:t>
            </a:r>
            <a:endParaRPr lang="es-PE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s-ES" altLang="es-PE" dirty="0"/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4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83811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5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30059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6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1007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7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94888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8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16124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 dirty="0"/>
              <a:t>Color de letra para </a:t>
            </a:r>
            <a:r>
              <a:rPr lang="es-ES" altLang="es-PE" dirty="0" err="1"/>
              <a:t>parrafo</a:t>
            </a:r>
            <a:r>
              <a:rPr lang="es-ES" altLang="es-PE" dirty="0"/>
              <a:t>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9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75906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para parrafo: 80% negro</a:t>
            </a:r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FC58310-F7CA-480D-BE86-C0A5767EAC9A}" type="slidenum">
              <a:rPr lang="es-ES" altLang="es-PE"/>
              <a:pPr/>
              <a:t>10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00308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FD0D-29B0-4839-A6BD-C621C3EEEA0C}" type="datetimeFigureOut">
              <a:rPr lang="es-ES" altLang="es-PE"/>
              <a:pPr>
                <a:defRPr/>
              </a:pPr>
              <a:t>28/01/2019</a:t>
            </a:fld>
            <a:endParaRPr lang="es-ES" altLang="es-PE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18D7B-CB8F-46A9-89C9-19FC697196EA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6418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C942-9BB8-47A8-9DA4-1FE7936E2AAD}" type="datetimeFigureOut">
              <a:rPr lang="es-ES" altLang="es-PE"/>
              <a:pPr>
                <a:defRPr/>
              </a:pPr>
              <a:t>28/01/2019</a:t>
            </a:fld>
            <a:endParaRPr lang="es-ES" altLang="es-PE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2707-A17A-4605-92DE-F0907CD04E0A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10167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A529-639A-4B14-AB44-A6A2C15A8EE9}" type="datetimeFigureOut">
              <a:rPr lang="es-ES" altLang="es-PE"/>
              <a:pPr>
                <a:defRPr/>
              </a:pPr>
              <a:t>28/01/2019</a:t>
            </a:fld>
            <a:endParaRPr lang="es-ES" altLang="es-PE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0BA8-FEEE-4F63-90CE-452B26128E45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722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7392-AD11-497E-9D95-EB3FDF54C493}" type="datetimeFigureOut">
              <a:rPr lang="es-ES" altLang="es-PE"/>
              <a:pPr>
                <a:defRPr/>
              </a:pPr>
              <a:t>28/01/2019</a:t>
            </a:fld>
            <a:endParaRPr lang="es-ES" altLang="es-PE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39F3-B44C-4F32-A274-5E983E5B4C53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00012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21D7-157A-40FA-BA8C-C88EE657CB36}" type="datetimeFigureOut">
              <a:rPr lang="es-ES" altLang="es-PE"/>
              <a:pPr>
                <a:defRPr/>
              </a:pPr>
              <a:t>28/01/2019</a:t>
            </a:fld>
            <a:endParaRPr lang="es-ES" altLang="es-PE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15ED-1F44-488E-AC2F-49FBD7B6D154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81867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3D332-E3E0-43E3-8A45-515476D7A7EA}" type="datetimeFigureOut">
              <a:rPr lang="es-ES" altLang="es-PE"/>
              <a:pPr>
                <a:defRPr/>
              </a:pPr>
              <a:t>28/01/2019</a:t>
            </a:fld>
            <a:endParaRPr lang="es-ES" altLang="es-PE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9378-6590-4FE3-BEF6-41B13F8C483E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96427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2269-CFE4-4D6B-AB0C-920D5A228B68}" type="datetimeFigureOut">
              <a:rPr lang="es-ES" altLang="es-PE"/>
              <a:pPr>
                <a:defRPr/>
              </a:pPr>
              <a:t>28/01/2019</a:t>
            </a:fld>
            <a:endParaRPr lang="es-ES" altLang="es-PE"/>
          </a:p>
        </p:txBody>
      </p:sp>
      <p:sp>
        <p:nvSpPr>
          <p:cNvPr id="8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EFF8-73B5-4CD6-B375-446A955B6B5F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20081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B3D15-76F1-4456-AC15-CDEAED4CB757}" type="datetimeFigureOut">
              <a:rPr lang="es-ES" altLang="es-PE"/>
              <a:pPr>
                <a:defRPr/>
              </a:pPr>
              <a:t>28/01/2019</a:t>
            </a:fld>
            <a:endParaRPr lang="es-ES" altLang="es-PE"/>
          </a:p>
        </p:txBody>
      </p:sp>
      <p:sp>
        <p:nvSpPr>
          <p:cNvPr id="4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795D-B9EB-4E82-B5D4-85D5340001CC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22268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1B37-4E66-4924-9CAC-522E207485A2}" type="datetimeFigureOut">
              <a:rPr lang="es-ES" altLang="es-PE"/>
              <a:pPr>
                <a:defRPr/>
              </a:pPr>
              <a:t>28/01/2019</a:t>
            </a:fld>
            <a:endParaRPr lang="es-ES" altLang="es-PE"/>
          </a:p>
        </p:txBody>
      </p:sp>
      <p:sp>
        <p:nvSpPr>
          <p:cNvPr id="3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53A4-5026-4A5A-A915-A1C1E2C2A689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33265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62D1-135C-4912-AD74-13C1ED98199F}" type="datetimeFigureOut">
              <a:rPr lang="es-ES" altLang="es-PE"/>
              <a:pPr>
                <a:defRPr/>
              </a:pPr>
              <a:t>28/01/2019</a:t>
            </a:fld>
            <a:endParaRPr lang="es-ES" altLang="es-PE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FA453-32A6-4F5A-A930-AB1610DE8113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81949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845A-6663-49F6-899A-D3AF382FEF96}" type="datetimeFigureOut">
              <a:rPr lang="es-ES" altLang="es-PE"/>
              <a:pPr>
                <a:defRPr/>
              </a:pPr>
              <a:t>28/01/2019</a:t>
            </a:fld>
            <a:endParaRPr lang="es-ES" altLang="es-PE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54D8-AB06-43F6-81F4-174D0CCF321F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33569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/>
              <a:t>Clic para editar título</a:t>
            </a:r>
            <a:endParaRPr lang="es-ES" altLang="es-PE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/>
              <a:t>Haga clic para modificar el estilo de texto del patrón</a:t>
            </a:r>
          </a:p>
          <a:p>
            <a:pPr lvl="1"/>
            <a:r>
              <a:rPr lang="es-ES_tradnl" altLang="es-PE"/>
              <a:t>Segundo nivel</a:t>
            </a:r>
          </a:p>
          <a:p>
            <a:pPr lvl="2"/>
            <a:r>
              <a:rPr lang="es-ES_tradnl" altLang="es-PE"/>
              <a:t>Tercer nivel</a:t>
            </a:r>
          </a:p>
          <a:p>
            <a:pPr lvl="3"/>
            <a:r>
              <a:rPr lang="es-ES_tradnl" altLang="es-PE"/>
              <a:t>Cuarto nivel</a:t>
            </a:r>
          </a:p>
          <a:p>
            <a:pPr lvl="4"/>
            <a:r>
              <a:rPr lang="es-ES_tradnl" altLang="es-PE"/>
              <a:t>Quinto nivel</a:t>
            </a:r>
            <a:endParaRPr lang="es-ES" altLang="es-PE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B27FD23-E1E8-43B5-8413-F2DD029EDD47}" type="datetimeFigureOut">
              <a:rPr lang="es-ES" altLang="es-PE" smtClean="0">
                <a:ea typeface="MS PGothic" panose="020B0600070205080204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28/01/2019</a:t>
            </a:fld>
            <a:endParaRPr lang="es-ES" altLang="es-PE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609585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7C1029B-FBD8-4E2A-8E0A-0125E26064DD}" type="slidenum">
              <a:rPr lang="es-ES" altLang="es-PE" smtClean="0">
                <a:ea typeface="MS PGothic" panose="020B0600070205080204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PE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188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LOCALES%20DZA%20Y%20AGENCIAS%20ZONALES.xlsx" TargetMode="External"/><Relationship Id="rId3" Type="http://schemas.openxmlformats.org/officeDocument/2006/relationships/image" Target="../media/image1.jpeg"/><Relationship Id="rId7" Type="http://schemas.openxmlformats.org/officeDocument/2006/relationships/hyperlink" Target="ORGANIZACIONES%20ATENDIDOS%202018.xls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RELACI&#211;N%20DEL%20PERSONAL%20DZ%20ANCASH.xls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CONVENIOS%20IMPLEMENTADOS%202018.xls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950200" y="546100"/>
            <a:ext cx="3670300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46100"/>
            <a:ext cx="1616075" cy="699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6042" t="43704" r="8438" b="34259"/>
          <a:stretch/>
        </p:blipFill>
        <p:spPr>
          <a:xfrm>
            <a:off x="6324600" y="709355"/>
            <a:ext cx="2654300" cy="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21562" t="48518" r="6458" b="22223"/>
          <a:stretch/>
        </p:blipFill>
        <p:spPr>
          <a:xfrm>
            <a:off x="9308571" y="723422"/>
            <a:ext cx="2134658" cy="488098"/>
          </a:xfrm>
          <a:prstGeom prst="rect">
            <a:avLst/>
          </a:prstGeom>
        </p:spPr>
      </p:pic>
      <p:sp>
        <p:nvSpPr>
          <p:cNvPr id="9" name="CuadroTexto 3"/>
          <p:cNvSpPr txBox="1"/>
          <p:nvPr/>
        </p:nvSpPr>
        <p:spPr>
          <a:xfrm>
            <a:off x="853189" y="3844456"/>
            <a:ext cx="102801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TALLER “INTERCAMBIO DE EXPERIENCIAS DE LA GESTIÓN TÉCNICA, ADMINISTRATIVA DE AGRORURAL”</a:t>
            </a:r>
          </a:p>
          <a:p>
            <a:pPr algn="ctr"/>
            <a:endParaRPr lang="es-PE" sz="20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es-P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ZONAL ANCASH</a:t>
            </a:r>
            <a:endParaRPr lang="es-P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57787" y="5797986"/>
            <a:ext cx="447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RAMON SAGASTEGUI YEPEZ</a:t>
            </a:r>
            <a:endParaRPr lang="es-PE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s-PE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Zonal</a:t>
            </a:r>
            <a:endParaRPr lang="es-PE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196789" y="1397415"/>
            <a:ext cx="9441023" cy="1519665"/>
            <a:chOff x="1023002" y="1694142"/>
            <a:chExt cx="9441023" cy="1519665"/>
          </a:xfrm>
          <a:effectLst>
            <a:outerShdw blurRad="50800" dist="38100" dir="16200000" rotWithShape="0">
              <a:srgbClr val="FFFF00">
                <a:alpha val="40000"/>
              </a:srgbClr>
            </a:outerShdw>
            <a:reflection blurRad="6350" stA="50000" endA="300" endPos="55500" dist="50800" dir="5400000" sy="-100000" algn="bl" rotWithShape="0"/>
          </a:effectLst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626" y="1694143"/>
              <a:ext cx="2026218" cy="1519664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513" y="1694142"/>
              <a:ext cx="2701625" cy="1519664"/>
            </a:xfrm>
            <a:prstGeom prst="rect">
              <a:avLst/>
            </a:prstGeom>
            <a:noFill/>
            <a:ln w="34925">
              <a:noFill/>
            </a:ln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002" y="1694143"/>
              <a:ext cx="2701624" cy="1519664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138" y="1699148"/>
              <a:ext cx="2018887" cy="1514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8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50200" y="546100"/>
            <a:ext cx="3670300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7" name="Grupo 6"/>
          <p:cNvGrpSpPr/>
          <p:nvPr/>
        </p:nvGrpSpPr>
        <p:grpSpPr>
          <a:xfrm>
            <a:off x="0" y="39247"/>
            <a:ext cx="12192000" cy="6858000"/>
            <a:chOff x="0" y="39247"/>
            <a:chExt cx="12192000" cy="6858000"/>
          </a:xfrm>
        </p:grpSpPr>
        <p:pic>
          <p:nvPicPr>
            <p:cNvPr id="4099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7"/>
              <a:ext cx="1219200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546100"/>
              <a:ext cx="1616075" cy="69924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/>
            <a:srcRect l="26042" t="43704" r="8438" b="34259"/>
            <a:stretch/>
          </p:blipFill>
          <p:spPr>
            <a:xfrm>
              <a:off x="6324600" y="709355"/>
              <a:ext cx="2654300" cy="502165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6"/>
            <a:srcRect l="21562" t="48518" r="6458" b="22223"/>
            <a:stretch/>
          </p:blipFill>
          <p:spPr>
            <a:xfrm>
              <a:off x="9308571" y="723422"/>
              <a:ext cx="2134658" cy="488098"/>
            </a:xfrm>
            <a:prstGeom prst="rect">
              <a:avLst/>
            </a:prstGeom>
          </p:spPr>
        </p:pic>
      </p:grp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88800"/>
              </p:ext>
            </p:extLst>
          </p:nvPr>
        </p:nvGraphicFramePr>
        <p:xfrm>
          <a:off x="2172175" y="1031114"/>
          <a:ext cx="8025925" cy="2916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497">
                  <a:extLst>
                    <a:ext uri="{9D8B030D-6E8A-4147-A177-3AD203B41FA5}">
                      <a16:colId xmlns:a16="http://schemas.microsoft.com/office/drawing/2014/main" val="4214750395"/>
                    </a:ext>
                  </a:extLst>
                </a:gridCol>
                <a:gridCol w="2677004">
                  <a:extLst>
                    <a:ext uri="{9D8B030D-6E8A-4147-A177-3AD203B41FA5}">
                      <a16:colId xmlns:a16="http://schemas.microsoft.com/office/drawing/2014/main" val="1703498437"/>
                    </a:ext>
                  </a:extLst>
                </a:gridCol>
                <a:gridCol w="1140871">
                  <a:extLst>
                    <a:ext uri="{9D8B030D-6E8A-4147-A177-3AD203B41FA5}">
                      <a16:colId xmlns:a16="http://schemas.microsoft.com/office/drawing/2014/main" val="1984210356"/>
                    </a:ext>
                  </a:extLst>
                </a:gridCol>
                <a:gridCol w="808491">
                  <a:extLst>
                    <a:ext uri="{9D8B030D-6E8A-4147-A177-3AD203B41FA5}">
                      <a16:colId xmlns:a16="http://schemas.microsoft.com/office/drawing/2014/main" val="1087932149"/>
                    </a:ext>
                  </a:extLst>
                </a:gridCol>
                <a:gridCol w="772558">
                  <a:extLst>
                    <a:ext uri="{9D8B030D-6E8A-4147-A177-3AD203B41FA5}">
                      <a16:colId xmlns:a16="http://schemas.microsoft.com/office/drawing/2014/main" val="1389487485"/>
                    </a:ext>
                  </a:extLst>
                </a:gridCol>
                <a:gridCol w="2357504">
                  <a:extLst>
                    <a:ext uri="{9D8B030D-6E8A-4147-A177-3AD203B41FA5}">
                      <a16:colId xmlns:a16="http://schemas.microsoft.com/office/drawing/2014/main" val="2573846963"/>
                    </a:ext>
                  </a:extLst>
                </a:gridCol>
              </a:tblGrid>
              <a:tr h="14822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1" u="none" strike="noStrike" dirty="0">
                          <a:effectLst/>
                        </a:rPr>
                        <a:t>N°</a:t>
                      </a:r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1" u="none" strike="noStrike" dirty="0">
                          <a:effectLst/>
                        </a:rPr>
                        <a:t>OBRA</a:t>
                      </a:r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ESTADO</a:t>
                      </a:r>
                      <a:endParaRPr lang="es-P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1" u="none" strike="noStrike" dirty="0">
                          <a:effectLst/>
                        </a:rPr>
                        <a:t>UBICACIÓN</a:t>
                      </a:r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300" b="1" u="none" strike="noStrike" dirty="0">
                          <a:effectLst/>
                        </a:rPr>
                        <a:t>Modalidad</a:t>
                      </a:r>
                      <a:endParaRPr lang="es-P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Fase</a:t>
                      </a:r>
                      <a:endParaRPr lang="es-PE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b"/>
                </a:tc>
                <a:extLst>
                  <a:ext uri="{0D108BD9-81ED-4DB2-BD59-A6C34878D82A}">
                    <a16:rowId xmlns:a16="http://schemas.microsoft.com/office/drawing/2014/main" val="3169355782"/>
                  </a:ext>
                </a:extLst>
              </a:tr>
              <a:tr h="333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</a:rPr>
                        <a:t>INSTALACION DEL </a:t>
                      </a:r>
                      <a:r>
                        <a:rPr lang="es-PE" sz="1000" b="1" u="none" strike="noStrike" dirty="0">
                          <a:effectLst/>
                        </a:rPr>
                        <a:t>RESERVORIO MAREPAMPA </a:t>
                      </a:r>
                      <a:r>
                        <a:rPr lang="es-PE" sz="1000" u="none" strike="noStrike" dirty="0">
                          <a:effectLst/>
                        </a:rPr>
                        <a:t>EN LA LOCALIDAD AHUAC, DISTRITO DE PARIAHUANCA, PROVINCIA DE CARHUAZ-ANCASH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 err="1">
                          <a:effectLst/>
                        </a:rPr>
                        <a:t>Liquidacion</a:t>
                      </a:r>
                      <a:r>
                        <a:rPr lang="es-PE" sz="1000" u="none" strike="noStrike" dirty="0">
                          <a:effectLst/>
                        </a:rPr>
                        <a:t> observado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ANCASH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CARHUAZ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PARIAHUANCA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Adm Directa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EXPEDIENTE POR CONCLUIR, FUE ENTREGADO INCOMPLETO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1" marR="8631" marT="8631" marB="0" anchor="ctr"/>
                </a:tc>
                <a:extLst>
                  <a:ext uri="{0D108BD9-81ED-4DB2-BD59-A6C34878D82A}">
                    <a16:rowId xmlns:a16="http://schemas.microsoft.com/office/drawing/2014/main" val="526020461"/>
                  </a:ext>
                </a:extLst>
              </a:tr>
              <a:tr h="333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</a:rPr>
                        <a:t>CREACION DE </a:t>
                      </a:r>
                      <a:r>
                        <a:rPr lang="es-PE" sz="1000" b="1" u="none" strike="noStrike" dirty="0">
                          <a:effectLst/>
                        </a:rPr>
                        <a:t>RESERVORIO DE RIEGO DE SHINCUSH</a:t>
                      </a:r>
                      <a:r>
                        <a:rPr lang="es-PE" sz="1000" u="none" strike="noStrike" dirty="0">
                          <a:effectLst/>
                        </a:rPr>
                        <a:t> DEL CENTRO POBLADO CARCAS, DISTRITO DE CHIQUIAN, PROVINCIA DE BOLOGNESI-ANCASH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Liquidacion observado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ANCASH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BOLOGNESI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CHIQUIAN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Adm Directa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OBSERVADO POR COMISION, FALTA REGULARIZAR DOCUMENTOS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1" marR="8631" marT="8631" marB="0" anchor="ctr"/>
                </a:tc>
                <a:extLst>
                  <a:ext uri="{0D108BD9-81ED-4DB2-BD59-A6C34878D82A}">
                    <a16:rowId xmlns:a16="http://schemas.microsoft.com/office/drawing/2014/main" val="1837977754"/>
                  </a:ext>
                </a:extLst>
              </a:tr>
              <a:tr h="333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</a:rPr>
                        <a:t>MEJORAMIENTO DEL </a:t>
                      </a:r>
                      <a:r>
                        <a:rPr lang="es-PE" sz="1000" b="1" u="none" strike="noStrike" dirty="0">
                          <a:effectLst/>
                        </a:rPr>
                        <a:t>CANAL DE RIEGO PICHICAYAN-YANAMARCA</a:t>
                      </a:r>
                      <a:r>
                        <a:rPr lang="es-PE" sz="1000" u="none" strike="noStrike" dirty="0">
                          <a:effectLst/>
                        </a:rPr>
                        <a:t> LOCALIDAD YANAMARCA, DISTRITO DE CARHUAZ, PROVINCIA DE CARHUAZ-ANCASH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 err="1">
                          <a:effectLst/>
                        </a:rPr>
                        <a:t>Liquidacion</a:t>
                      </a:r>
                      <a:r>
                        <a:rPr lang="es-PE" sz="1000" u="none" strike="noStrike" dirty="0">
                          <a:effectLst/>
                        </a:rPr>
                        <a:t> observado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ANCASH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CARHUAZ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CARHUAZ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Adm Directa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DEVUELTO AL FORMULADOR VIA CURIER EL 24-11-2017, SIN RESPUESTA A LA FECHA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1" marR="8631" marT="8631" marB="0" anchor="ctr"/>
                </a:tc>
                <a:extLst>
                  <a:ext uri="{0D108BD9-81ED-4DB2-BD59-A6C34878D82A}">
                    <a16:rowId xmlns:a16="http://schemas.microsoft.com/office/drawing/2014/main" val="735671882"/>
                  </a:ext>
                </a:extLst>
              </a:tr>
              <a:tr h="333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</a:rPr>
                        <a:t>MEJORAMIENTO DEL </a:t>
                      </a:r>
                      <a:r>
                        <a:rPr lang="es-PE" sz="1000" b="1" u="none" strike="noStrike" dirty="0">
                          <a:effectLst/>
                        </a:rPr>
                        <a:t>SISTEMA DE RIEGO CHEQUIO-COCHAS </a:t>
                      </a:r>
                      <a:r>
                        <a:rPr lang="es-PE" sz="1000" u="none" strike="noStrike" dirty="0">
                          <a:effectLst/>
                        </a:rPr>
                        <a:t>EN EL CASERIO DE QUISHUAR, DISTRITO DE PIRA-HUARAZ-ANCASH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Liquidacion observado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ANCASH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HUARAZ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PIRA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 err="1">
                          <a:effectLst/>
                        </a:rPr>
                        <a:t>Adm</a:t>
                      </a:r>
                      <a:r>
                        <a:rPr lang="es-PE" sz="1000" u="none" strike="noStrike" dirty="0">
                          <a:effectLst/>
                        </a:rPr>
                        <a:t> Directa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EXPEDIENTE EN PODER  DE ING. FLORIAN MENDEZ HUAYNACAQUI, PARA REVISACION DESDE 08-11-2018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1" marR="8631" marT="8631" marB="0" anchor="ctr"/>
                </a:tc>
                <a:extLst>
                  <a:ext uri="{0D108BD9-81ED-4DB2-BD59-A6C34878D82A}">
                    <a16:rowId xmlns:a16="http://schemas.microsoft.com/office/drawing/2014/main" val="3412839571"/>
                  </a:ext>
                </a:extLst>
              </a:tr>
              <a:tr h="3339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</a:rPr>
                        <a:t>INSTALACION DEL </a:t>
                      </a:r>
                      <a:r>
                        <a:rPr lang="es-PE" sz="1000" b="1" u="none" strike="noStrike" dirty="0">
                          <a:effectLst/>
                        </a:rPr>
                        <a:t>RESERVORIO HUANCAR</a:t>
                      </a:r>
                      <a:r>
                        <a:rPr lang="es-PE" sz="1000" u="none" strike="noStrike" dirty="0">
                          <a:effectLst/>
                        </a:rPr>
                        <a:t>, DISTRITO CHIQUIAN, PROVINCIA DE BOLOGNESI – ANCASH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Liquidacion observado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ANCASH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BOLOGNESI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CHIQUIAN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Adm Directa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1" marR="8631" marT="8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ENTREGADO POR EL FORMULADOR EL 15-11-2018 PARA SU REVISION  DE AREA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1" marR="8631" marT="8631" marB="0" anchor="ctr"/>
                </a:tc>
                <a:extLst>
                  <a:ext uri="{0D108BD9-81ED-4DB2-BD59-A6C34878D82A}">
                    <a16:rowId xmlns:a16="http://schemas.microsoft.com/office/drawing/2014/main" val="1240928796"/>
                  </a:ext>
                </a:extLst>
              </a:tr>
            </a:tbl>
          </a:graphicData>
        </a:graphic>
      </p:graphicFrame>
      <p:sp>
        <p:nvSpPr>
          <p:cNvPr id="12" name="Rectángulo redondeado 1"/>
          <p:cNvSpPr/>
          <p:nvPr/>
        </p:nvSpPr>
        <p:spPr>
          <a:xfrm>
            <a:off x="4146239" y="723423"/>
            <a:ext cx="4775037" cy="318722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OBRAS PENDIENTES POR LIQUIDAR 2016</a:t>
            </a:r>
            <a:endParaRPr lang="es-PE" sz="1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ángulo redondeado 1"/>
          <p:cNvSpPr/>
          <p:nvPr/>
        </p:nvSpPr>
        <p:spPr>
          <a:xfrm>
            <a:off x="817194" y="4180370"/>
            <a:ext cx="4657725" cy="419494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VENTA DE GUANO DE ISLA</a:t>
            </a:r>
            <a:endParaRPr lang="es-PE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ángulo 3"/>
          <p:cNvSpPr/>
          <p:nvPr/>
        </p:nvSpPr>
        <p:spPr>
          <a:xfrm>
            <a:off x="381131" y="4615857"/>
            <a:ext cx="570035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es-PE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114.85 TM, 193.06 has, 267 familias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s-PE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Saldo vendido en el año 2018 de Enero a Junio.</a:t>
            </a:r>
          </a:p>
        </p:txBody>
      </p:sp>
      <p:sp>
        <p:nvSpPr>
          <p:cNvPr id="13" name="Rectángulo 3"/>
          <p:cNvSpPr/>
          <p:nvPr/>
        </p:nvSpPr>
        <p:spPr>
          <a:xfrm>
            <a:off x="351979" y="5274896"/>
            <a:ext cx="597262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Primera</a:t>
            </a:r>
            <a:r>
              <a:rPr lang="es-P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Dotación: 210 TM, 210.05 Has, 422 familias, vendido de Setiembre a Diciembre.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s-P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Segunda Dotación: 90 TM </a:t>
            </a:r>
            <a:r>
              <a:rPr lang="es-PE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recepcionados</a:t>
            </a:r>
            <a:r>
              <a:rPr lang="es-P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stock. Ventas a Enero 2019: 10 Has, 15 Familias</a:t>
            </a:r>
            <a:endParaRPr lang="es-P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"/>
          <p:cNvSpPr/>
          <p:nvPr/>
        </p:nvSpPr>
        <p:spPr>
          <a:xfrm rot="16200000">
            <a:off x="5884894" y="4494426"/>
            <a:ext cx="917389" cy="604543"/>
          </a:xfrm>
          <a:prstGeom prst="roundRect">
            <a:avLst/>
          </a:prstGeom>
          <a:gradFill flip="none" rotWithShape="1">
            <a:gsLst>
              <a:gs pos="0">
                <a:srgbClr val="3EB848">
                  <a:shade val="30000"/>
                  <a:satMod val="115000"/>
                </a:srgbClr>
              </a:gs>
              <a:gs pos="50000">
                <a:srgbClr val="3EB848">
                  <a:shade val="67500"/>
                  <a:satMod val="115000"/>
                </a:srgbClr>
              </a:gs>
              <a:gs pos="100000">
                <a:srgbClr val="3EB84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3E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redondeado 1"/>
          <p:cNvSpPr/>
          <p:nvPr/>
        </p:nvSpPr>
        <p:spPr>
          <a:xfrm rot="16200000">
            <a:off x="6097047" y="5738532"/>
            <a:ext cx="917389" cy="558380"/>
          </a:xfrm>
          <a:prstGeom prst="roundRect">
            <a:avLst/>
          </a:prstGeom>
          <a:gradFill flip="none" rotWithShape="1">
            <a:gsLst>
              <a:gs pos="0">
                <a:srgbClr val="3EB848">
                  <a:shade val="30000"/>
                  <a:satMod val="115000"/>
                </a:srgbClr>
              </a:gs>
              <a:gs pos="50000">
                <a:srgbClr val="3EB848">
                  <a:shade val="67500"/>
                  <a:satMod val="115000"/>
                </a:srgbClr>
              </a:gs>
              <a:gs pos="100000">
                <a:srgbClr val="3EB84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3E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3"/>
          <p:cNvSpPr/>
          <p:nvPr/>
        </p:nvSpPr>
        <p:spPr>
          <a:xfrm>
            <a:off x="6823170" y="4443613"/>
            <a:ext cx="4925680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es-P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16.02 Km</a:t>
            </a:r>
            <a:r>
              <a:rPr lang="es-P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de descolmatación de Dren  quebradas; </a:t>
            </a:r>
            <a:r>
              <a:rPr lang="es-P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Ppto</a:t>
            </a:r>
            <a:r>
              <a:rPr lang="es-P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Programado de 7’067,878.76 y ejecutado con 6’808,471.08</a:t>
            </a:r>
            <a:r>
              <a:rPr lang="es-P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soles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s-PE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71.73 Km., </a:t>
            </a:r>
            <a:r>
              <a:rPr lang="es-P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descolmatación de cauce de quebradas y ríos; </a:t>
            </a:r>
            <a:r>
              <a:rPr lang="es-P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Ppto</a:t>
            </a:r>
            <a:r>
              <a:rPr lang="es-P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Programado, 51’452,487.43, ejecutado con 47’309,375.22 soles.</a:t>
            </a:r>
            <a:endParaRPr lang="es-P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redondeado 1"/>
          <p:cNvSpPr/>
          <p:nvPr/>
        </p:nvSpPr>
        <p:spPr>
          <a:xfrm>
            <a:off x="7751939" y="3961976"/>
            <a:ext cx="3287432" cy="486551"/>
          </a:xfrm>
          <a:prstGeom prst="roundRect">
            <a:avLst/>
          </a:prstGeom>
          <a:gradFill flip="none" rotWithShape="1">
            <a:gsLst>
              <a:gs pos="0">
                <a:srgbClr val="3EB848">
                  <a:shade val="30000"/>
                  <a:satMod val="115000"/>
                </a:srgbClr>
              </a:gs>
              <a:gs pos="50000">
                <a:srgbClr val="3EB848">
                  <a:shade val="67500"/>
                  <a:satMod val="115000"/>
                </a:srgbClr>
              </a:gs>
              <a:gs pos="100000">
                <a:srgbClr val="3EB84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3E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RECONSTRUCCION CON CAMBIOS</a:t>
            </a:r>
          </a:p>
        </p:txBody>
      </p:sp>
    </p:spTree>
    <p:extLst>
      <p:ext uri="{BB962C8B-B14F-4D97-AF65-F5344CB8AC3E}">
        <p14:creationId xmlns:p14="http://schemas.microsoft.com/office/powerpoint/2010/main" val="4374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50200" y="546100"/>
            <a:ext cx="3670300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7" name="Grupo 6"/>
          <p:cNvGrpSpPr/>
          <p:nvPr/>
        </p:nvGrpSpPr>
        <p:grpSpPr>
          <a:xfrm>
            <a:off x="0" y="33770"/>
            <a:ext cx="12192000" cy="6858000"/>
            <a:chOff x="0" y="39247"/>
            <a:chExt cx="12192000" cy="6858000"/>
          </a:xfrm>
        </p:grpSpPr>
        <p:pic>
          <p:nvPicPr>
            <p:cNvPr id="4099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7"/>
              <a:ext cx="1219200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546100"/>
              <a:ext cx="1616075" cy="69924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/>
            <a:srcRect l="26042" t="43704" r="8438" b="34259"/>
            <a:stretch/>
          </p:blipFill>
          <p:spPr>
            <a:xfrm>
              <a:off x="6324600" y="709355"/>
              <a:ext cx="2654300" cy="502165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6"/>
            <a:srcRect l="21562" t="48518" r="6458" b="22223"/>
            <a:stretch/>
          </p:blipFill>
          <p:spPr>
            <a:xfrm>
              <a:off x="9391701" y="654147"/>
              <a:ext cx="2134658" cy="488098"/>
            </a:xfrm>
            <a:prstGeom prst="rect">
              <a:avLst/>
            </a:prstGeom>
          </p:spPr>
        </p:pic>
      </p:grpSp>
      <p:sp>
        <p:nvSpPr>
          <p:cNvPr id="9" name="Rectángulo 3"/>
          <p:cNvSpPr/>
          <p:nvPr/>
        </p:nvSpPr>
        <p:spPr>
          <a:xfrm>
            <a:off x="832911" y="2147914"/>
            <a:ext cx="3231822" cy="619559"/>
          </a:xfrm>
          <a:prstGeom prst="rect">
            <a:avLst/>
          </a:prstGeom>
          <a:gradFill flip="none" rotWithShape="1">
            <a:gsLst>
              <a:gs pos="0">
                <a:srgbClr val="3EB848">
                  <a:shade val="30000"/>
                  <a:satMod val="115000"/>
                </a:srgbClr>
              </a:gs>
              <a:gs pos="50000">
                <a:srgbClr val="3EB848">
                  <a:shade val="67500"/>
                  <a:satMod val="115000"/>
                </a:srgbClr>
              </a:gs>
              <a:gs pos="100000">
                <a:srgbClr val="3EB84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3E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611 </a:t>
            </a:r>
            <a:r>
              <a:rPr lang="es-P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P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s-P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veterinarios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4222128" y="2121143"/>
            <a:ext cx="260070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PE" sz="1800" dirty="0" smtClean="0"/>
              <a:t>623 </a:t>
            </a:r>
            <a:r>
              <a:rPr lang="es-PE" sz="1600" b="0" dirty="0"/>
              <a:t>productores</a:t>
            </a:r>
          </a:p>
          <a:p>
            <a:r>
              <a:rPr lang="es-PE" sz="1800" dirty="0" smtClean="0"/>
              <a:t>61,100 </a:t>
            </a:r>
            <a:r>
              <a:rPr lang="es-PE" sz="1600" b="0" dirty="0"/>
              <a:t>cabezas de ganado</a:t>
            </a:r>
          </a:p>
        </p:txBody>
      </p:sp>
      <p:sp>
        <p:nvSpPr>
          <p:cNvPr id="11" name="Rectángulo 20"/>
          <p:cNvSpPr/>
          <p:nvPr/>
        </p:nvSpPr>
        <p:spPr>
          <a:xfrm>
            <a:off x="825943" y="3813127"/>
            <a:ext cx="3238790" cy="615553"/>
          </a:xfrm>
          <a:prstGeom prst="rect">
            <a:avLst/>
          </a:prstGeom>
          <a:gradFill flip="none" rotWithShape="1">
            <a:gsLst>
              <a:gs pos="0">
                <a:srgbClr val="3EB848">
                  <a:shade val="30000"/>
                  <a:satMod val="115000"/>
                </a:srgbClr>
              </a:gs>
              <a:gs pos="50000">
                <a:srgbClr val="3EB848">
                  <a:shade val="67500"/>
                  <a:satMod val="115000"/>
                </a:srgbClr>
              </a:gs>
              <a:gs pos="100000">
                <a:srgbClr val="3EB84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3E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es-P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Litros de abono foliar</a:t>
            </a:r>
            <a:endParaRPr lang="es-P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22"/>
          <p:cNvSpPr txBox="1"/>
          <p:nvPr/>
        </p:nvSpPr>
        <p:spPr>
          <a:xfrm>
            <a:off x="4222128" y="3019239"/>
            <a:ext cx="2600703" cy="615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PE" sz="1800" dirty="0" smtClean="0"/>
              <a:t>552 </a:t>
            </a:r>
            <a:r>
              <a:rPr lang="es-PE" sz="1600" b="0" dirty="0" smtClean="0"/>
              <a:t>productores</a:t>
            </a:r>
          </a:p>
          <a:p>
            <a:r>
              <a:rPr lang="es-PE" sz="1600" dirty="0" smtClean="0"/>
              <a:t>107</a:t>
            </a:r>
            <a:r>
              <a:rPr lang="es-PE" sz="1600" b="0" dirty="0" smtClean="0"/>
              <a:t> hectáreas</a:t>
            </a:r>
            <a:endParaRPr lang="es-PE" sz="1100" b="0" dirty="0"/>
          </a:p>
        </p:txBody>
      </p:sp>
      <p:sp>
        <p:nvSpPr>
          <p:cNvPr id="13" name="Rectángulo 3"/>
          <p:cNvSpPr/>
          <p:nvPr/>
        </p:nvSpPr>
        <p:spPr>
          <a:xfrm>
            <a:off x="825943" y="3019239"/>
            <a:ext cx="3231822" cy="615553"/>
          </a:xfrm>
          <a:prstGeom prst="rect">
            <a:avLst/>
          </a:prstGeom>
          <a:gradFill flip="none" rotWithShape="1">
            <a:gsLst>
              <a:gs pos="0">
                <a:srgbClr val="3EB848">
                  <a:shade val="30000"/>
                  <a:satMod val="115000"/>
                </a:srgbClr>
              </a:gs>
              <a:gs pos="50000">
                <a:srgbClr val="3EB848">
                  <a:shade val="67500"/>
                  <a:satMod val="115000"/>
                </a:srgbClr>
              </a:gs>
              <a:gs pos="100000">
                <a:srgbClr val="3EB84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3E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10,600 </a:t>
            </a:r>
            <a:r>
              <a:rPr lang="es-P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Kg. de semillas de cultivos transitorios</a:t>
            </a:r>
            <a:endParaRPr lang="es-P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20"/>
          <p:cNvSpPr/>
          <p:nvPr/>
        </p:nvSpPr>
        <p:spPr>
          <a:xfrm>
            <a:off x="812605" y="4607015"/>
            <a:ext cx="3245159" cy="615553"/>
          </a:xfrm>
          <a:prstGeom prst="rect">
            <a:avLst/>
          </a:prstGeom>
          <a:gradFill flip="none" rotWithShape="1">
            <a:gsLst>
              <a:gs pos="0">
                <a:srgbClr val="3EB848">
                  <a:shade val="30000"/>
                  <a:satMod val="115000"/>
                </a:srgbClr>
              </a:gs>
              <a:gs pos="50000">
                <a:srgbClr val="3EB848">
                  <a:shade val="67500"/>
                  <a:satMod val="115000"/>
                </a:srgbClr>
              </a:gs>
              <a:gs pos="100000">
                <a:srgbClr val="3EB84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3E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7,000 </a:t>
            </a:r>
            <a:r>
              <a:rPr lang="es-P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kg.</a:t>
            </a: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pastos</a:t>
            </a:r>
            <a:endParaRPr lang="es-P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22"/>
          <p:cNvSpPr txBox="1"/>
          <p:nvPr/>
        </p:nvSpPr>
        <p:spPr>
          <a:xfrm>
            <a:off x="4214446" y="3813127"/>
            <a:ext cx="2608385" cy="615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PE" sz="1800" dirty="0" smtClean="0"/>
              <a:t>120 </a:t>
            </a:r>
            <a:r>
              <a:rPr lang="es-PE" sz="1600" b="0" dirty="0" smtClean="0"/>
              <a:t>productores</a:t>
            </a:r>
          </a:p>
          <a:p>
            <a:r>
              <a:rPr lang="es-PE" sz="1600" dirty="0" smtClean="0"/>
              <a:t>30</a:t>
            </a:r>
            <a:r>
              <a:rPr lang="es-PE" sz="1600" b="0" dirty="0" smtClean="0"/>
              <a:t> hectáreas</a:t>
            </a:r>
            <a:endParaRPr lang="es-PE" sz="1100" b="0" dirty="0"/>
          </a:p>
        </p:txBody>
      </p:sp>
      <p:sp>
        <p:nvSpPr>
          <p:cNvPr id="16" name="CuadroTexto 22"/>
          <p:cNvSpPr txBox="1"/>
          <p:nvPr/>
        </p:nvSpPr>
        <p:spPr>
          <a:xfrm>
            <a:off x="4222128" y="4607015"/>
            <a:ext cx="2600703" cy="615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PE" sz="1800" dirty="0" smtClean="0"/>
              <a:t>818 </a:t>
            </a:r>
            <a:r>
              <a:rPr lang="es-PE" sz="1600" b="0" dirty="0" smtClean="0"/>
              <a:t>productores</a:t>
            </a:r>
          </a:p>
          <a:p>
            <a:r>
              <a:rPr lang="es-PE" sz="1600" dirty="0" smtClean="0"/>
              <a:t>222</a:t>
            </a:r>
            <a:r>
              <a:rPr lang="es-PE" sz="1600" b="0" dirty="0" smtClean="0"/>
              <a:t> hectáreas</a:t>
            </a:r>
            <a:endParaRPr lang="es-PE" sz="1100" b="0" dirty="0"/>
          </a:p>
        </p:txBody>
      </p:sp>
      <p:sp>
        <p:nvSpPr>
          <p:cNvPr id="17" name="Rectángulo 20"/>
          <p:cNvSpPr/>
          <p:nvPr/>
        </p:nvSpPr>
        <p:spPr>
          <a:xfrm>
            <a:off x="812606" y="5474334"/>
            <a:ext cx="3245158" cy="604479"/>
          </a:xfrm>
          <a:prstGeom prst="rect">
            <a:avLst/>
          </a:prstGeom>
          <a:gradFill flip="none" rotWithShape="1">
            <a:gsLst>
              <a:gs pos="0">
                <a:srgbClr val="3EB848">
                  <a:shade val="30000"/>
                  <a:satMod val="115000"/>
                </a:srgbClr>
              </a:gs>
              <a:gs pos="50000">
                <a:srgbClr val="3EB848">
                  <a:shade val="67500"/>
                  <a:satMod val="115000"/>
                </a:srgbClr>
              </a:gs>
              <a:gs pos="100000">
                <a:srgbClr val="3EB84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3E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328 </a:t>
            </a:r>
            <a:r>
              <a:rPr lang="es-P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acompañamiento técnico operativo</a:t>
            </a:r>
            <a:endParaRPr lang="es-P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22"/>
          <p:cNvSpPr txBox="1"/>
          <p:nvPr/>
        </p:nvSpPr>
        <p:spPr>
          <a:xfrm>
            <a:off x="4222128" y="5463260"/>
            <a:ext cx="2600703" cy="615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PE" sz="1800" dirty="0" smtClean="0"/>
              <a:t>328 </a:t>
            </a:r>
            <a:r>
              <a:rPr lang="es-PE" sz="1600" b="0" dirty="0" smtClean="0"/>
              <a:t>visitas para la actividad agropecuaria</a:t>
            </a:r>
            <a:endParaRPr lang="es-PE" sz="1100" b="0" dirty="0"/>
          </a:p>
        </p:txBody>
      </p:sp>
      <p:sp>
        <p:nvSpPr>
          <p:cNvPr id="19" name="Rectángulo 3"/>
          <p:cNvSpPr/>
          <p:nvPr/>
        </p:nvSpPr>
        <p:spPr>
          <a:xfrm>
            <a:off x="6917258" y="2170679"/>
            <a:ext cx="2065883" cy="646331"/>
          </a:xfrm>
          <a:prstGeom prst="rect">
            <a:avLst/>
          </a:prstGeom>
          <a:gradFill flip="none" rotWithShape="1">
            <a:gsLst>
              <a:gs pos="0">
                <a:srgbClr val="3EB848">
                  <a:shade val="30000"/>
                  <a:satMod val="115000"/>
                </a:srgbClr>
              </a:gs>
              <a:gs pos="50000">
                <a:srgbClr val="3EB848">
                  <a:shade val="67500"/>
                  <a:satMod val="115000"/>
                </a:srgbClr>
              </a:gs>
              <a:gs pos="100000">
                <a:srgbClr val="3EB84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3E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es-PE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Eca</a:t>
            </a:r>
            <a:r>
              <a:rPr lang="es-P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ganadero</a:t>
            </a:r>
            <a:endParaRPr lang="es-PE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7"/>
          <p:cNvSpPr txBox="1"/>
          <p:nvPr/>
        </p:nvSpPr>
        <p:spPr>
          <a:xfrm>
            <a:off x="9077568" y="2170679"/>
            <a:ext cx="248647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PE" sz="1800" dirty="0" smtClean="0"/>
              <a:t>25 </a:t>
            </a:r>
            <a:r>
              <a:rPr lang="es-PE" sz="1600" b="0" dirty="0"/>
              <a:t>productores</a:t>
            </a:r>
          </a:p>
          <a:p>
            <a:r>
              <a:rPr lang="es-PE" sz="1800" dirty="0" smtClean="0"/>
              <a:t>S/. 21,265.00</a:t>
            </a:r>
            <a:endParaRPr lang="es-PE" sz="1600" b="0" dirty="0"/>
          </a:p>
        </p:txBody>
      </p:sp>
      <p:sp>
        <p:nvSpPr>
          <p:cNvPr id="21" name="Rectángulo 20"/>
          <p:cNvSpPr/>
          <p:nvPr/>
        </p:nvSpPr>
        <p:spPr>
          <a:xfrm>
            <a:off x="8641962" y="1615934"/>
            <a:ext cx="1333217" cy="483633"/>
          </a:xfrm>
          <a:prstGeom prst="rect">
            <a:avLst/>
          </a:prstGeom>
          <a:gradFill flip="none" rotWithShape="1">
            <a:gsLst>
              <a:gs pos="0">
                <a:srgbClr val="3EB848">
                  <a:shade val="30000"/>
                  <a:satMod val="115000"/>
                </a:srgbClr>
              </a:gs>
              <a:gs pos="50000">
                <a:srgbClr val="3EB848">
                  <a:shade val="67500"/>
                  <a:satMod val="115000"/>
                </a:srgbClr>
              </a:gs>
              <a:gs pos="100000">
                <a:srgbClr val="3EB84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3E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ECAS</a:t>
            </a:r>
            <a:endParaRPr lang="es-P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2"/>
          <p:cNvSpPr txBox="1"/>
          <p:nvPr/>
        </p:nvSpPr>
        <p:spPr>
          <a:xfrm>
            <a:off x="9077568" y="2955813"/>
            <a:ext cx="248647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PE" sz="1800" dirty="0" smtClean="0"/>
              <a:t>50 </a:t>
            </a:r>
            <a:r>
              <a:rPr lang="es-PE" sz="1600" b="0" dirty="0" smtClean="0"/>
              <a:t>productores</a:t>
            </a:r>
          </a:p>
          <a:p>
            <a:r>
              <a:rPr lang="es-PE" sz="1800" dirty="0"/>
              <a:t>S/. </a:t>
            </a:r>
            <a:r>
              <a:rPr lang="es-PE" sz="1800" dirty="0" smtClean="0"/>
              <a:t>46,664.00</a:t>
            </a:r>
            <a:endParaRPr lang="es-PE" sz="1800" b="0" dirty="0"/>
          </a:p>
        </p:txBody>
      </p:sp>
      <p:sp>
        <p:nvSpPr>
          <p:cNvPr id="23" name="Rectángulo 3"/>
          <p:cNvSpPr/>
          <p:nvPr/>
        </p:nvSpPr>
        <p:spPr>
          <a:xfrm>
            <a:off x="6917258" y="3005660"/>
            <a:ext cx="2061642" cy="570589"/>
          </a:xfrm>
          <a:prstGeom prst="rect">
            <a:avLst/>
          </a:prstGeom>
          <a:gradFill flip="none" rotWithShape="1">
            <a:gsLst>
              <a:gs pos="0">
                <a:srgbClr val="3EB848">
                  <a:shade val="30000"/>
                  <a:satMod val="115000"/>
                </a:srgbClr>
              </a:gs>
              <a:gs pos="50000">
                <a:srgbClr val="3EB848">
                  <a:shade val="67500"/>
                  <a:satMod val="115000"/>
                </a:srgbClr>
              </a:gs>
              <a:gs pos="100000">
                <a:srgbClr val="3EB84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3E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s-PE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Ecas</a:t>
            </a:r>
            <a:r>
              <a:rPr lang="es-P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pastos</a:t>
            </a:r>
            <a:endParaRPr lang="es-PE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redondeado 1"/>
          <p:cNvSpPr/>
          <p:nvPr/>
        </p:nvSpPr>
        <p:spPr>
          <a:xfrm>
            <a:off x="7455775" y="4375114"/>
            <a:ext cx="3569747" cy="679917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INSTALACIÓN DE SEMILLAS DE PASTOS CULTIVADOS </a:t>
            </a:r>
            <a:r>
              <a:rPr lang="es-PE" sz="16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- 2018</a:t>
            </a:r>
            <a:endParaRPr lang="es-PE" sz="16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ectángulo 3">
            <a:extLst>
              <a:ext uri="{FF2B5EF4-FFF2-40B4-BE49-F238E27FC236}">
                <a16:creationId xmlns:a16="http://schemas.microsoft.com/office/drawing/2014/main" id="{7FE0394D-F424-714F-AF39-1CB8062D4907}"/>
              </a:ext>
            </a:extLst>
          </p:cNvPr>
          <p:cNvSpPr/>
          <p:nvPr/>
        </p:nvSpPr>
        <p:spPr>
          <a:xfrm>
            <a:off x="6917258" y="5132562"/>
            <a:ext cx="4646783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es-PE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2,170.17</a:t>
            </a:r>
            <a:r>
              <a:rPr lang="es-P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identificadas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s-PE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562.60</a:t>
            </a:r>
            <a:r>
              <a:rPr lang="es-P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listas para siembra (</a:t>
            </a:r>
            <a:r>
              <a:rPr lang="es-PE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39.9%</a:t>
            </a:r>
            <a:r>
              <a:rPr lang="es-P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es-PE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1070.36</a:t>
            </a:r>
            <a:r>
              <a:rPr lang="es-P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sembradas (</a:t>
            </a:r>
            <a:r>
              <a:rPr lang="es-PE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60.1%</a:t>
            </a:r>
            <a:r>
              <a:rPr lang="es-P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en </a:t>
            </a:r>
            <a:r>
              <a:rPr lang="es-PE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2383</a:t>
            </a:r>
            <a:r>
              <a:rPr lang="es-PE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beneficiarios</a:t>
            </a:r>
            <a:endParaRPr lang="es-PE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77796" y="3790794"/>
            <a:ext cx="2940099" cy="369332"/>
          </a:xfrm>
          <a:prstGeom prst="rect">
            <a:avLst/>
          </a:prstGeom>
          <a:solidFill>
            <a:srgbClr val="2D8332"/>
          </a:solidFill>
        </p:spPr>
        <p:txBody>
          <a:bodyPr wrap="none">
            <a:spAutoFit/>
          </a:bodyPr>
          <a:lstStyle/>
          <a:p>
            <a:pPr algn="ctr"/>
            <a:r>
              <a:rPr lang="es-PE" b="1" dirty="0">
                <a:solidFill>
                  <a:srgbClr val="FF0000"/>
                </a:solidFill>
              </a:rPr>
              <a:t>PLAN NACIONAL GANADERO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384335" y="1476668"/>
            <a:ext cx="2695789" cy="369332"/>
          </a:xfrm>
          <a:prstGeom prst="rect">
            <a:avLst/>
          </a:prstGeom>
          <a:solidFill>
            <a:srgbClr val="2D8332"/>
          </a:solidFill>
        </p:spPr>
        <p:txBody>
          <a:bodyPr wrap="square">
            <a:spAutoFit/>
          </a:bodyPr>
          <a:lstStyle/>
          <a:p>
            <a:pPr algn="ctr"/>
            <a:r>
              <a:rPr lang="es-PE" b="1" dirty="0" smtClean="0">
                <a:solidFill>
                  <a:srgbClr val="FF0000"/>
                </a:solidFill>
              </a:rPr>
              <a:t>PP 0068</a:t>
            </a:r>
            <a:endParaRPr lang="es-P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50200" y="546100"/>
            <a:ext cx="3670300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7" name="Grupo 6"/>
          <p:cNvGrpSpPr/>
          <p:nvPr/>
        </p:nvGrpSpPr>
        <p:grpSpPr>
          <a:xfrm>
            <a:off x="0" y="39247"/>
            <a:ext cx="12192000" cy="6858000"/>
            <a:chOff x="0" y="39247"/>
            <a:chExt cx="12192000" cy="6858000"/>
          </a:xfrm>
        </p:grpSpPr>
        <p:pic>
          <p:nvPicPr>
            <p:cNvPr id="4099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7"/>
              <a:ext cx="1219200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546100"/>
              <a:ext cx="1616075" cy="69924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/>
            <a:srcRect l="26042" t="43704" r="8438" b="34259"/>
            <a:stretch/>
          </p:blipFill>
          <p:spPr>
            <a:xfrm>
              <a:off x="6075210" y="709355"/>
              <a:ext cx="2654300" cy="502165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6"/>
            <a:srcRect l="21562" t="48518" r="6458" b="22223"/>
            <a:stretch/>
          </p:blipFill>
          <p:spPr>
            <a:xfrm>
              <a:off x="9391701" y="654147"/>
              <a:ext cx="2134658" cy="488098"/>
            </a:xfrm>
            <a:prstGeom prst="rect">
              <a:avLst/>
            </a:prstGeom>
          </p:spPr>
        </p:pic>
      </p:grpSp>
      <p:sp>
        <p:nvSpPr>
          <p:cNvPr id="8" name="Rectángulo 3"/>
          <p:cNvSpPr/>
          <p:nvPr/>
        </p:nvSpPr>
        <p:spPr>
          <a:xfrm>
            <a:off x="609599" y="1374775"/>
            <a:ext cx="10833630" cy="769441"/>
          </a:xfrm>
          <a:prstGeom prst="rect">
            <a:avLst/>
          </a:prstGeom>
          <a:solidFill>
            <a:srgbClr val="2D833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 0089</a:t>
            </a:r>
            <a:r>
              <a:rPr lang="es-P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 ha ejecutado 12.30 has de TFL, 12 has de Enmiendas Orgánicas, 8 has de Manejo de Praderas, beneficiando a 147 familias</a:t>
            </a:r>
            <a:endParaRPr lang="es-P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3"/>
          <p:cNvSpPr/>
          <p:nvPr/>
        </p:nvSpPr>
        <p:spPr>
          <a:xfrm>
            <a:off x="609599" y="2226511"/>
            <a:ext cx="10833630" cy="769441"/>
          </a:xfrm>
          <a:prstGeom prst="rect">
            <a:avLst/>
          </a:prstGeom>
          <a:solidFill>
            <a:srgbClr val="2D833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 0130</a:t>
            </a:r>
            <a:r>
              <a:rPr lang="es-P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P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ha producido </a:t>
            </a:r>
            <a:r>
              <a:rPr lang="es-PE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22,200</a:t>
            </a:r>
            <a:r>
              <a:rPr lang="es-P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Plantones para instalar </a:t>
            </a:r>
            <a:r>
              <a:rPr lang="es-P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s-P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Hectáreas </a:t>
            </a:r>
            <a:r>
              <a:rPr lang="es-P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P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plantaciones </a:t>
            </a:r>
            <a:r>
              <a:rPr lang="es-P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forestales y </a:t>
            </a:r>
            <a:r>
              <a:rPr lang="es-PE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es-P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Visitas técnicas</a:t>
            </a:r>
          </a:p>
        </p:txBody>
      </p:sp>
      <p:sp>
        <p:nvSpPr>
          <p:cNvPr id="10" name="Rectángulo 3"/>
          <p:cNvSpPr/>
          <p:nvPr/>
        </p:nvSpPr>
        <p:spPr>
          <a:xfrm>
            <a:off x="609599" y="3113417"/>
            <a:ext cx="10888562" cy="1384995"/>
          </a:xfrm>
          <a:prstGeom prst="rect">
            <a:avLst/>
          </a:prstGeom>
          <a:solidFill>
            <a:srgbClr val="2D833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  0121</a:t>
            </a:r>
            <a:r>
              <a:rPr lang="es-P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P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Monto ejecutado </a:t>
            </a:r>
            <a:r>
              <a:rPr lang="es-PE" altLang="es-PE" sz="1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</a:t>
            </a:r>
            <a:r>
              <a:rPr lang="es-PE" altLang="es-PE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/.46,588.00,</a:t>
            </a:r>
            <a:r>
              <a:rPr lang="es-PE" altLang="es-PE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Actividades, 01 capacitación de fortalecimiento de capacidades, 02 Escuelas de campo, Evaluación de 37 productores de palto, Formalización de 03 Asociaciones de PA, 02 Ferias regionales de chacra a la olla </a:t>
            </a:r>
            <a:r>
              <a:rPr lang="es-P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P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 beneficiado </a:t>
            </a:r>
            <a:r>
              <a:rPr lang="es-PE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P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familias y  67 ferias por gestión en convenio MIDIS con AGRO RURAL.</a:t>
            </a:r>
            <a:endParaRPr lang="es-P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3"/>
          <p:cNvSpPr/>
          <p:nvPr/>
        </p:nvSpPr>
        <p:spPr>
          <a:xfrm>
            <a:off x="609599" y="4545536"/>
            <a:ext cx="10888562" cy="2000548"/>
          </a:xfrm>
          <a:prstGeom prst="rect">
            <a:avLst/>
          </a:prstGeom>
          <a:solidFill>
            <a:srgbClr val="2D833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E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PIPMIRS: </a:t>
            </a:r>
            <a:r>
              <a:rPr lang="es-P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Culminación, entrega e inauguración del Sistema de riego </a:t>
            </a:r>
            <a:r>
              <a:rPr lang="es-P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Canishpampa</a:t>
            </a:r>
            <a:r>
              <a:rPr lang="es-P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CP </a:t>
            </a:r>
            <a:r>
              <a:rPr lang="es-P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Pashpa</a:t>
            </a:r>
            <a:r>
              <a:rPr lang="es-P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distrito </a:t>
            </a:r>
            <a:r>
              <a:rPr lang="es-PE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Tarica</a:t>
            </a:r>
            <a:r>
              <a:rPr lang="es-P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provincia de Huaraz - Ancash</a:t>
            </a:r>
          </a:p>
          <a:p>
            <a:pPr algn="just"/>
            <a:r>
              <a:rPr lang="es-PE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ejecuto 09 Talleres de sensibilización; 03 estudios de Caracterización; 03 Pasantías; 09 Concursos Campesinos en manejo de Recursos Naturales; 08 Cursos de capacitación en GIRH; 06 Cursos de Capacitación en Administración y Contabilidad, 03 Documentos de sistematización; 03 videos de las actividades ejecutadas en las microcuencas de Cunya ; Paltay y Vicos.</a:t>
            </a:r>
            <a:endParaRPr lang="es-PE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50200" y="546100"/>
            <a:ext cx="3670300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7" name="Grupo 6"/>
          <p:cNvGrpSpPr/>
          <p:nvPr/>
        </p:nvGrpSpPr>
        <p:grpSpPr>
          <a:xfrm>
            <a:off x="211530" y="0"/>
            <a:ext cx="12192000" cy="6858000"/>
            <a:chOff x="0" y="39247"/>
            <a:chExt cx="12192000" cy="6858000"/>
          </a:xfrm>
        </p:grpSpPr>
        <p:pic>
          <p:nvPicPr>
            <p:cNvPr id="4099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7"/>
              <a:ext cx="1219200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546100"/>
              <a:ext cx="1616075" cy="69924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/>
            <a:srcRect l="26042" t="43704" r="8438" b="34259"/>
            <a:stretch/>
          </p:blipFill>
          <p:spPr>
            <a:xfrm>
              <a:off x="6324600" y="709355"/>
              <a:ext cx="2654300" cy="502165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6"/>
            <a:srcRect l="21562" t="48518" r="6458" b="22223"/>
            <a:stretch/>
          </p:blipFill>
          <p:spPr>
            <a:xfrm>
              <a:off x="9308571" y="723422"/>
              <a:ext cx="2134658" cy="488098"/>
            </a:xfrm>
            <a:prstGeom prst="rect">
              <a:avLst/>
            </a:prstGeom>
          </p:spPr>
        </p:pic>
      </p:grpSp>
      <p:sp>
        <p:nvSpPr>
          <p:cNvPr id="8" name="Rectángulo redondeado 1"/>
          <p:cNvSpPr/>
          <p:nvPr/>
        </p:nvSpPr>
        <p:spPr>
          <a:xfrm>
            <a:off x="2374656" y="1382400"/>
            <a:ext cx="4224264" cy="455163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GESTIÓN ADMINISTRATIVA</a:t>
            </a:r>
            <a:endParaRPr lang="es-PE" sz="24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61949"/>
              </p:ext>
            </p:extLst>
          </p:nvPr>
        </p:nvGraphicFramePr>
        <p:xfrm>
          <a:off x="1510145" y="2119694"/>
          <a:ext cx="9393383" cy="4017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166">
                  <a:extLst>
                    <a:ext uri="{9D8B030D-6E8A-4147-A177-3AD203B41FA5}">
                      <a16:colId xmlns:a16="http://schemas.microsoft.com/office/drawing/2014/main" val="1843214490"/>
                    </a:ext>
                  </a:extLst>
                </a:gridCol>
                <a:gridCol w="984152">
                  <a:extLst>
                    <a:ext uri="{9D8B030D-6E8A-4147-A177-3AD203B41FA5}">
                      <a16:colId xmlns:a16="http://schemas.microsoft.com/office/drawing/2014/main" val="402740395"/>
                    </a:ext>
                  </a:extLst>
                </a:gridCol>
                <a:gridCol w="1115958">
                  <a:extLst>
                    <a:ext uri="{9D8B030D-6E8A-4147-A177-3AD203B41FA5}">
                      <a16:colId xmlns:a16="http://schemas.microsoft.com/office/drawing/2014/main" val="2278025717"/>
                    </a:ext>
                  </a:extLst>
                </a:gridCol>
                <a:gridCol w="990088">
                  <a:extLst>
                    <a:ext uri="{9D8B030D-6E8A-4147-A177-3AD203B41FA5}">
                      <a16:colId xmlns:a16="http://schemas.microsoft.com/office/drawing/2014/main" val="894107541"/>
                    </a:ext>
                  </a:extLst>
                </a:gridCol>
                <a:gridCol w="1110022">
                  <a:extLst>
                    <a:ext uri="{9D8B030D-6E8A-4147-A177-3AD203B41FA5}">
                      <a16:colId xmlns:a16="http://schemas.microsoft.com/office/drawing/2014/main" val="1793242234"/>
                    </a:ext>
                  </a:extLst>
                </a:gridCol>
                <a:gridCol w="1054449">
                  <a:extLst>
                    <a:ext uri="{9D8B030D-6E8A-4147-A177-3AD203B41FA5}">
                      <a16:colId xmlns:a16="http://schemas.microsoft.com/office/drawing/2014/main" val="1693740128"/>
                    </a:ext>
                  </a:extLst>
                </a:gridCol>
                <a:gridCol w="1054449">
                  <a:extLst>
                    <a:ext uri="{9D8B030D-6E8A-4147-A177-3AD203B41FA5}">
                      <a16:colId xmlns:a16="http://schemas.microsoft.com/office/drawing/2014/main" val="2795582658"/>
                    </a:ext>
                  </a:extLst>
                </a:gridCol>
                <a:gridCol w="1007585">
                  <a:extLst>
                    <a:ext uri="{9D8B030D-6E8A-4147-A177-3AD203B41FA5}">
                      <a16:colId xmlns:a16="http://schemas.microsoft.com/office/drawing/2014/main" val="3491044957"/>
                    </a:ext>
                  </a:extLst>
                </a:gridCol>
                <a:gridCol w="1010514">
                  <a:extLst>
                    <a:ext uri="{9D8B030D-6E8A-4147-A177-3AD203B41FA5}">
                      <a16:colId xmlns:a16="http://schemas.microsoft.com/office/drawing/2014/main" val="1721799794"/>
                    </a:ext>
                  </a:extLst>
                </a:gridCol>
              </a:tblGrid>
              <a:tr h="165288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RESUMEN GENERAL DE LOS ENCARGOS OTORGADOS PENDIENTES DE RENDIR CUENTA</a:t>
                      </a:r>
                      <a:endParaRPr lang="es-P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116759"/>
                  </a:ext>
                </a:extLst>
              </a:tr>
              <a:tr h="16656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PE" sz="12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EJERCICIO PRESUPUESTAL 2017</a:t>
                      </a:r>
                      <a:endParaRPr lang="es-PE" sz="12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50816"/>
                  </a:ext>
                </a:extLst>
              </a:tr>
              <a:tr h="16656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PE" sz="12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AL 31 DE DICIEMBRE DEL 2018</a:t>
                      </a:r>
                      <a:endParaRPr lang="es-PE" sz="12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29499"/>
                  </a:ext>
                </a:extLst>
              </a:tr>
              <a:tr h="174894">
                <a:tc gridSpan="9">
                  <a:txBody>
                    <a:bodyPr/>
                    <a:lstStyle/>
                    <a:p>
                      <a:pPr algn="ctr" fontAlgn="b"/>
                      <a:endParaRPr lang="es-PE" sz="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7368"/>
                  </a:ext>
                </a:extLst>
              </a:tr>
              <a:tr h="1748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DEPENDENCIA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ANTICIPO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RENDICION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DEVOLUCION DE FONDOS T-6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solidFill>
                            <a:srgbClr val="CC3300"/>
                          </a:solidFill>
                          <a:effectLst/>
                        </a:rPr>
                        <a:t>SALDO PENDIENTE DE RENDIR AL 31/12/2018</a:t>
                      </a:r>
                      <a:endParaRPr lang="es-PE" sz="1200" b="1" i="0" u="none" strike="noStrike" dirty="0">
                        <a:solidFill>
                          <a:srgbClr val="CC33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SALDO PENDIENTE DE RENDIR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70313"/>
                  </a:ext>
                </a:extLst>
              </a:tr>
              <a:tr h="95775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RENDICION EN PROCESO DE EVALUACION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RENDICIONES OBSERVADAS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SALDO PENDIENTE POR RENDIR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AVANCE DE RENDICIONES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extLst>
                  <a:ext uri="{0D108BD9-81ED-4DB2-BD59-A6C34878D82A}">
                    <a16:rowId xmlns:a16="http://schemas.microsoft.com/office/drawing/2014/main" val="2053062876"/>
                  </a:ext>
                </a:extLst>
              </a:tr>
              <a:tr h="174894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ANCASH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56,442,395.12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44,859,429.05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10,481,034.13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1,101,931.94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0.00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626,869.89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475,062.05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>
                          <a:effectLst/>
                        </a:rPr>
                        <a:t>98.05%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595446944"/>
                  </a:ext>
                </a:extLst>
              </a:tr>
              <a:tr h="174894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u="none" strike="noStrike" dirty="0">
                          <a:effectLst/>
                        </a:rPr>
                        <a:t>TOTAL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56,442,395.12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44,859,429.05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10,481,034.13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1,101,931.94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0.00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626,869.89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475,062.05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1" u="none" strike="noStrike" dirty="0">
                          <a:effectLst/>
                        </a:rPr>
                        <a:t>98.05%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568976589"/>
                  </a:ext>
                </a:extLst>
              </a:tr>
              <a:tr h="166566"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217761550"/>
                  </a:ext>
                </a:extLst>
              </a:tr>
              <a:tr h="16656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PE" sz="12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AL 25 DE ENERO DEL </a:t>
                      </a:r>
                      <a:r>
                        <a:rPr lang="es-PE" sz="1200" b="1" u="sng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es-PE" sz="12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74897"/>
                  </a:ext>
                </a:extLst>
              </a:tr>
              <a:tr h="1665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DEPENDENCIA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ANTICIPO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RENDICION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DEVOLUCION DE FONDOS T-6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u="none" strike="noStrike" dirty="0">
                          <a:solidFill>
                            <a:srgbClr val="CC3300"/>
                          </a:solidFill>
                          <a:effectLst/>
                        </a:rPr>
                        <a:t>SALDO PENDIENTE DE RENDIR AL 31/12/2018</a:t>
                      </a:r>
                      <a:endParaRPr lang="es-PE" sz="1200" b="1" i="0" u="none" strike="noStrike" dirty="0">
                        <a:solidFill>
                          <a:srgbClr val="CC33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SALDO PENDIENTE DE RENDIR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224962"/>
                  </a:ext>
                </a:extLst>
              </a:tr>
              <a:tr h="64127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RENDICION EN PROCESO DE EVALUACION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RENDICIONES OBSERVADAS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SALDO PENDIENTE POR RENDIR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AVANCE DE RENDICIONES</a:t>
                      </a:r>
                      <a:br>
                        <a:rPr lang="es-PE" sz="1100" b="1" u="none" strike="noStrike" dirty="0">
                          <a:effectLst/>
                        </a:rPr>
                      </a:br>
                      <a:r>
                        <a:rPr lang="es-PE" sz="1100" b="1" u="none" strike="noStrike" dirty="0">
                          <a:effectLst/>
                        </a:rPr>
                        <a:t>%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8400" marR="8400" marT="8400" marB="0" anchor="ctr"/>
                </a:tc>
                <a:extLst>
                  <a:ext uri="{0D108BD9-81ED-4DB2-BD59-A6C34878D82A}">
                    <a16:rowId xmlns:a16="http://schemas.microsoft.com/office/drawing/2014/main" val="4073501676"/>
                  </a:ext>
                </a:extLst>
              </a:tr>
              <a:tr h="174894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ANCASH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 dirty="0">
                          <a:effectLst/>
                        </a:rPr>
                        <a:t>56,442,395.12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45,667,172.80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10,481,034.13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294,188.19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0.00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146,978.44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u="none" strike="noStrike">
                          <a:effectLst/>
                        </a:rPr>
                        <a:t>147,209.75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>
                          <a:effectLst/>
                        </a:rPr>
                        <a:t>99.48%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698807047"/>
                  </a:ext>
                </a:extLst>
              </a:tr>
              <a:tr h="174894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u="none" strike="noStrike" dirty="0">
                          <a:effectLst/>
                        </a:rPr>
                        <a:t>TOTAL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56,442,395.12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45,667,172.80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10,481,034.13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294,188.19</a:t>
                      </a:r>
                      <a:endParaRPr lang="es-P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0.00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146,978.44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147,209.75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1" u="none" strike="noStrike" dirty="0">
                          <a:effectLst/>
                        </a:rPr>
                        <a:t>99.48%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154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7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4851" y="32657"/>
            <a:ext cx="12192000" cy="6858000"/>
            <a:chOff x="0" y="0"/>
            <a:chExt cx="12192000" cy="6858000"/>
          </a:xfrm>
        </p:grpSpPr>
        <p:pic>
          <p:nvPicPr>
            <p:cNvPr id="4" name="Imagen 1">
              <a:extLst>
                <a:ext uri="{FF2B5EF4-FFF2-40B4-BE49-F238E27FC236}">
                  <a16:creationId xmlns:a16="http://schemas.microsoft.com/office/drawing/2014/main" id="{7552FC0E-09A9-5644-958E-D00B41A3F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34BD46-861D-A645-A176-5BE8A4B90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62" t="48518" r="6458" b="22223"/>
            <a:stretch/>
          </p:blipFill>
          <p:spPr>
            <a:xfrm>
              <a:off x="9502881" y="609122"/>
              <a:ext cx="2134658" cy="48809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5243411-C303-2A48-96B9-C2EA0BBF0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042" t="43704" r="8438" b="34259"/>
            <a:stretch/>
          </p:blipFill>
          <p:spPr>
            <a:xfrm>
              <a:off x="6598920" y="609122"/>
              <a:ext cx="2654300" cy="50216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9EF5791-4E1B-744A-9849-BD23AB457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19" y="609122"/>
              <a:ext cx="1699261" cy="699240"/>
            </a:xfrm>
            <a:prstGeom prst="rect">
              <a:avLst/>
            </a:prstGeom>
          </p:spPr>
        </p:pic>
      </p:grpSp>
      <p:sp>
        <p:nvSpPr>
          <p:cNvPr id="11" name="Rectángulo redondeado 1"/>
          <p:cNvSpPr/>
          <p:nvPr/>
        </p:nvSpPr>
        <p:spPr>
          <a:xfrm>
            <a:off x="2374656" y="1097220"/>
            <a:ext cx="4224264" cy="455163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FORTALEZAS Y DEBILIDADES</a:t>
            </a:r>
            <a:endParaRPr lang="es-PE" sz="24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 bwMode="auto">
          <a:xfrm>
            <a:off x="602678" y="1719191"/>
            <a:ext cx="5493321" cy="323165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es-PE" sz="2400" b="1" dirty="0" smtClean="0">
                <a:solidFill>
                  <a:schemeClr val="tx2"/>
                </a:solidFill>
              </a:rPr>
              <a:t>FORTALEZAS</a:t>
            </a:r>
          </a:p>
          <a:p>
            <a:pPr marL="176213" indent="-176213" algn="just">
              <a:buFont typeface="Wingdings" panose="05000000000000000000" pitchFamily="2" charset="2"/>
              <a:buChar char="§"/>
            </a:pPr>
            <a:r>
              <a:rPr lang="es-PE" b="1" dirty="0" smtClean="0"/>
              <a:t>EXPERIENCIA DEL PERSONAL TÉCNICO, PROFESIONAL EN EXTENSIÓN RURAL.</a:t>
            </a:r>
          </a:p>
          <a:p>
            <a:pPr marL="176213" indent="-176213" algn="just">
              <a:buFont typeface="Wingdings" panose="05000000000000000000" pitchFamily="2" charset="2"/>
              <a:buChar char="§"/>
            </a:pPr>
            <a:r>
              <a:rPr lang="es-PE" b="1" dirty="0" smtClean="0"/>
              <a:t>POSESIONAMIENTO INSTITUCIONAL EN LAS ZONAS RURALES.</a:t>
            </a:r>
          </a:p>
          <a:p>
            <a:pPr marL="176213" indent="-176213" algn="just">
              <a:buFont typeface="Wingdings" panose="05000000000000000000" pitchFamily="2" charset="2"/>
              <a:buChar char="§"/>
            </a:pPr>
            <a:r>
              <a:rPr lang="es-PE" b="1" dirty="0" smtClean="0"/>
              <a:t>ALIADOS ESTRATEGICOS COMPROMETIDOS EN EL DESARROLLO RURAL </a:t>
            </a:r>
          </a:p>
          <a:p>
            <a:pPr marL="176213" indent="-176213" algn="just">
              <a:buFont typeface="Wingdings" panose="05000000000000000000" pitchFamily="2" charset="2"/>
              <a:buChar char="§"/>
            </a:pPr>
            <a:r>
              <a:rPr lang="es-PE" b="1" dirty="0" smtClean="0"/>
              <a:t>ARTICULACIÓN CON LA COORDINACIÓN SECTORIAL MINAGRI - CSMA Y EL COMITÉ DE GESTIÓN REGIONAL AGRARIO - CGRA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PE" dirty="0" smtClean="0"/>
          </a:p>
        </p:txBody>
      </p:sp>
      <p:sp>
        <p:nvSpPr>
          <p:cNvPr id="14" name="CuadroTexto 13"/>
          <p:cNvSpPr txBox="1"/>
          <p:nvPr/>
        </p:nvSpPr>
        <p:spPr bwMode="auto">
          <a:xfrm>
            <a:off x="6246106" y="1719191"/>
            <a:ext cx="5254232" cy="46166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es-PE" sz="2400" b="1" dirty="0" smtClean="0">
                <a:solidFill>
                  <a:srgbClr val="FF0000"/>
                </a:solidFill>
              </a:rPr>
              <a:t>DEBILIDADES</a:t>
            </a:r>
          </a:p>
          <a:p>
            <a:pPr marL="263525" indent="-263525" algn="just">
              <a:buFont typeface="Wingdings" panose="05000000000000000000" pitchFamily="2" charset="2"/>
              <a:buChar char="§"/>
            </a:pPr>
            <a:r>
              <a:rPr lang="es-PE" b="1" dirty="0" smtClean="0"/>
              <a:t>CARENCIA DE ASESOR LEGAL PARA TRATAMIENTO DE PROCEDIMIENTOS ADMINISTRATIVOS  DISCIPLINARIOS Y  LEY DE CONTRATACIONES DEL ESTADO</a:t>
            </a:r>
          </a:p>
          <a:p>
            <a:pPr marL="263525" indent="-263525" algn="just">
              <a:buFont typeface="Wingdings" panose="05000000000000000000" pitchFamily="2" charset="2"/>
              <a:buChar char="§"/>
            </a:pPr>
            <a:r>
              <a:rPr lang="es-PE" b="1" dirty="0" smtClean="0"/>
              <a:t>INFRAESTRUCTURA DE LA DIRECCIÓN ZONAL ANCASH Y LAS AGENCIAS ZONALES; LOCALES EN MAL ESTADO.</a:t>
            </a:r>
          </a:p>
          <a:p>
            <a:pPr marL="263525" indent="-263525" algn="just">
              <a:buFont typeface="Wingdings" panose="05000000000000000000" pitchFamily="2" charset="2"/>
              <a:buChar char="§"/>
            </a:pPr>
            <a:r>
              <a:rPr lang="es-PE" b="1" dirty="0" smtClean="0"/>
              <a:t>EQUIPO DE INFORMATICA OBSOLETO, VEHÍCULOS Y MOTOCILCETAS QUE YA CUMPLIERON SU VIDA ÚTIL.</a:t>
            </a:r>
          </a:p>
          <a:p>
            <a:pPr marL="263525" indent="-263525" algn="just">
              <a:buFont typeface="Wingdings" panose="05000000000000000000" pitchFamily="2" charset="2"/>
              <a:buChar char="§"/>
            </a:pPr>
            <a:r>
              <a:rPr lang="es-PE" b="1" dirty="0" smtClean="0"/>
              <a:t>PERSONAL TÉCNICO Y PROFESIONAL, NO SE ENCUENTRAN ACTUALIZADOS EN TEMAS TÉCNICOS - ADMINISTRATIVOS.</a:t>
            </a:r>
          </a:p>
          <a:p>
            <a:pPr marL="263525" indent="-263525" algn="just">
              <a:buFont typeface="Wingdings" panose="05000000000000000000" pitchFamily="2" charset="2"/>
              <a:buChar char="§"/>
            </a:pPr>
            <a:r>
              <a:rPr lang="es-PE" b="1" dirty="0" smtClean="0"/>
              <a:t>ESCASOS PROYECTOS Y PROGRAMAS A MEDIANO Y LARGO PLAZO.</a:t>
            </a:r>
          </a:p>
        </p:txBody>
      </p:sp>
    </p:spTree>
    <p:extLst>
      <p:ext uri="{BB962C8B-B14F-4D97-AF65-F5344CB8AC3E}">
        <p14:creationId xmlns:p14="http://schemas.microsoft.com/office/powerpoint/2010/main" val="29870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1">
              <a:extLst>
                <a:ext uri="{FF2B5EF4-FFF2-40B4-BE49-F238E27FC236}">
                  <a16:creationId xmlns:a16="http://schemas.microsoft.com/office/drawing/2014/main" id="{7552FC0E-09A9-5644-958E-D00B41A3F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34BD46-861D-A645-A176-5BE8A4B90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562" t="48518" r="6458" b="22223"/>
            <a:stretch/>
          </p:blipFill>
          <p:spPr>
            <a:xfrm>
              <a:off x="9502881" y="609122"/>
              <a:ext cx="2134658" cy="48809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5243411-C303-2A48-96B9-C2EA0BBF0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042" t="43704" r="8438" b="34259"/>
            <a:stretch/>
          </p:blipFill>
          <p:spPr>
            <a:xfrm>
              <a:off x="6598920" y="609122"/>
              <a:ext cx="2654300" cy="50216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9EF5791-4E1B-744A-9849-BD23AB457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19" y="609122"/>
              <a:ext cx="1699261" cy="699240"/>
            </a:xfrm>
            <a:prstGeom prst="rect">
              <a:avLst/>
            </a:prstGeom>
          </p:spPr>
        </p:pic>
      </p:grpSp>
      <p:sp>
        <p:nvSpPr>
          <p:cNvPr id="11" name="Rectángulo redondeado 1"/>
          <p:cNvSpPr/>
          <p:nvPr/>
        </p:nvSpPr>
        <p:spPr>
          <a:xfrm>
            <a:off x="936174" y="618146"/>
            <a:ext cx="10319657" cy="478050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EXPERIENCIA EXITOSA: </a:t>
            </a:r>
            <a:r>
              <a:rPr lang="es-PE" sz="16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CADENA PRODUCTIVA </a:t>
            </a:r>
            <a:r>
              <a:rPr lang="es-PE" sz="16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PE" sz="16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PALTO VAR. HASS </a:t>
            </a:r>
            <a:r>
              <a:rPr lang="es-PE" sz="16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PE" sz="16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PROVINCIA DE PALLASCA </a:t>
            </a:r>
            <a:endParaRPr lang="es-PE" sz="16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 bwMode="auto">
          <a:xfrm>
            <a:off x="435438" y="1055788"/>
            <a:ext cx="11299370" cy="450283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360363" algn="just">
              <a:lnSpc>
                <a:spcPct val="107000"/>
              </a:lnSpc>
              <a:spcAft>
                <a:spcPts val="0"/>
              </a:spcAft>
            </a:pPr>
            <a:r>
              <a:rPr lang="es-PE" sz="11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UBICACIÓN </a:t>
            </a:r>
            <a:r>
              <a:rPr lang="es-PE" sz="11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GEOGRAFICA</a:t>
            </a:r>
            <a:r>
              <a:rPr lang="es-PE" sz="11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PE" sz="1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DISTRITOS: </a:t>
            </a: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SANTA </a:t>
            </a:r>
            <a:r>
              <a:rPr lang="es-PE" sz="1100" dirty="0">
                <a:ea typeface="Calibri" panose="020F0502020204030204" pitchFamily="34" charset="0"/>
                <a:cs typeface="Times New Roman" panose="02020603050405020304" pitchFamily="18" charset="0"/>
              </a:rPr>
              <a:t>ROSA, TAUCA, CABANA Y </a:t>
            </a: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PALLASCA; </a:t>
            </a:r>
            <a:r>
              <a:rPr lang="es-PE" sz="1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PROVINCIA:  </a:t>
            </a: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PALLASCA  </a:t>
            </a:r>
            <a:r>
              <a:rPr lang="es-PE" sz="1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DEPARTAMENTO : </a:t>
            </a: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ANCASH</a:t>
            </a:r>
            <a:endParaRPr lang="es-PE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algn="just">
              <a:lnSpc>
                <a:spcPct val="107000"/>
              </a:lnSpc>
              <a:spcAft>
                <a:spcPts val="0"/>
              </a:spcAft>
            </a:pPr>
            <a:r>
              <a:rPr lang="es-PE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PE" sz="1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OBJETIVO</a:t>
            </a:r>
            <a:endParaRPr lang="es-PE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algn="just">
              <a:spcAft>
                <a:spcPts val="0"/>
              </a:spcAft>
            </a:pP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MEJORAMIENTO DEL INGRESO ECONÓMICO DE LAS FAMILIAS DE ESCASOS RECURSOS ECONÓMICOS DEL ÁMBITO DE LA PROVINCIA DE PALLASCA, A TRAVÉS DE LA COMERCIALIZACIÓN DE PALTA VAR. HASS.</a:t>
            </a:r>
            <a:r>
              <a:rPr lang="es-PE" sz="1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PE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360363" algn="l"/>
              </a:tabLst>
            </a:pPr>
            <a:r>
              <a:rPr lang="es-P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PE" sz="1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ANTECEDENTES:</a:t>
            </a:r>
            <a:endParaRPr lang="es-PE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es-PE" sz="1100" dirty="0">
                <a:ea typeface="Calibri" panose="020F0502020204030204" pitchFamily="34" charset="0"/>
                <a:cs typeface="Times New Roman" panose="02020603050405020304" pitchFamily="18" charset="0"/>
              </a:rPr>
              <a:t>LOS AÑOS 200 A 2003, DURANTE LA INTERVENCIÓN DEL EX - PRONAMACHCS, SE PROMOVIÓ LA INSTALACIÓN DE FRUTALES COMO EL PALTO, EN ÁREAS PEQUEÑAS, AL INICIO ESTA ACTIVIDAD NO FUE </a:t>
            </a: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SIGNIFICATIVA </a:t>
            </a:r>
            <a:r>
              <a:rPr lang="es-PE" sz="1100" dirty="0">
                <a:ea typeface="Calibri" panose="020F0502020204030204" pitchFamily="34" charset="0"/>
                <a:cs typeface="Times New Roman" panose="02020603050405020304" pitchFamily="18" charset="0"/>
              </a:rPr>
              <a:t>PARA LOS </a:t>
            </a: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AGRICULTORES; </a:t>
            </a:r>
            <a:r>
              <a:rPr lang="es-PE" sz="1100" dirty="0">
                <a:ea typeface="Calibri" panose="020F0502020204030204" pitchFamily="34" charset="0"/>
                <a:cs typeface="Times New Roman" panose="02020603050405020304" pitchFamily="18" charset="0"/>
              </a:rPr>
              <a:t>SIN </a:t>
            </a: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EMBARGO, </a:t>
            </a:r>
            <a:r>
              <a:rPr lang="es-PE" sz="1100" dirty="0">
                <a:ea typeface="Calibri" panose="020F0502020204030204" pitchFamily="34" charset="0"/>
                <a:cs typeface="Times New Roman" panose="02020603050405020304" pitchFamily="18" charset="0"/>
              </a:rPr>
              <a:t>AL TRANSCURRIR LOS AÑOS SE VIO LOS RESULTADOS QUE MOTIVARON, PARA LA INSTALACIÓN MASIVA CON LA FINALIDAD DE EXPORTAR, INCREMENTANDO DE ESTA MANERA SUS INGRESOS </a:t>
            </a: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ECONÓMICOS.</a:t>
            </a:r>
          </a:p>
          <a:p>
            <a:pPr marL="457200" algn="just">
              <a:spcAft>
                <a:spcPts val="800"/>
              </a:spcAft>
            </a:pPr>
            <a:r>
              <a:rPr lang="es-PE" sz="1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PARTICIPANTES.</a:t>
            </a:r>
            <a:endParaRPr lang="es-PE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LOS AGRICULTORES QUE PARTICIPAN SON 17 PRODUCTORES EMPRENDEDORES, POSTERIORMENTE SE SUMARON OTROS PRODUCTORES LLEGANDO A 320, DE LOS DISTRITOS DE SANTA ROSA, TAUCA, CABANA Y PALLASCA </a:t>
            </a:r>
          </a:p>
          <a:p>
            <a:pPr lvl="0" algn="just">
              <a:spcAft>
                <a:spcPts val="0"/>
              </a:spcAft>
              <a:tabLst>
                <a:tab pos="357188" algn="l"/>
              </a:tabLst>
            </a:pPr>
            <a:r>
              <a:rPr lang="es-PE" sz="1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  META.</a:t>
            </a:r>
            <a:endParaRPr lang="es-PE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 INICIO NO SE TENÍA PREVISTO UNA DETERMINADA META POR EL DESARROLLO LENTA DE LA PLANTA, EN LA ACTUALIDAD SE TIENE INSTALADO 10,000 PLANTONES EN PRODUCCIÓN Y PLANTAS EN CRECIMIENTO QUE SE ESTIMA APROXIMADAMENTE EN 50,000 PLANTAS (APROX 125 HAS)., QUE EN LOS PRÓXIMOS 2 A 5 AÑOS INICIARA LA PRODUCCIÓN LLEGANDO A INCREMENTAR LA OFERTA HASTA EN 5 VECES (1,500 TM).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360363" algn="l"/>
              </a:tabLst>
            </a:pPr>
            <a:r>
              <a:rPr lang="es-PE" sz="1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RESULTADOS.</a:t>
            </a:r>
            <a:endParaRPr lang="es-PE" sz="11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168275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 LA ACTUALIDAD SE CUENTA CON 10,000 PLANTAS EN PRODUCCIÓN CON 300 TM APROX, CON PRECIO EN CHACRA DE 6.50 SOLES EL KILOGRAMO.</a:t>
            </a:r>
          </a:p>
          <a:p>
            <a:pPr marL="342900" lvl="0" indent="-168275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PE" sz="1100" dirty="0">
                <a:ea typeface="Calibri" panose="020F0502020204030204" pitchFamily="34" charset="0"/>
                <a:cs typeface="Times New Roman" panose="02020603050405020304" pitchFamily="18" charset="0"/>
              </a:rPr>
              <a:t>RENDIMIENTO DE LAS PLANTAS DE 6 A 8 AÑOS ALCANZA UNA PRODUCCIÓN DE 10 TM/HA, CON ABONAMIENTO ORGÁNICO, LOGRÁNDOSE UN INGRESO POR 01 HA. DE 65,000 SOLES.</a:t>
            </a:r>
          </a:p>
          <a:p>
            <a:pPr marL="342900" lvl="0" indent="-168275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PE" sz="1100" dirty="0">
                <a:ea typeface="Calibri" panose="020F0502020204030204" pitchFamily="34" charset="0"/>
                <a:cs typeface="Times New Roman" panose="02020603050405020304" pitchFamily="18" charset="0"/>
              </a:rPr>
              <a:t>EMPRESAS: </a:t>
            </a:r>
            <a:r>
              <a:rPr lang="es-P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AGROFRESH, VERDE FLOR Y GRAMA, </a:t>
            </a:r>
            <a:r>
              <a:rPr lang="es-PE" sz="1100" dirty="0">
                <a:ea typeface="Calibri" panose="020F0502020204030204" pitchFamily="34" charset="0"/>
                <a:cs typeface="Times New Roman" panose="02020603050405020304" pitchFamily="18" charset="0"/>
              </a:rPr>
              <a:t>COMPITEN POR LA COMPRA DE LA PRODUCCIÓN PARA SU EXPORTACIÓN</a:t>
            </a: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4625" lvl="0" algn="just">
              <a:lnSpc>
                <a:spcPct val="107000"/>
              </a:lnSpc>
              <a:spcAft>
                <a:spcPts val="0"/>
              </a:spcAft>
            </a:pP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ACTUALMENTE</a:t>
            </a:r>
            <a:r>
              <a:rPr lang="es-PE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EL GOBIERNO LOCAL DE TAUCA, VIENE APOSTANDO PARA SUSCRIBIR CONVENIO CON AGRO RURAL, PARA INCREMENTAR LAS AREAS, CAPACITACION Y PUNTO DE VENTA DE GUANO DE LAS ISLAS. </a:t>
            </a:r>
            <a:endParaRPr lang="es-PE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endParaRPr lang="es-PE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PE" sz="1100" dirty="0" smtClean="0"/>
              <a:t>0</a:t>
            </a:r>
          </a:p>
        </p:txBody>
      </p:sp>
      <p:grpSp>
        <p:nvGrpSpPr>
          <p:cNvPr id="9" name="Grupo 1"/>
          <p:cNvGrpSpPr/>
          <p:nvPr/>
        </p:nvGrpSpPr>
        <p:grpSpPr>
          <a:xfrm>
            <a:off x="725493" y="5061862"/>
            <a:ext cx="10620292" cy="1414462"/>
            <a:chOff x="496887" y="4876800"/>
            <a:chExt cx="10620292" cy="1414462"/>
          </a:xfrm>
        </p:grpSpPr>
        <p:pic>
          <p:nvPicPr>
            <p:cNvPr id="12" name="Imagen 7" descr="G:\ARCHIVO-AG\INFORME-2018\Fotos-paltos\100_9487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87" y="4876800"/>
              <a:ext cx="2855913" cy="1414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8" descr="G:\ARCHIVO-AG\INFORME-2018\Fotos-paltos\100_9776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912" y="4876800"/>
              <a:ext cx="2541588" cy="1368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11" descr="G:\ARCHIVO-AG\INFORME-2018\Fotos-paltos\100_9808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016" y="4876800"/>
              <a:ext cx="2743944" cy="1414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12" descr="G:\ARCHIVO-AG\INFORME-2018\Fotos-paltos\100_9741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8716" y="4876800"/>
              <a:ext cx="2918463" cy="13684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469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18" y="0"/>
            <a:ext cx="122853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950200" y="546100"/>
            <a:ext cx="3670300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46100"/>
            <a:ext cx="1616075" cy="699240"/>
          </a:xfrm>
          <a:prstGeom prst="rect">
            <a:avLst/>
          </a:prstGeom>
        </p:spPr>
      </p:pic>
      <p:sp>
        <p:nvSpPr>
          <p:cNvPr id="13" name="Rectángulo redondeado 1"/>
          <p:cNvSpPr/>
          <p:nvPr/>
        </p:nvSpPr>
        <p:spPr>
          <a:xfrm>
            <a:off x="1638726" y="1152525"/>
            <a:ext cx="3570122" cy="335220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GESTIÓN INSTITUCIONAL</a:t>
            </a:r>
            <a:endParaRPr lang="es-PE" sz="2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34BD46-861D-A645-A176-5BE8A4B90A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62" t="48518" r="6458" b="22223"/>
          <a:stretch/>
        </p:blipFill>
        <p:spPr>
          <a:xfrm>
            <a:off x="9502881" y="609122"/>
            <a:ext cx="2134658" cy="48809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5243411-C303-2A48-96B9-C2EA0BBF09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42" t="43704" r="8438" b="34259"/>
          <a:stretch/>
        </p:blipFill>
        <p:spPr>
          <a:xfrm>
            <a:off x="6598920" y="609122"/>
            <a:ext cx="2654300" cy="502165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21497"/>
              </p:ext>
            </p:extLst>
          </p:nvPr>
        </p:nvGraphicFramePr>
        <p:xfrm>
          <a:off x="1594093" y="1591671"/>
          <a:ext cx="7912099" cy="1261110"/>
        </p:xfrm>
        <a:graphic>
          <a:graphicData uri="http://schemas.openxmlformats.org/drawingml/2006/table">
            <a:tbl>
              <a:tblPr/>
              <a:tblGrid>
                <a:gridCol w="1151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8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1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82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POBLADO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ORGANIZACION CAMPESINA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MICROCUENCA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DE PRODUCTORES A </a:t>
                      </a:r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ATENDDIDOS 2018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FAMILIAS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9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  <a:endParaRPr lang="es-P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7" action="ppaction://hlinkfile"/>
                        </a:rPr>
                        <a:t>ANCASH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3851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2416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6267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3851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2416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6267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04185"/>
              </p:ext>
            </p:extLst>
          </p:nvPr>
        </p:nvGraphicFramePr>
        <p:xfrm>
          <a:off x="1311965" y="3429000"/>
          <a:ext cx="9594575" cy="2121523"/>
        </p:xfrm>
        <a:graphic>
          <a:graphicData uri="http://schemas.openxmlformats.org/drawingml/2006/table">
            <a:tbl>
              <a:tblPr/>
              <a:tblGrid>
                <a:gridCol w="48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9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8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7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9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92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TEM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AGENCIA ZONAL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UBICACIÓN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PERTENECE A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ESTADO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CONDICION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 de </a:t>
                      </a:r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Importe Alquiler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DIRECCION ZONAL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HUARAZ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 ANCASH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CONVENIO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NOBLE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BOLOGNESI - OCROS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BOLOGNESI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 ANCASH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CESION </a:t>
                      </a: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USO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NOBLE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CARLOS F. FITZCARRALD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LUIS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VIVIENDA PARTICULAR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ALQUILER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RUSTICO DE ADOBE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750.00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CORONGO SIHUAS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SIHUAS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 ANCASH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CESION </a:t>
                      </a: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USO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RUSTICO DE ADOBE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HUARAZ RECUAY AIJA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RECUAY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PARROQUIA - RECUAY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ALQUILER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NOBLE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500.00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HUAYLAS YUNGAY CARHUAZ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CARHUAZ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VIVIENDA PARTICULAR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ALQUILER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RUSTICO DE ADOBE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800.00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HUARI ANTONIO RAYMONDI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HUARI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 ANCASH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CESION </a:t>
                      </a: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USO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NOBLE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5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MCAL. LUZ. POMABAMBA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POMABAMBA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VIVIENDA PARTICULAR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ALQUILER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RUSTICO DE ADOBE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400.00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4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PALLASCA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CABANA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 ANCASH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REGULAR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CESION </a:t>
                      </a:r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USO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NOBLE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ángulo redondeado 1"/>
          <p:cNvSpPr/>
          <p:nvPr/>
        </p:nvSpPr>
        <p:spPr>
          <a:xfrm>
            <a:off x="1311965" y="3005529"/>
            <a:ext cx="4940544" cy="324097"/>
          </a:xfrm>
          <a:prstGeom prst="roundRect">
            <a:avLst/>
          </a:prstGeom>
          <a:solidFill>
            <a:srgbClr val="92D050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Oficinas Institucionales y/o </a:t>
            </a:r>
            <a:r>
              <a:rPr lang="es-PE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  <a:hlinkClick r:id="rId8" action="ppaction://hlinkfile"/>
              </a:rPr>
              <a:t>Locales</a:t>
            </a:r>
            <a:endParaRPr lang="es-P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 bwMode="auto">
          <a:xfrm>
            <a:off x="1316514" y="5650313"/>
            <a:ext cx="9501809" cy="73866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None/>
            </a:pPr>
            <a:r>
              <a:rPr lang="es-PE" sz="1400" b="1" dirty="0" smtClean="0"/>
              <a:t>LA DZ ANCASH  EN COORDINACION CON LAS AGENCIAS VIENEN REALIZANDO LA GESTIÓN PARA LOS LOCALES INSTITUCIONALES EN LAS AGENCIAS ZONALES DE C.F. FITZCARRALD, HUAYLAS YUNGAY CARHUAZ, MARISCAL LUZURIAGA POMABAMBA y HUARAZ RECUAY AIJA.</a:t>
            </a:r>
          </a:p>
        </p:txBody>
      </p:sp>
    </p:spTree>
    <p:extLst>
      <p:ext uri="{BB962C8B-B14F-4D97-AF65-F5344CB8AC3E}">
        <p14:creationId xmlns:p14="http://schemas.microsoft.com/office/powerpoint/2010/main" val="23660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>
            <a:extLst>
              <a:ext uri="{FF2B5EF4-FFF2-40B4-BE49-F238E27FC236}">
                <a16:creationId xmlns:a16="http://schemas.microsoft.com/office/drawing/2014/main" id="{7552FC0E-09A9-5644-958E-D00B41A3F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25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34BD46-861D-A645-A176-5BE8A4B90A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62" t="48518" r="6458" b="22223"/>
          <a:stretch/>
        </p:blipFill>
        <p:spPr>
          <a:xfrm>
            <a:off x="9502881" y="609122"/>
            <a:ext cx="2134658" cy="4880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243411-C303-2A48-96B9-C2EA0BBF09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42" t="43704" r="8438" b="34259"/>
          <a:stretch/>
        </p:blipFill>
        <p:spPr>
          <a:xfrm>
            <a:off x="6598920" y="609122"/>
            <a:ext cx="2654300" cy="5021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9EF5791-4E1B-744A-9849-BD23AB4579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" y="609122"/>
            <a:ext cx="1699261" cy="699240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381164" y="4305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10" name="Rectángulo redondeado 1"/>
          <p:cNvSpPr/>
          <p:nvPr/>
        </p:nvSpPr>
        <p:spPr>
          <a:xfrm>
            <a:off x="2541152" y="1293847"/>
            <a:ext cx="3570122" cy="296647"/>
          </a:xfrm>
          <a:prstGeom prst="roundRect">
            <a:avLst/>
          </a:prstGeom>
          <a:solidFill>
            <a:srgbClr val="92D050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RECURSOS HUMANOS</a:t>
            </a:r>
            <a:endParaRPr lang="es-P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520401"/>
              </p:ext>
            </p:extLst>
          </p:nvPr>
        </p:nvGraphicFramePr>
        <p:xfrm>
          <a:off x="9502881" y="2609586"/>
          <a:ext cx="2134658" cy="25894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5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21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CC3300"/>
                          </a:solidFill>
                          <a:hlinkClick r:id="rId6" action="ppaction://hlinkfile"/>
                        </a:rPr>
                        <a:t>RESUMEN PERSONAL DZA</a:t>
                      </a:r>
                      <a:endParaRPr lang="es-ES" sz="1400" b="1" dirty="0">
                        <a:solidFill>
                          <a:srgbClr val="CC3300"/>
                        </a:solidFill>
                        <a:latin typeface="+mn-lt"/>
                      </a:endParaRPr>
                    </a:p>
                  </a:txBody>
                  <a:tcPr marL="91453" marR="91453" marT="45731" marB="45731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PE" sz="1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3" marR="91453" marT="45731" marB="4573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82">
                <a:tc>
                  <a:txBody>
                    <a:bodyPr/>
                    <a:lstStyle/>
                    <a:p>
                      <a:pPr algn="l"/>
                      <a:r>
                        <a:rPr lang="es-PE" sz="12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</a:t>
                      </a:r>
                      <a:r>
                        <a:rPr lang="es-PE" sz="1200" b="1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- 728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3" marR="91453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200" b="1" dirty="0" smtClean="0"/>
                        <a:t>39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3" marR="91453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82">
                <a:tc>
                  <a:txBody>
                    <a:bodyPr/>
                    <a:lstStyle/>
                    <a:p>
                      <a:pPr algn="l"/>
                      <a:r>
                        <a:rPr lang="es-PE" sz="1200" b="1" dirty="0" smtClean="0"/>
                        <a:t>CAS-1057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3" marR="91453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2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3" marR="91453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SUPLENCIA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3" marR="91453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200" b="1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02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3" marR="91453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LICENCIAS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3" marR="91453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200" b="1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3" marR="91453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75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CITT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3" marR="91453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200" b="1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02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3" marR="91453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86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P.P-SALUD REINCIDENTES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3" marR="91453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1200" b="1" dirty="0" smtClean="0">
                          <a:solidFill>
                            <a:schemeClr val="tx1"/>
                          </a:solidFill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07</a:t>
                      </a:r>
                      <a:endParaRPr lang="es-PE" sz="1200" b="1" dirty="0">
                        <a:solidFill>
                          <a:schemeClr val="tx1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53" marR="91453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611272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031970"/>
              </p:ext>
            </p:extLst>
          </p:nvPr>
        </p:nvGraphicFramePr>
        <p:xfrm>
          <a:off x="1076592" y="1625648"/>
          <a:ext cx="7944033" cy="4911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097">
                  <a:extLst>
                    <a:ext uri="{9D8B030D-6E8A-4147-A177-3AD203B41FA5}">
                      <a16:colId xmlns:a16="http://schemas.microsoft.com/office/drawing/2014/main" val="760192216"/>
                    </a:ext>
                  </a:extLst>
                </a:gridCol>
                <a:gridCol w="411073">
                  <a:extLst>
                    <a:ext uri="{9D8B030D-6E8A-4147-A177-3AD203B41FA5}">
                      <a16:colId xmlns:a16="http://schemas.microsoft.com/office/drawing/2014/main" val="688054529"/>
                    </a:ext>
                  </a:extLst>
                </a:gridCol>
                <a:gridCol w="628027">
                  <a:extLst>
                    <a:ext uri="{9D8B030D-6E8A-4147-A177-3AD203B41FA5}">
                      <a16:colId xmlns:a16="http://schemas.microsoft.com/office/drawing/2014/main" val="3341911622"/>
                    </a:ext>
                  </a:extLst>
                </a:gridCol>
                <a:gridCol w="685122">
                  <a:extLst>
                    <a:ext uri="{9D8B030D-6E8A-4147-A177-3AD203B41FA5}">
                      <a16:colId xmlns:a16="http://schemas.microsoft.com/office/drawing/2014/main" val="2625642726"/>
                    </a:ext>
                  </a:extLst>
                </a:gridCol>
                <a:gridCol w="491003">
                  <a:extLst>
                    <a:ext uri="{9D8B030D-6E8A-4147-A177-3AD203B41FA5}">
                      <a16:colId xmlns:a16="http://schemas.microsoft.com/office/drawing/2014/main" val="1726474570"/>
                    </a:ext>
                  </a:extLst>
                </a:gridCol>
                <a:gridCol w="483657">
                  <a:extLst>
                    <a:ext uri="{9D8B030D-6E8A-4147-A177-3AD203B41FA5}">
                      <a16:colId xmlns:a16="http://schemas.microsoft.com/office/drawing/2014/main" val="2952242252"/>
                    </a:ext>
                  </a:extLst>
                </a:gridCol>
                <a:gridCol w="486930">
                  <a:extLst>
                    <a:ext uri="{9D8B030D-6E8A-4147-A177-3AD203B41FA5}">
                      <a16:colId xmlns:a16="http://schemas.microsoft.com/office/drawing/2014/main" val="4266374498"/>
                    </a:ext>
                  </a:extLst>
                </a:gridCol>
                <a:gridCol w="525259">
                  <a:extLst>
                    <a:ext uri="{9D8B030D-6E8A-4147-A177-3AD203B41FA5}">
                      <a16:colId xmlns:a16="http://schemas.microsoft.com/office/drawing/2014/main" val="4220760444"/>
                    </a:ext>
                  </a:extLst>
                </a:gridCol>
                <a:gridCol w="548981">
                  <a:extLst>
                    <a:ext uri="{9D8B030D-6E8A-4147-A177-3AD203B41FA5}">
                      <a16:colId xmlns:a16="http://schemas.microsoft.com/office/drawing/2014/main" val="3529487366"/>
                    </a:ext>
                  </a:extLst>
                </a:gridCol>
                <a:gridCol w="747132">
                  <a:extLst>
                    <a:ext uri="{9D8B030D-6E8A-4147-A177-3AD203B41FA5}">
                      <a16:colId xmlns:a16="http://schemas.microsoft.com/office/drawing/2014/main" val="3784737473"/>
                    </a:ext>
                  </a:extLst>
                </a:gridCol>
                <a:gridCol w="677224">
                  <a:extLst>
                    <a:ext uri="{9D8B030D-6E8A-4147-A177-3AD203B41FA5}">
                      <a16:colId xmlns:a16="http://schemas.microsoft.com/office/drawing/2014/main" val="2815359522"/>
                    </a:ext>
                  </a:extLst>
                </a:gridCol>
                <a:gridCol w="236684">
                  <a:extLst>
                    <a:ext uri="{9D8B030D-6E8A-4147-A177-3AD203B41FA5}">
                      <a16:colId xmlns:a16="http://schemas.microsoft.com/office/drawing/2014/main" val="4045325310"/>
                    </a:ext>
                  </a:extLst>
                </a:gridCol>
                <a:gridCol w="319723">
                  <a:extLst>
                    <a:ext uri="{9D8B030D-6E8A-4147-A177-3AD203B41FA5}">
                      <a16:colId xmlns:a16="http://schemas.microsoft.com/office/drawing/2014/main" val="1166520272"/>
                    </a:ext>
                  </a:extLst>
                </a:gridCol>
                <a:gridCol w="236684">
                  <a:extLst>
                    <a:ext uri="{9D8B030D-6E8A-4147-A177-3AD203B41FA5}">
                      <a16:colId xmlns:a16="http://schemas.microsoft.com/office/drawing/2014/main" val="899908684"/>
                    </a:ext>
                  </a:extLst>
                </a:gridCol>
                <a:gridCol w="236684">
                  <a:extLst>
                    <a:ext uri="{9D8B030D-6E8A-4147-A177-3AD203B41FA5}">
                      <a16:colId xmlns:a16="http://schemas.microsoft.com/office/drawing/2014/main" val="64219734"/>
                    </a:ext>
                  </a:extLst>
                </a:gridCol>
                <a:gridCol w="243753">
                  <a:extLst>
                    <a:ext uri="{9D8B030D-6E8A-4147-A177-3AD203B41FA5}">
                      <a16:colId xmlns:a16="http://schemas.microsoft.com/office/drawing/2014/main" val="1347908540"/>
                    </a:ext>
                  </a:extLst>
                </a:gridCol>
              </a:tblGrid>
              <a:tr h="1050645"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Dirección y Agencias Zonales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Agrónomos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Agrícolas y Civil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Forestales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Agro Industrial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Sistemas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Esp. Administración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Técnicos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Secretarias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 smtClean="0"/>
                        <a:t>Chofer</a:t>
                      </a:r>
                    </a:p>
                    <a:p>
                      <a:r>
                        <a:rPr lang="es-PE" sz="1200" dirty="0" smtClean="0"/>
                        <a:t>Guardián</a:t>
                      </a:r>
                      <a:endParaRPr lang="es-P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dirty="0" smtClean="0"/>
                        <a:t>Sub Total</a:t>
                      </a:r>
                      <a:endParaRPr lang="es-PE" sz="16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050" dirty="0" smtClean="0"/>
                        <a:t>PP0042</a:t>
                      </a:r>
                      <a:endParaRPr lang="es-PE" sz="105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050" dirty="0" smtClean="0"/>
                        <a:t>PP 0</a:t>
                      </a:r>
                    </a:p>
                    <a:p>
                      <a:r>
                        <a:rPr lang="es-PE" sz="1050" dirty="0" smtClean="0"/>
                        <a:t>0</a:t>
                      </a:r>
                    </a:p>
                    <a:p>
                      <a:r>
                        <a:rPr lang="es-PE" sz="1050" dirty="0" smtClean="0"/>
                        <a:t>6</a:t>
                      </a:r>
                    </a:p>
                    <a:p>
                      <a:r>
                        <a:rPr lang="es-PE" sz="1050" dirty="0" smtClean="0"/>
                        <a:t>8</a:t>
                      </a:r>
                      <a:endParaRPr lang="es-PE" sz="105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050" dirty="0" smtClean="0"/>
                        <a:t>PP0089</a:t>
                      </a:r>
                      <a:endParaRPr lang="es-PE" sz="105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050" dirty="0" smtClean="0"/>
                        <a:t>PP0130</a:t>
                      </a:r>
                      <a:endParaRPr lang="es-PE" sz="105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050" dirty="0" smtClean="0"/>
                        <a:t>PP0121</a:t>
                      </a:r>
                      <a:endParaRPr lang="es-PE" sz="105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882579"/>
                  </a:ext>
                </a:extLst>
              </a:tr>
              <a:tr h="324019">
                <a:tc>
                  <a:txBody>
                    <a:bodyPr/>
                    <a:lstStyle/>
                    <a:p>
                      <a:r>
                        <a:rPr lang="es-PE" sz="1000" dirty="0" smtClean="0"/>
                        <a:t>Dirección Zonal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2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2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2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1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1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2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3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2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FFFF00"/>
                          </a:solidFill>
                        </a:rPr>
                        <a:t>15</a:t>
                      </a:r>
                      <a:endParaRPr lang="es-PE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0459"/>
                  </a:ext>
                </a:extLst>
              </a:tr>
              <a:tr h="524727">
                <a:tc>
                  <a:txBody>
                    <a:bodyPr/>
                    <a:lstStyle/>
                    <a:p>
                      <a:r>
                        <a:rPr lang="es-PE" sz="1000" dirty="0" smtClean="0"/>
                        <a:t>AZ.</a:t>
                      </a:r>
                      <a:r>
                        <a:rPr lang="es-PE" sz="1000" baseline="0" dirty="0" smtClean="0"/>
                        <a:t> Huaylas Yungay </a:t>
                      </a:r>
                      <a:r>
                        <a:rPr lang="es-PE" sz="1000" baseline="0" dirty="0" err="1" smtClean="0"/>
                        <a:t>Carhuaz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1</a:t>
                      </a:r>
                      <a:r>
                        <a:rPr lang="es-PE" sz="1100" b="1" dirty="0" smtClean="0"/>
                        <a:t>*</a:t>
                      </a:r>
                      <a:endParaRPr lang="es-P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1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1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5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es-PE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X</a:t>
                      </a:r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X</a:t>
                      </a:r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X</a:t>
                      </a:r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379321"/>
                  </a:ext>
                </a:extLst>
              </a:tr>
              <a:tr h="378969">
                <a:tc>
                  <a:txBody>
                    <a:bodyPr/>
                    <a:lstStyle/>
                    <a:p>
                      <a:r>
                        <a:rPr lang="es-PE" sz="1000" dirty="0" smtClean="0"/>
                        <a:t>AZ.</a:t>
                      </a:r>
                      <a:r>
                        <a:rPr lang="es-PE" sz="1000" baseline="0" dirty="0" smtClean="0"/>
                        <a:t> Huaraz </a:t>
                      </a:r>
                      <a:r>
                        <a:rPr lang="es-PE" sz="1000" baseline="0" dirty="0" err="1" smtClean="0"/>
                        <a:t>Recuay</a:t>
                      </a:r>
                      <a:r>
                        <a:rPr lang="es-PE" sz="1000" baseline="0" dirty="0" smtClean="0"/>
                        <a:t> </a:t>
                      </a:r>
                      <a:r>
                        <a:rPr lang="es-PE" sz="1000" baseline="0" dirty="0" err="1" smtClean="0"/>
                        <a:t>Aija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1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1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5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endParaRPr lang="es-PE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X</a:t>
                      </a:r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X</a:t>
                      </a:r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121797"/>
                  </a:ext>
                </a:extLst>
              </a:tr>
              <a:tr h="378969">
                <a:tc>
                  <a:txBody>
                    <a:bodyPr/>
                    <a:lstStyle/>
                    <a:p>
                      <a:r>
                        <a:rPr lang="es-PE" sz="1000" dirty="0" smtClean="0"/>
                        <a:t>AZ. Bolognesi </a:t>
                      </a:r>
                      <a:r>
                        <a:rPr lang="es-PE" sz="1000" dirty="0" err="1" smtClean="0"/>
                        <a:t>Ocros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1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4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endParaRPr lang="es-PE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X</a:t>
                      </a:r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X</a:t>
                      </a:r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X</a:t>
                      </a:r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29755"/>
                  </a:ext>
                </a:extLst>
              </a:tr>
              <a:tr h="378969">
                <a:tc>
                  <a:txBody>
                    <a:bodyPr/>
                    <a:lstStyle/>
                    <a:p>
                      <a:r>
                        <a:rPr lang="es-PE" sz="1000" dirty="0" smtClean="0"/>
                        <a:t>AZ: Huari A. </a:t>
                      </a:r>
                      <a:r>
                        <a:rPr lang="es-PE" sz="1000" dirty="0" err="1" smtClean="0"/>
                        <a:t>Raymondi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2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s-PE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X</a:t>
                      </a:r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284928"/>
                  </a:ext>
                </a:extLst>
              </a:tr>
              <a:tr h="378969">
                <a:tc>
                  <a:txBody>
                    <a:bodyPr/>
                    <a:lstStyle/>
                    <a:p>
                      <a:r>
                        <a:rPr lang="es-PE" sz="1000" dirty="0" smtClean="0"/>
                        <a:t>AZ.</a:t>
                      </a:r>
                      <a:r>
                        <a:rPr lang="es-PE" sz="1000" baseline="0" dirty="0" smtClean="0"/>
                        <a:t> </a:t>
                      </a:r>
                      <a:r>
                        <a:rPr lang="es-PE" sz="1000" baseline="0" dirty="0" err="1" smtClean="0"/>
                        <a:t>C.F.Fitzcarrald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2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s-PE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42550"/>
                  </a:ext>
                </a:extLst>
              </a:tr>
              <a:tr h="378969">
                <a:tc>
                  <a:txBody>
                    <a:bodyPr/>
                    <a:lstStyle/>
                    <a:p>
                      <a:r>
                        <a:rPr lang="es-PE" sz="1000" dirty="0" smtClean="0"/>
                        <a:t>AZ. </a:t>
                      </a:r>
                      <a:r>
                        <a:rPr lang="es-PE" sz="1000" dirty="0" err="1" smtClean="0"/>
                        <a:t>Mcal</a:t>
                      </a:r>
                      <a:r>
                        <a:rPr lang="es-PE" sz="1000" dirty="0" smtClean="0"/>
                        <a:t>. Luz. </a:t>
                      </a:r>
                      <a:r>
                        <a:rPr lang="es-PE" sz="1000" dirty="0" err="1" smtClean="0"/>
                        <a:t>Pomabamba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3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1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s-PE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X</a:t>
                      </a:r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43791"/>
                  </a:ext>
                </a:extLst>
              </a:tr>
              <a:tr h="378969">
                <a:tc>
                  <a:txBody>
                    <a:bodyPr/>
                    <a:lstStyle/>
                    <a:p>
                      <a:r>
                        <a:rPr lang="es-PE" sz="1000" dirty="0" smtClean="0"/>
                        <a:t>AZ. </a:t>
                      </a:r>
                      <a:r>
                        <a:rPr lang="es-PE" sz="1000" dirty="0" err="1" smtClean="0"/>
                        <a:t>Corongo</a:t>
                      </a:r>
                      <a:r>
                        <a:rPr lang="es-PE" sz="1000" dirty="0" smtClean="0"/>
                        <a:t> </a:t>
                      </a:r>
                      <a:r>
                        <a:rPr lang="es-PE" sz="1000" dirty="0" err="1" smtClean="0"/>
                        <a:t>Sihuas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1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3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s-PE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X</a:t>
                      </a:r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219600"/>
                  </a:ext>
                </a:extLst>
              </a:tr>
              <a:tr h="291515">
                <a:tc>
                  <a:txBody>
                    <a:bodyPr/>
                    <a:lstStyle/>
                    <a:p>
                      <a:r>
                        <a:rPr lang="es-PE" sz="1000" dirty="0" smtClean="0"/>
                        <a:t>AZ. </a:t>
                      </a:r>
                      <a:r>
                        <a:rPr lang="es-PE" sz="1000" dirty="0" err="1" smtClean="0"/>
                        <a:t>Pallasca</a:t>
                      </a:r>
                      <a:endParaRPr lang="es-P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100" dirty="0" smtClean="0"/>
                        <a:t>3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s-PE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/>
                        <a:t>X</a:t>
                      </a:r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317283"/>
                  </a:ext>
                </a:extLst>
              </a:tr>
              <a:tr h="291515">
                <a:tc>
                  <a:txBody>
                    <a:bodyPr/>
                    <a:lstStyle/>
                    <a:p>
                      <a:r>
                        <a:rPr lang="es-PE" sz="1100" b="1" dirty="0" smtClean="0"/>
                        <a:t>TOTAL GRAL</a:t>
                      </a:r>
                      <a:endParaRPr lang="es-PE" sz="11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 smtClean="0"/>
                        <a:t>5</a:t>
                      </a:r>
                      <a:endParaRPr lang="es-PE" sz="1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 smtClean="0"/>
                        <a:t>5</a:t>
                      </a:r>
                      <a:endParaRPr lang="es-PE" sz="1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 smtClean="0"/>
                        <a:t>3</a:t>
                      </a:r>
                      <a:endParaRPr lang="es-PE" sz="1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 smtClean="0"/>
                        <a:t>1</a:t>
                      </a:r>
                      <a:endParaRPr lang="es-PE" sz="1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 smtClean="0"/>
                        <a:t>1</a:t>
                      </a:r>
                      <a:endParaRPr lang="es-PE" sz="1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 smtClean="0"/>
                        <a:t>2</a:t>
                      </a:r>
                      <a:endParaRPr lang="es-PE" sz="1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 smtClean="0"/>
                        <a:t>27</a:t>
                      </a:r>
                      <a:endParaRPr lang="es-PE" sz="1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 smtClean="0"/>
                        <a:t>4</a:t>
                      </a:r>
                      <a:endParaRPr lang="es-PE" sz="1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 smtClean="0"/>
                        <a:t>2</a:t>
                      </a:r>
                      <a:endParaRPr lang="es-PE" sz="1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 smtClean="0"/>
                        <a:t>50</a:t>
                      </a:r>
                      <a:endParaRPr lang="es-PE" sz="1400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E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1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50200" y="546100"/>
            <a:ext cx="3670300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7" name="Grupo 6"/>
          <p:cNvGrpSpPr/>
          <p:nvPr/>
        </p:nvGrpSpPr>
        <p:grpSpPr>
          <a:xfrm>
            <a:off x="0" y="39247"/>
            <a:ext cx="12192000" cy="6858000"/>
            <a:chOff x="0" y="39247"/>
            <a:chExt cx="12192000" cy="6858000"/>
          </a:xfrm>
        </p:grpSpPr>
        <p:pic>
          <p:nvPicPr>
            <p:cNvPr id="4099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7"/>
              <a:ext cx="1219200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546100"/>
              <a:ext cx="1616075" cy="69924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/>
            <a:srcRect l="26042" t="43704" r="8438" b="34259"/>
            <a:stretch/>
          </p:blipFill>
          <p:spPr>
            <a:xfrm>
              <a:off x="6324600" y="709355"/>
              <a:ext cx="2654300" cy="502165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6"/>
            <a:srcRect l="21562" t="48518" r="6458" b="22223"/>
            <a:stretch/>
          </p:blipFill>
          <p:spPr>
            <a:xfrm>
              <a:off x="9397471" y="647222"/>
              <a:ext cx="2134658" cy="488098"/>
            </a:xfrm>
            <a:prstGeom prst="rect">
              <a:avLst/>
            </a:prstGeom>
          </p:spPr>
        </p:pic>
      </p:grp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675820"/>
              </p:ext>
            </p:extLst>
          </p:nvPr>
        </p:nvGraphicFramePr>
        <p:xfrm>
          <a:off x="1790700" y="1027299"/>
          <a:ext cx="8610599" cy="2128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778">
                  <a:extLst>
                    <a:ext uri="{9D8B030D-6E8A-4147-A177-3AD203B41FA5}">
                      <a16:colId xmlns:a16="http://schemas.microsoft.com/office/drawing/2014/main" val="732838541"/>
                    </a:ext>
                  </a:extLst>
                </a:gridCol>
                <a:gridCol w="1245937">
                  <a:extLst>
                    <a:ext uri="{9D8B030D-6E8A-4147-A177-3AD203B41FA5}">
                      <a16:colId xmlns:a16="http://schemas.microsoft.com/office/drawing/2014/main" val="497915979"/>
                    </a:ext>
                  </a:extLst>
                </a:gridCol>
                <a:gridCol w="1245937">
                  <a:extLst>
                    <a:ext uri="{9D8B030D-6E8A-4147-A177-3AD203B41FA5}">
                      <a16:colId xmlns:a16="http://schemas.microsoft.com/office/drawing/2014/main" val="3251717787"/>
                    </a:ext>
                  </a:extLst>
                </a:gridCol>
                <a:gridCol w="1318855">
                  <a:extLst>
                    <a:ext uri="{9D8B030D-6E8A-4147-A177-3AD203B41FA5}">
                      <a16:colId xmlns:a16="http://schemas.microsoft.com/office/drawing/2014/main" val="805631118"/>
                    </a:ext>
                  </a:extLst>
                </a:gridCol>
                <a:gridCol w="1382261">
                  <a:extLst>
                    <a:ext uri="{9D8B030D-6E8A-4147-A177-3AD203B41FA5}">
                      <a16:colId xmlns:a16="http://schemas.microsoft.com/office/drawing/2014/main" val="3539331344"/>
                    </a:ext>
                  </a:extLst>
                </a:gridCol>
                <a:gridCol w="1169850">
                  <a:extLst>
                    <a:ext uri="{9D8B030D-6E8A-4147-A177-3AD203B41FA5}">
                      <a16:colId xmlns:a16="http://schemas.microsoft.com/office/drawing/2014/main" val="956086895"/>
                    </a:ext>
                  </a:extLst>
                </a:gridCol>
                <a:gridCol w="1283981">
                  <a:extLst>
                    <a:ext uri="{9D8B030D-6E8A-4147-A177-3AD203B41FA5}">
                      <a16:colId xmlns:a16="http://schemas.microsoft.com/office/drawing/2014/main" val="487982628"/>
                    </a:ext>
                  </a:extLst>
                </a:gridCol>
              </a:tblGrid>
              <a:tr h="25393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EJECUCION PRESUPUESTAL </a:t>
                      </a:r>
                      <a:r>
                        <a:rPr lang="es-PE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POR TODA </a:t>
                      </a:r>
                      <a:r>
                        <a:rPr lang="es-PE" sz="16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FUENTE</a:t>
                      </a:r>
                      <a:endParaRPr lang="es-PE" sz="1600" b="1" i="0" u="none" strike="noStrike" dirty="0">
                        <a:solidFill>
                          <a:schemeClr val="tx2"/>
                        </a:solidFill>
                        <a:effectLst/>
                        <a:latin typeface="Adobe Gothic Std B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160263"/>
                  </a:ext>
                </a:extLst>
              </a:tr>
              <a:tr h="246790"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AL 31.12.2018</a:t>
                      </a:r>
                      <a:endParaRPr lang="es-PE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1355105"/>
                  </a:ext>
                </a:extLst>
              </a:tr>
              <a:tr h="4422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FTE.FTO</a:t>
                      </a:r>
                      <a:endParaRPr lang="es-PE" sz="1100" b="1" i="0" u="none" strike="noStrike" dirty="0">
                        <a:solidFill>
                          <a:srgbClr val="0070C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IMPORTE RECIBIDO S/.</a:t>
                      </a:r>
                      <a:endParaRPr lang="es-PE" sz="1100" b="1" i="0" u="none" strike="noStrike" dirty="0">
                        <a:solidFill>
                          <a:srgbClr val="0070C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IMPORTE EJECUTADO S/.</a:t>
                      </a:r>
                      <a:endParaRPr lang="es-PE" sz="1100" b="1" i="0" u="none" strike="noStrike" dirty="0">
                        <a:solidFill>
                          <a:srgbClr val="0070C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IMPORTE RENDIDO S/.</a:t>
                      </a:r>
                      <a:endParaRPr lang="es-PE" sz="1100" b="1" i="0" u="none" strike="noStrike" dirty="0">
                        <a:solidFill>
                          <a:srgbClr val="0070C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IMPORTE REVERTIDO S/.</a:t>
                      </a:r>
                      <a:endParaRPr lang="es-PE" sz="1100" b="1" i="0" u="none" strike="noStrike" dirty="0">
                        <a:solidFill>
                          <a:srgbClr val="0070C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SALDO POR RENDIR S/.</a:t>
                      </a:r>
                      <a:endParaRPr lang="es-PE" sz="1100" b="1" i="0" u="none" strike="noStrike" dirty="0">
                        <a:solidFill>
                          <a:srgbClr val="0070C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 RENDIDO</a:t>
                      </a:r>
                      <a:endParaRPr lang="es-PE" sz="1100" b="1" i="0" u="none" strike="noStrike" dirty="0">
                        <a:solidFill>
                          <a:srgbClr val="0070C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2115422"/>
                  </a:ext>
                </a:extLst>
              </a:tr>
              <a:tr h="237643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RDR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76,120.00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74,120.00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42,700.00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2,000.00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31,420.00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2595765"/>
                  </a:ext>
                </a:extLst>
              </a:tr>
              <a:tr h="237643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RO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3,582,253.20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3,439,340.57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2,539,721.36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143,649.59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899,619.21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4383580"/>
                  </a:ext>
                </a:extLst>
              </a:tr>
              <a:tr h="237643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RRDD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860,589.00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810,192.22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654,261.79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50,576.78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155,930.43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4577851"/>
                  </a:ext>
                </a:extLst>
              </a:tr>
              <a:tr h="249525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>
                          <a:effectLst/>
                        </a:rPr>
                        <a:t>RXOOC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81,384.00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81,384.00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81,384.00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0.00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0.00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100%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0578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 dirty="0">
                          <a:effectLst/>
                        </a:rPr>
                        <a:t>TOTAL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4,600,346.20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>
                          <a:effectLst/>
                        </a:rPr>
                        <a:t>4,405,036.79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>
                          <a:effectLst/>
                        </a:rPr>
                        <a:t>3,318,067.15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>
                          <a:effectLst/>
                        </a:rPr>
                        <a:t>196,226.37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 smtClean="0">
                          <a:effectLst/>
                        </a:rPr>
                        <a:t>1,086,969.64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 smtClean="0">
                          <a:effectLst/>
                        </a:rPr>
                        <a:t>75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4162341"/>
                  </a:ext>
                </a:extLst>
              </a:tr>
            </a:tbl>
          </a:graphicData>
        </a:graphic>
      </p:graphicFrame>
      <p:sp>
        <p:nvSpPr>
          <p:cNvPr id="12" name="Rectángulo redondeado 1"/>
          <p:cNvSpPr/>
          <p:nvPr/>
        </p:nvSpPr>
        <p:spPr>
          <a:xfrm>
            <a:off x="708473" y="3271027"/>
            <a:ext cx="4940544" cy="319006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Programación PP 0042  -  2019</a:t>
            </a:r>
            <a:endParaRPr lang="es-P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29866"/>
              </p:ext>
            </p:extLst>
          </p:nvPr>
        </p:nvGraphicFramePr>
        <p:xfrm>
          <a:off x="728621" y="3559045"/>
          <a:ext cx="10734757" cy="2977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113">
                  <a:extLst>
                    <a:ext uri="{9D8B030D-6E8A-4147-A177-3AD203B41FA5}">
                      <a16:colId xmlns:a16="http://schemas.microsoft.com/office/drawing/2014/main" val="272025048"/>
                    </a:ext>
                  </a:extLst>
                </a:gridCol>
                <a:gridCol w="3494498">
                  <a:extLst>
                    <a:ext uri="{9D8B030D-6E8A-4147-A177-3AD203B41FA5}">
                      <a16:colId xmlns:a16="http://schemas.microsoft.com/office/drawing/2014/main" val="1792675571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2823509247"/>
                    </a:ext>
                  </a:extLst>
                </a:gridCol>
                <a:gridCol w="1267915">
                  <a:extLst>
                    <a:ext uri="{9D8B030D-6E8A-4147-A177-3AD203B41FA5}">
                      <a16:colId xmlns:a16="http://schemas.microsoft.com/office/drawing/2014/main" val="1933810832"/>
                    </a:ext>
                  </a:extLst>
                </a:gridCol>
                <a:gridCol w="958667">
                  <a:extLst>
                    <a:ext uri="{9D8B030D-6E8A-4147-A177-3AD203B41FA5}">
                      <a16:colId xmlns:a16="http://schemas.microsoft.com/office/drawing/2014/main" val="1234216268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511070971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3679802342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3360442707"/>
                    </a:ext>
                  </a:extLst>
                </a:gridCol>
                <a:gridCol w="989592">
                  <a:extLst>
                    <a:ext uri="{9D8B030D-6E8A-4147-A177-3AD203B41FA5}">
                      <a16:colId xmlns:a16="http://schemas.microsoft.com/office/drawing/2014/main" val="1989789340"/>
                    </a:ext>
                  </a:extLst>
                </a:gridCol>
              </a:tblGrid>
              <a:tr h="16421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N°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OBRA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COD SNIP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UBICACIÓN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PPTO S/. E.T.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FAMILIAS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Ha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Fase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Modalidad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6509529"/>
                  </a:ext>
                </a:extLst>
              </a:tr>
              <a:tr h="367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MEJORAMIENTO DEL CANAL  TOMA II YUPASH, DISTRITO DE PIRA - HUARAZ </a:t>
                      </a:r>
                      <a:r>
                        <a:rPr lang="es-PE" sz="1100" u="none" strike="noStrike" dirty="0" smtClean="0">
                          <a:effectLst/>
                        </a:rPr>
                        <a:t>– </a:t>
                      </a:r>
                      <a:r>
                        <a:rPr lang="es-PE" sz="1100" u="none" strike="noStrike" dirty="0">
                          <a:effectLst/>
                        </a:rPr>
                        <a:t>ANCASH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362119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 smtClean="0">
                          <a:effectLst/>
                        </a:rPr>
                        <a:t>ANCASH  HUARAZ   PIRA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2,154,178.52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125.00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INVERSION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Adm Directa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602892"/>
                  </a:ext>
                </a:extLst>
              </a:tr>
              <a:tr h="6303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MEJORAMIENTO DEL SERVICIO DE AGUA PARA RIEGO PAQUISHCA - QUERUPAMPA EN EL CENTRO POBLADO DE COYLLUR, DISTRITO DE HUARAZ - PROVINCIA DE HUARAZ - ANCASH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364861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 smtClean="0">
                          <a:effectLst/>
                        </a:rPr>
                        <a:t>ANCASH  HUARAZ </a:t>
                      </a:r>
                      <a:r>
                        <a:rPr lang="es-PE" sz="1100" u="none" strike="noStrike" dirty="0" err="1">
                          <a:effectLst/>
                        </a:rPr>
                        <a:t>HUARAZ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1,938,920.00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480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174.00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INVERSION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Adm Directa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2223781"/>
                  </a:ext>
                </a:extLst>
              </a:tr>
              <a:tr h="367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MEJORAMIENTO DEL CANAL DE NUEVA FLORIDA, PROVINCIA DE OCROS - ANCASH.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319804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ANCASH</a:t>
                      </a:r>
                      <a:br>
                        <a:rPr lang="es-PE" sz="1100" u="none" strike="noStrike">
                          <a:effectLst/>
                        </a:rPr>
                      </a:br>
                      <a:r>
                        <a:rPr lang="es-PE" sz="1100" u="none" strike="noStrike">
                          <a:effectLst/>
                        </a:rPr>
                        <a:t>OCROS OCROS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1,676,028.00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46.10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INVERSION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Adm Directa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0792443"/>
                  </a:ext>
                </a:extLst>
              </a:tr>
              <a:tr h="47499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INSTALACION DE SISTEMA DE RIEGO PARA LOS SECTORES PAHUIRCA, SALITRE, ALTO PAMPA, QUICHUA, PIAMARCA Y OQUERANRA DEL DISTRITO DE YANAC-CORONGO-ANACSH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324449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ANCASH</a:t>
                      </a:r>
                      <a:br>
                        <a:rPr lang="es-PE" sz="1100" u="none" strike="noStrike">
                          <a:effectLst/>
                        </a:rPr>
                      </a:br>
                      <a:r>
                        <a:rPr lang="es-PE" sz="1100" u="none" strike="noStrike">
                          <a:effectLst/>
                        </a:rPr>
                        <a:t>CORONGO YANAC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2,358,860.00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46.67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INVERSION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Adm Directa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6469878"/>
                  </a:ext>
                </a:extLst>
              </a:tr>
              <a:tr h="63038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MEJORAMIENTO DEL SERVICIO DE AGUA DEL SISTEMA DE RIEGO DEL CANALL DE IRRIGACION Y DEL RESERVORIO EN EL C.P. DE QUENUAYOC, DISTRITO DE INDEPENDENCIA-HUARAZ-ANCASH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265093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 smtClean="0">
                          <a:effectLst/>
                        </a:rPr>
                        <a:t>ANCASH  HUARAZ </a:t>
                      </a:r>
                      <a:r>
                        <a:rPr lang="es-PE" sz="1100" u="none" strike="noStrike" dirty="0">
                          <a:effectLst/>
                        </a:rPr>
                        <a:t>INDEPENDENCIA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 dirty="0">
                          <a:effectLst/>
                        </a:rPr>
                        <a:t>1,598,697.71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178.90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INVERSION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Adm Directa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1635110"/>
                  </a:ext>
                </a:extLst>
              </a:tr>
              <a:tr h="178343"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1" u="none" strike="noStrike" dirty="0">
                          <a:effectLst/>
                        </a:rPr>
                        <a:t>9,726,684.23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1" u="none" strike="noStrike" dirty="0">
                          <a:effectLst/>
                        </a:rPr>
                        <a:t>1,423.00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1" u="none" strike="noStrike" dirty="0">
                          <a:effectLst/>
                        </a:rPr>
                        <a:t>570.67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967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4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50200" y="546100"/>
            <a:ext cx="3670300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7" name="Grupo 6"/>
          <p:cNvGrpSpPr/>
          <p:nvPr/>
        </p:nvGrpSpPr>
        <p:grpSpPr>
          <a:xfrm>
            <a:off x="0" y="0"/>
            <a:ext cx="12192000" cy="6858000"/>
            <a:chOff x="0" y="39247"/>
            <a:chExt cx="12192000" cy="6858000"/>
          </a:xfrm>
        </p:grpSpPr>
        <p:pic>
          <p:nvPicPr>
            <p:cNvPr id="4099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7"/>
              <a:ext cx="1219200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749" y="453335"/>
              <a:ext cx="1616075" cy="69924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/>
            <a:srcRect l="26042" t="43704" r="8438" b="34259"/>
            <a:stretch/>
          </p:blipFill>
          <p:spPr>
            <a:xfrm>
              <a:off x="6623050" y="599622"/>
              <a:ext cx="2654300" cy="502165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6"/>
            <a:srcRect l="21562" t="48518" r="6458" b="22223"/>
            <a:stretch/>
          </p:blipFill>
          <p:spPr>
            <a:xfrm>
              <a:off x="9485842" y="599622"/>
              <a:ext cx="2134658" cy="488098"/>
            </a:xfrm>
            <a:prstGeom prst="rect">
              <a:avLst/>
            </a:prstGeom>
          </p:spPr>
        </p:pic>
      </p:grpSp>
      <p:sp>
        <p:nvSpPr>
          <p:cNvPr id="9" name="Rectángulo redondeado 1"/>
          <p:cNvSpPr/>
          <p:nvPr/>
        </p:nvSpPr>
        <p:spPr>
          <a:xfrm>
            <a:off x="1416786" y="1507386"/>
            <a:ext cx="4907813" cy="455163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Programación PP 0068  -  2019</a:t>
            </a:r>
            <a:endParaRPr lang="es-PE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27748"/>
              </p:ext>
            </p:extLst>
          </p:nvPr>
        </p:nvGraphicFramePr>
        <p:xfrm>
          <a:off x="458712" y="2096752"/>
          <a:ext cx="3717503" cy="4228907"/>
        </p:xfrm>
        <a:graphic>
          <a:graphicData uri="http://schemas.openxmlformats.org/drawingml/2006/table">
            <a:tbl>
              <a:tblPr/>
              <a:tblGrid>
                <a:gridCol w="1663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14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SUBACTIVIDAD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UNIDAD DE MEDIDA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PROGRAMADO</a:t>
                      </a:r>
                      <a:endParaRPr lang="es-P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4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Físico</a:t>
                      </a:r>
                      <a:r>
                        <a:rPr lang="es-P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PROTECCION FISICA EN CUENCAS ALTAS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PRODUCTORES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69" marR="8369" marT="8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Producción forestal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PLANTONES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55000</a:t>
                      </a:r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69" marR="8369" marT="8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Plantaciones forestales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HECTAREA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</a:t>
                      </a:r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69" marR="8369" marT="8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 de diques 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 DIQUES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69" marR="8369" marT="8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 de zanjas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HECTAREA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25.12</a:t>
                      </a:r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69" marR="8369" marT="8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de praderas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HECTAREA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P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69" marR="8369" marT="8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TECNICA PARA EL TRATAMIENTO DE CUENCAS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PRODUCTORES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  <a:p>
                      <a:pPr algn="ctr" fontAlgn="b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69" marR="8369" marT="8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Días de campo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DIAS DE CAMPO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69" marR="8369" marT="8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Concurso campesino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CONCURSO</a:t>
                      </a:r>
                    </a:p>
                  </a:txBody>
                  <a:tcPr marL="8369" marR="8369" marT="836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69" marR="8369" marT="836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673250"/>
              </p:ext>
            </p:extLst>
          </p:nvPr>
        </p:nvGraphicFramePr>
        <p:xfrm>
          <a:off x="4290484" y="2105263"/>
          <a:ext cx="2990771" cy="3814962"/>
        </p:xfrm>
        <a:graphic>
          <a:graphicData uri="http://schemas.openxmlformats.org/drawingml/2006/table">
            <a:tbl>
              <a:tblPr/>
              <a:tblGrid>
                <a:gridCol w="1530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44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SUBACTIVIDAD</a:t>
                      </a: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UNIDAD DE MEDIDA</a:t>
                      </a: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s-PE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ROGRAMAD</a:t>
                      </a:r>
                      <a:r>
                        <a:rPr lang="es-PE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s-PE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5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FÍSICO</a:t>
                      </a:r>
                      <a:r>
                        <a:rPr lang="es-P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9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INSUMOS AGRICOLAS PARA FENOMENOS CLIMATICOS ADVERSOS</a:t>
                      </a: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PRODUCTORES</a:t>
                      </a: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57" marR="8057" marT="80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 de Abono foliar</a:t>
                      </a: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</a:t>
                      </a:r>
                    </a:p>
                  </a:txBody>
                  <a:tcPr marL="8057" marR="8057" marT="80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 de Protección de Cultivos (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Fitotoldo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7" marR="8057" marT="80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 de Conservación de Forraje</a:t>
                      </a: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7" marR="8057" marT="80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0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INSUMOS PECUARIOS</a:t>
                      </a: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HECTAREA</a:t>
                      </a: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057" marR="8057" marT="80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0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 Veterinario</a:t>
                      </a: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7" marR="8057" marT="80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425</a:t>
                      </a:r>
                    </a:p>
                  </a:txBody>
                  <a:tcPr marL="8057" marR="8057" marT="805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345191"/>
              </p:ext>
            </p:extLst>
          </p:nvPr>
        </p:nvGraphicFramePr>
        <p:xfrm>
          <a:off x="8099181" y="1547552"/>
          <a:ext cx="3521319" cy="2387506"/>
        </p:xfrm>
        <a:graphic>
          <a:graphicData uri="http://schemas.openxmlformats.org/drawingml/2006/table">
            <a:tbl>
              <a:tblPr/>
              <a:tblGrid>
                <a:gridCol w="151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06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SUBACTIVIDAD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UNIDAD DE MEDIDA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PROGR.</a:t>
                      </a:r>
                      <a:endParaRPr lang="es-P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5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09585" rtl="0" eaLnBrk="1" fontAlgn="ctr" latinLnBrk="0" hangingPunct="1"/>
                      <a:r>
                        <a:rPr lang="es-PE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FISICO</a:t>
                      </a:r>
                      <a:r>
                        <a:rPr lang="es-PE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PRODUCTORES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Visitas técnicas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de Visitas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Terrazas de Formación Lenta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HECTAREA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1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 de Riego Parcelario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HECTAREA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Enmienda Orgánica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HECTAREA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ángulo redondeado 1"/>
          <p:cNvSpPr/>
          <p:nvPr/>
        </p:nvSpPr>
        <p:spPr>
          <a:xfrm>
            <a:off x="8071904" y="1151881"/>
            <a:ext cx="3627264" cy="455163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Programación PP  0089 - 2019</a:t>
            </a:r>
            <a:endParaRPr lang="es-PE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Rectángulo redondeado 1"/>
          <p:cNvSpPr/>
          <p:nvPr/>
        </p:nvSpPr>
        <p:spPr>
          <a:xfrm>
            <a:off x="8035816" y="4036166"/>
            <a:ext cx="3699440" cy="455163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Programación PP 0130  -  2019</a:t>
            </a:r>
            <a:endParaRPr lang="es-PE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703364"/>
              </p:ext>
            </p:extLst>
          </p:nvPr>
        </p:nvGraphicFramePr>
        <p:xfrm>
          <a:off x="8072202" y="4404241"/>
          <a:ext cx="3663054" cy="1953159"/>
        </p:xfrm>
        <a:graphic>
          <a:graphicData uri="http://schemas.openxmlformats.org/drawingml/2006/table">
            <a:tbl>
              <a:tblPr/>
              <a:tblGrid>
                <a:gridCol w="1465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73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SUBACTIVIDAD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MEDIDA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PROGR.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4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09585" rtl="0" eaLnBrk="1" fontAlgn="ctr" latinLnBrk="0" hangingPunct="1"/>
                      <a:r>
                        <a:rPr lang="es-PE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FISICO</a:t>
                      </a:r>
                      <a:endParaRPr lang="es-PE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PRODUCTORES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Supervisiones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8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Producción de plantones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Plantón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8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Instalación de Plantaciones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HECTAREA</a:t>
                      </a: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s-P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26" marR="8626" marT="86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6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950200" y="546100"/>
            <a:ext cx="3670300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46100"/>
            <a:ext cx="1616075" cy="699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6042" t="43704" r="8438" b="34259"/>
          <a:stretch/>
        </p:blipFill>
        <p:spPr>
          <a:xfrm>
            <a:off x="6324600" y="709355"/>
            <a:ext cx="2654300" cy="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21562" t="48518" r="6458" b="22223"/>
          <a:stretch/>
        </p:blipFill>
        <p:spPr>
          <a:xfrm>
            <a:off x="9308571" y="723422"/>
            <a:ext cx="2134658" cy="488098"/>
          </a:xfrm>
          <a:prstGeom prst="rect">
            <a:avLst/>
          </a:prstGeom>
        </p:spPr>
      </p:pic>
      <p:sp>
        <p:nvSpPr>
          <p:cNvPr id="18" name="Rectángulo redondeado 1"/>
          <p:cNvSpPr/>
          <p:nvPr/>
        </p:nvSpPr>
        <p:spPr>
          <a:xfrm>
            <a:off x="6701157" y="721001"/>
            <a:ext cx="4783637" cy="436223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PROGRAMACION PIPMIRS 2019</a:t>
            </a:r>
            <a:r>
              <a:rPr lang="es-PE" dirty="0" smtClean="0"/>
              <a:t>   MICROCUENCA PALTAY</a:t>
            </a:r>
            <a:endParaRPr lang="es-P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64269"/>
              </p:ext>
            </p:extLst>
          </p:nvPr>
        </p:nvGraphicFramePr>
        <p:xfrm>
          <a:off x="6412797" y="1148264"/>
          <a:ext cx="5277226" cy="3089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03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91357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COMPONENTE B</a:t>
                      </a:r>
                      <a:endParaRPr lang="es-MX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b"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700" b="1" u="none" strike="noStrike" dirty="0">
                          <a:effectLst/>
                        </a:rPr>
                        <a:t> PROGRAMACION POA 2019 - PIPMIRS - MICROCUENCA PALTAY  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58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700" b="1" u="none" strike="noStrike">
                          <a:effectLst/>
                        </a:rPr>
                        <a:t>POA 2019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u="none" strike="noStrike">
                          <a:effectLst/>
                        </a:rPr>
                        <a:t>TOTAL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dirty="0">
                          <a:effectLst/>
                        </a:rPr>
                        <a:t> 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1" u="none" strike="noStrike" dirty="0">
                          <a:effectLst/>
                        </a:rPr>
                        <a:t> 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u="none" strike="noStrike">
                          <a:effectLst/>
                        </a:rPr>
                        <a:t> MEDIDA 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u="none" strike="noStrike">
                          <a:effectLst/>
                        </a:rPr>
                        <a:t>META FISICA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u="none" strike="noStrike">
                          <a:effectLst/>
                        </a:rPr>
                        <a:t>FINANCIERO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u="none" strike="noStrike" dirty="0">
                          <a:effectLst/>
                        </a:rPr>
                        <a:t>FISICA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Microcuencas Altoandinas Ámbito del Proyecto Caracterizadas, con Datos y con Planes de Gestión Sostenibles de los RRNNPP, Especialmente el Agua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172606.00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1.2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Compra, entrenamiento e Instalación de estaciones meteorologicas (incluye equipo y capacitación)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Estación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134689.00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1.2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Adquisición e instalación de limnígrafo para caudales de agua de las microcuencas (incluye equipo y capacitación)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 dirty="0" err="1">
                          <a:effectLst/>
                        </a:rPr>
                        <a:t>Limnígrafo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37917.00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5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Actores Locales que Demandan Agua, Sensibilizados, Capacitados y Participan en el Cuidado,  Ahorro y en la Gestión del Recurso Hídrico a Nivel de las Microcuencas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24000.00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1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2.3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Elaboración y dos campañas de spots radiales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Spot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2400.00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1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2.4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Elaboración y dos campañas de spots televisivos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Spot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8000.00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81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2.5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Estudio de sistematización de experiencias del proyecto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Estudio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0.333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5000.00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0.333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81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2.6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Publicación de la sistematización de experiencias del proyecto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Documento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8600.00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5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dirty="0">
                          <a:effectLst/>
                        </a:rPr>
                        <a:t>3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Comites de Gestión de Microcuencas, Organizados, Capacitados y Fortalecidos que Gestionan el Cuidado de los RRNNPP, especialmente el Agua en las Microccuencas Altoandinas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21711.00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81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3.1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Taller de capacitación en gestión integrado de recursos hídricos y RRD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Taller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6808.00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81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3.4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Trámites registrales de formalización del comité de gestion de microcuencas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Documento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2400.00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3.5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Gestiones del comité de microcuenca altoandina (presentación, concursos de Manejo de RRNNPP y otros)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Concurso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12503.00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4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 dirty="0">
                          <a:effectLst/>
                        </a:rPr>
                        <a:t>Coordinaciones y Gestiones Complementarias para la Ejecución, Administración, Monitoreo y Evaluación de las Acciones en las Microcuencas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23625.00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81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dirty="0">
                          <a:effectLst/>
                        </a:rPr>
                        <a:t>4.2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Promotor en gestión de microcuenca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Und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9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dirty="0">
                          <a:effectLst/>
                        </a:rPr>
                        <a:t>23625.00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9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8158"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 dirty="0">
                          <a:effectLst/>
                        </a:rPr>
                        <a:t> 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TOTAL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241942.00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dirty="0">
                          <a:effectLst/>
                        </a:rPr>
                        <a:t> 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76" marR="5676" marT="5676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02671"/>
              </p:ext>
            </p:extLst>
          </p:nvPr>
        </p:nvGraphicFramePr>
        <p:xfrm>
          <a:off x="555372" y="546137"/>
          <a:ext cx="5792305" cy="403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7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88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>
                          <a:effectLst/>
                        </a:rPr>
                        <a:t>ACTIVIDADES EN AGRONEGOCIOS POR GESTION  </a:t>
                      </a:r>
                      <a:r>
                        <a:rPr lang="es-PE" sz="1000" u="none" strike="noStrike" dirty="0" smtClean="0">
                          <a:effectLst/>
                        </a:rPr>
                        <a:t> 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08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effectLst/>
                        </a:rPr>
                        <a:t>ACTIVIDAD : 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LUGAR 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effectLst/>
                        </a:rPr>
                        <a:t>INSTITUCIONES 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effectLst/>
                        </a:rPr>
                        <a:t>PRESUPUESTO 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3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ARTICULACION AL MERCADO </a:t>
                      </a:r>
                      <a:endParaRPr lang="es-P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598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</a:rPr>
                        <a:t>DESARROLLO DE LA FERIA DE LA CHACRA A L OLLA  " DIA INTERNACIONAL DE LA MUJER "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</a:rPr>
                        <a:t>PLAZA DE ARMAS DE HUARAZ 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CGRA,MUNICIPALIDAD PROVINCIAL DE HUARAZ,FONCODES QALIWARMI  DIRESA PRODUCE 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>
                          <a:effectLst/>
                        </a:rPr>
                        <a:t>6,000.00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3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CAPACITACION</a:t>
                      </a:r>
                      <a:r>
                        <a:rPr lang="es-PE" sz="1000" u="none" strike="noStrike" dirty="0">
                          <a:effectLst/>
                        </a:rPr>
                        <a:t> 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</a:rPr>
                        <a:t> 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 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344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ASOCIATIVIDAD 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CENTRO CULTURAL LOMBARDO MAUTINO ANGELES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CAMARA DE COMERCIO ,MUNICIPALIDAD PROVINCIAL DE HUARAZ ,UNASAM 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>
                          <a:effectLst/>
                        </a:rPr>
                        <a:t>3,000.00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344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</a:rPr>
                        <a:t>REFORZAMIENTO DE PLANES DE NEGOCIO  MAIZ MORADO, PALTAS Y HONGOS COMESTIBLES 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CENTRO CULTURAL LOMBARDO MAUTINO ANGELES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CAMARA DE COMERCIO ,MUNICIPALIDAD PROVINCIAL DE HUARAZ ,UNASAM 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>
                          <a:effectLst/>
                        </a:rPr>
                        <a:t>3,000.00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344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</a:rPr>
                        <a:t>PROTOCOLO PARA EL </a:t>
                      </a:r>
                      <a:r>
                        <a:rPr lang="es-PE" sz="1000" u="none" strike="noStrike" dirty="0" smtClean="0">
                          <a:effectLst/>
                        </a:rPr>
                        <a:t>ASEGURAMIENTO </a:t>
                      </a:r>
                      <a:r>
                        <a:rPr lang="es-PE" sz="1000" u="none" strike="noStrike" dirty="0">
                          <a:effectLst/>
                        </a:rPr>
                        <a:t>DE LA CALIDAD Y INOCUIDAD 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CENTRO CULTURAL LOMBARDO MAUTINO ANGELES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</a:rPr>
                        <a:t>CAMARA DE COMERCIO ,MUNICIPALIDAD PROVINCIAL DE HUARAZ ,UNASAM 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</a:rPr>
                        <a:t>3,000.00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344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>
                          <a:effectLst/>
                        </a:rPr>
                        <a:t>MARKETING Y MANEJO EFECTIVO DEL TIEMPO 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CENTRO CULTURAL LOMBARDO MAUTINO ANGELES 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u="none" strike="noStrike" dirty="0">
                          <a:effectLst/>
                        </a:rPr>
                        <a:t>CAMARA DE COMERCIO ,MUNICIPALIDAD PROVINCIAL DE HUARAZ ,UNASAM 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000" u="none" strike="noStrike" dirty="0">
                          <a:effectLst/>
                        </a:rPr>
                        <a:t>3,000.00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ángulo redondeado 1"/>
          <p:cNvSpPr/>
          <p:nvPr/>
        </p:nvSpPr>
        <p:spPr>
          <a:xfrm>
            <a:off x="722327" y="188826"/>
            <a:ext cx="4940544" cy="319006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Programación PP 0121  -  2019</a:t>
            </a:r>
            <a:endParaRPr lang="es-PE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260507"/>
              </p:ext>
            </p:extLst>
          </p:nvPr>
        </p:nvGraphicFramePr>
        <p:xfrm>
          <a:off x="1063807" y="4495955"/>
          <a:ext cx="10309461" cy="232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349">
                  <a:extLst>
                    <a:ext uri="{9D8B030D-6E8A-4147-A177-3AD203B41FA5}">
                      <a16:colId xmlns:a16="http://schemas.microsoft.com/office/drawing/2014/main" val="967788674"/>
                    </a:ext>
                  </a:extLst>
                </a:gridCol>
                <a:gridCol w="917076">
                  <a:extLst>
                    <a:ext uri="{9D8B030D-6E8A-4147-A177-3AD203B41FA5}">
                      <a16:colId xmlns:a16="http://schemas.microsoft.com/office/drawing/2014/main" val="2791840101"/>
                    </a:ext>
                  </a:extLst>
                </a:gridCol>
                <a:gridCol w="641954">
                  <a:extLst>
                    <a:ext uri="{9D8B030D-6E8A-4147-A177-3AD203B41FA5}">
                      <a16:colId xmlns:a16="http://schemas.microsoft.com/office/drawing/2014/main" val="2793851252"/>
                    </a:ext>
                  </a:extLst>
                </a:gridCol>
                <a:gridCol w="718376">
                  <a:extLst>
                    <a:ext uri="{9D8B030D-6E8A-4147-A177-3AD203B41FA5}">
                      <a16:colId xmlns:a16="http://schemas.microsoft.com/office/drawing/2014/main" val="2595007590"/>
                    </a:ext>
                  </a:extLst>
                </a:gridCol>
                <a:gridCol w="718376">
                  <a:extLst>
                    <a:ext uri="{9D8B030D-6E8A-4147-A177-3AD203B41FA5}">
                      <a16:colId xmlns:a16="http://schemas.microsoft.com/office/drawing/2014/main" val="1468588388"/>
                    </a:ext>
                  </a:extLst>
                </a:gridCol>
                <a:gridCol w="580815">
                  <a:extLst>
                    <a:ext uri="{9D8B030D-6E8A-4147-A177-3AD203B41FA5}">
                      <a16:colId xmlns:a16="http://schemas.microsoft.com/office/drawing/2014/main" val="297834543"/>
                    </a:ext>
                  </a:extLst>
                </a:gridCol>
                <a:gridCol w="657237">
                  <a:extLst>
                    <a:ext uri="{9D8B030D-6E8A-4147-A177-3AD203B41FA5}">
                      <a16:colId xmlns:a16="http://schemas.microsoft.com/office/drawing/2014/main" val="290137335"/>
                    </a:ext>
                  </a:extLst>
                </a:gridCol>
                <a:gridCol w="657237">
                  <a:extLst>
                    <a:ext uri="{9D8B030D-6E8A-4147-A177-3AD203B41FA5}">
                      <a16:colId xmlns:a16="http://schemas.microsoft.com/office/drawing/2014/main" val="3048530609"/>
                    </a:ext>
                  </a:extLst>
                </a:gridCol>
                <a:gridCol w="534961">
                  <a:extLst>
                    <a:ext uri="{9D8B030D-6E8A-4147-A177-3AD203B41FA5}">
                      <a16:colId xmlns:a16="http://schemas.microsoft.com/office/drawing/2014/main" val="3556491803"/>
                    </a:ext>
                  </a:extLst>
                </a:gridCol>
                <a:gridCol w="534961">
                  <a:extLst>
                    <a:ext uri="{9D8B030D-6E8A-4147-A177-3AD203B41FA5}">
                      <a16:colId xmlns:a16="http://schemas.microsoft.com/office/drawing/2014/main" val="1450023733"/>
                    </a:ext>
                  </a:extLst>
                </a:gridCol>
                <a:gridCol w="672522">
                  <a:extLst>
                    <a:ext uri="{9D8B030D-6E8A-4147-A177-3AD203B41FA5}">
                      <a16:colId xmlns:a16="http://schemas.microsoft.com/office/drawing/2014/main" val="714817685"/>
                    </a:ext>
                  </a:extLst>
                </a:gridCol>
                <a:gridCol w="672522">
                  <a:extLst>
                    <a:ext uri="{9D8B030D-6E8A-4147-A177-3AD203B41FA5}">
                      <a16:colId xmlns:a16="http://schemas.microsoft.com/office/drawing/2014/main" val="2780433430"/>
                    </a:ext>
                  </a:extLst>
                </a:gridCol>
                <a:gridCol w="447075">
                  <a:extLst>
                    <a:ext uri="{9D8B030D-6E8A-4147-A177-3AD203B41FA5}">
                      <a16:colId xmlns:a16="http://schemas.microsoft.com/office/drawing/2014/main" val="2198913723"/>
                    </a:ext>
                  </a:extLst>
                </a:gridCol>
              </a:tblGrid>
              <a:tr h="1905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100" b="1" u="none" strike="noStrike" dirty="0">
                          <a:effectLst/>
                        </a:rPr>
                        <a:t>Nombre del Proyecto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100" b="1" u="none" strike="noStrike" dirty="0">
                          <a:effectLst/>
                        </a:rPr>
                        <a:t>Actividad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100" b="1" u="none" strike="noStrike" dirty="0">
                          <a:effectLst/>
                        </a:rPr>
                        <a:t>Unidad Medida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PE" sz="1100" b="1" u="none" strike="noStrike" dirty="0">
                          <a:effectLst/>
                        </a:rPr>
                        <a:t>Meta del componente A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PE" sz="800" u="none" strike="noStrike" dirty="0">
                          <a:effectLst/>
                        </a:rPr>
                        <a:t>Avance Acumulado anual 2018</a:t>
                      </a:r>
                      <a:endParaRPr lang="es-P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es-PE" sz="1100" b="1" u="none" strike="noStrike">
                          <a:effectLst/>
                        </a:rPr>
                        <a:t>Saldo para el año 2019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52868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PE" sz="1100" b="1" u="none" strike="noStrike" dirty="0">
                          <a:effectLst/>
                        </a:rPr>
                        <a:t>Avance acumulado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03326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u="none" strike="noStrike">
                          <a:effectLst/>
                        </a:rPr>
                        <a:t>Fis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u="none" strike="noStrike">
                          <a:effectLst/>
                        </a:rPr>
                        <a:t>Fin</a:t>
                      </a:r>
                      <a:endParaRPr lang="es-P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u="none" strike="noStrike">
                          <a:effectLst/>
                        </a:rPr>
                        <a:t>Fis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u="none" strike="noStrike">
                          <a:effectLst/>
                        </a:rPr>
                        <a:t>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u="none" strike="noStrike">
                          <a:effectLst/>
                        </a:rPr>
                        <a:t>Fin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u="none" strike="noStrike">
                          <a:effectLst/>
                        </a:rPr>
                        <a:t>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u="none" strike="noStrike" dirty="0">
                          <a:effectLst/>
                        </a:rPr>
                        <a:t>Fis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u="none" strike="noStrike" dirty="0">
                          <a:effectLst/>
                        </a:rPr>
                        <a:t>%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u="none" strike="noStrike" dirty="0">
                          <a:effectLst/>
                        </a:rPr>
                        <a:t>Fin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800" u="none" strike="noStrike" dirty="0">
                          <a:effectLst/>
                        </a:rPr>
                        <a:t>%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6823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600" u="none" strike="noStrike" dirty="0">
                          <a:effectLst/>
                        </a:rPr>
                        <a:t>Proyecto </a:t>
                      </a:r>
                      <a:r>
                        <a:rPr lang="es-PE" sz="600" u="none" strike="noStrike" dirty="0" smtClean="0">
                          <a:effectLst/>
                        </a:rPr>
                        <a:t>1: </a:t>
                      </a:r>
                      <a:r>
                        <a:rPr lang="es-PE" sz="600" u="none" strike="noStrike" dirty="0">
                          <a:effectLst/>
                        </a:rPr>
                        <a:t>INSTALACIÓN DEL CANAL DE IRRIGACIÓN DE HUAPRA RECUAYHUANCA, DISTRITOS DE SAN MIGUEL DE ACO Y MARCARÁ, PROVINCIA DE CARHUAZ</a:t>
                      </a:r>
                      <a:endParaRPr lang="es-P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700" u="none" strike="noStrike">
                          <a:effectLst/>
                        </a:rPr>
                        <a:t>Asistencia técnica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700" u="none" strike="noStrike">
                          <a:effectLst/>
                        </a:rPr>
                        <a:t>eventos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800" u="none" strike="noStrike">
                          <a:effectLst/>
                        </a:rPr>
                        <a:t>42,000.00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1.44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72%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30,400.40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72%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0.56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28%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11,599.60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 dirty="0">
                          <a:effectLst/>
                        </a:rPr>
                        <a:t>28%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3782266"/>
                  </a:ext>
                </a:extLst>
              </a:tr>
              <a:tr h="361950">
                <a:tc rowSpan="4">
                  <a:txBody>
                    <a:bodyPr/>
                    <a:lstStyle/>
                    <a:p>
                      <a:pPr algn="l" rtl="0" fontAlgn="t"/>
                      <a:r>
                        <a:rPr lang="es-PE" sz="600" u="none" strike="noStrike" dirty="0">
                          <a:effectLst/>
                        </a:rPr>
                        <a:t>Proyecto </a:t>
                      </a:r>
                      <a:r>
                        <a:rPr lang="es-PE" sz="600" u="none" strike="noStrike" dirty="0" smtClean="0">
                          <a:effectLst/>
                        </a:rPr>
                        <a:t>2: </a:t>
                      </a:r>
                      <a:r>
                        <a:rPr lang="es-PE" sz="600" u="none" strike="noStrike" dirty="0">
                          <a:effectLst/>
                        </a:rPr>
                        <a:t>INSTALACIÓN DEL SERVICIO DE AGUA DEL SISTEMA DE RIEGO DEL SECTOR CANISHPAMPA DEL CASERÍO DE HUANTZAPAMPA, CENTRO POBLADO DE PASHPA, DISTRITO DE TARICÁ, PROVINCIA DE HUARAZ</a:t>
                      </a:r>
                      <a:endParaRPr lang="es-P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700" u="none" strike="noStrike">
                          <a:effectLst/>
                        </a:rPr>
                        <a:t>Canal de concreto de forma trapezoidal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u="none" strike="noStrike">
                          <a:effectLst/>
                        </a:rPr>
                        <a:t>Km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6.21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2.02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 dirty="0">
                          <a:effectLst/>
                        </a:rPr>
                        <a:t>32%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u="none" strike="noStrike" dirty="0">
                          <a:effectLst/>
                        </a:rPr>
                        <a:t> 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4.19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68%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u="none" strike="noStrike">
                          <a:effectLst/>
                        </a:rPr>
                        <a:t> 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800" u="none" strike="noStrike" dirty="0">
                          <a:effectLst/>
                        </a:rPr>
                        <a:t> 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9884852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700" u="none" strike="noStrike">
                          <a:effectLst/>
                        </a:rPr>
                        <a:t>Capacitación en operación y mantenimiento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u="none" strike="noStrike">
                          <a:effectLst/>
                        </a:rPr>
                        <a:t>eventos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2,065.00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800" u="none" strike="noStrike">
                          <a:effectLst/>
                        </a:rPr>
                        <a:t>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0%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 dirty="0">
                          <a:effectLst/>
                        </a:rPr>
                        <a:t>0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0%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100%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2,065.00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 dirty="0">
                          <a:effectLst/>
                        </a:rPr>
                        <a:t>100%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4606030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700" u="none" strike="noStrike">
                          <a:effectLst/>
                        </a:rPr>
                        <a:t>Talleres de promoción a la asociatividad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u="none" strike="noStrike">
                          <a:effectLst/>
                        </a:rPr>
                        <a:t>eventos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5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9,550.00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800" u="none" strike="noStrike">
                          <a:effectLst/>
                        </a:rPr>
                        <a:t>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80%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 dirty="0">
                          <a:effectLst/>
                        </a:rPr>
                        <a:t>7640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80%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1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20%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1,910.00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 dirty="0">
                          <a:effectLst/>
                        </a:rPr>
                        <a:t>20%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4553051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700" u="none" strike="noStrike">
                          <a:effectLst/>
                        </a:rPr>
                        <a:t>Asistencia técnica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700" u="none" strike="noStrike">
                          <a:effectLst/>
                        </a:rPr>
                        <a:t>eventos</a:t>
                      </a:r>
                      <a:endParaRPr lang="es-P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2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35,000.00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800" u="none" strike="noStrike">
                          <a:effectLst/>
                        </a:rPr>
                        <a:t>1.6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80%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 dirty="0">
                          <a:effectLst/>
                        </a:rPr>
                        <a:t>28000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80%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0.4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20%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>
                          <a:effectLst/>
                        </a:rPr>
                        <a:t>7,000.00</a:t>
                      </a:r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800" u="none" strike="noStrike" dirty="0">
                          <a:effectLst/>
                        </a:rPr>
                        <a:t>20%</a:t>
                      </a:r>
                      <a:endParaRPr lang="es-P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0255240"/>
                  </a:ext>
                </a:extLst>
              </a:tr>
            </a:tbl>
          </a:graphicData>
        </a:graphic>
      </p:graphicFrame>
      <p:sp>
        <p:nvSpPr>
          <p:cNvPr id="12" name="Rectángulo redondeado 1"/>
          <p:cNvSpPr/>
          <p:nvPr/>
        </p:nvSpPr>
        <p:spPr>
          <a:xfrm>
            <a:off x="6454362" y="4269500"/>
            <a:ext cx="5277226" cy="281875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PROGRAMACION PIPMIRS 2019</a:t>
            </a:r>
            <a:r>
              <a:rPr lang="es-PE" dirty="0" smtClean="0"/>
              <a:t>   </a:t>
            </a:r>
            <a:r>
              <a:rPr lang="es-PE" sz="1400" b="1" dirty="0" smtClean="0">
                <a:solidFill>
                  <a:srgbClr val="FF0000"/>
                </a:solidFill>
              </a:rPr>
              <a:t>COMPONENTE A</a:t>
            </a:r>
            <a:endParaRPr lang="es-PE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950200" y="546100"/>
            <a:ext cx="3670300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46100"/>
            <a:ext cx="1616075" cy="699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6042" t="43704" r="8438" b="34259"/>
          <a:stretch/>
        </p:blipFill>
        <p:spPr>
          <a:xfrm>
            <a:off x="6324600" y="709355"/>
            <a:ext cx="2654300" cy="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21562" t="48518" r="6458" b="22223"/>
          <a:stretch/>
        </p:blipFill>
        <p:spPr>
          <a:xfrm>
            <a:off x="9308571" y="723422"/>
            <a:ext cx="2134658" cy="488098"/>
          </a:xfrm>
          <a:prstGeom prst="rect">
            <a:avLst/>
          </a:prstGeom>
        </p:spPr>
      </p:pic>
      <p:sp>
        <p:nvSpPr>
          <p:cNvPr id="18" name="Rectángulo redondeado 1"/>
          <p:cNvSpPr/>
          <p:nvPr/>
        </p:nvSpPr>
        <p:spPr>
          <a:xfrm>
            <a:off x="528018" y="1252820"/>
            <a:ext cx="5671815" cy="500047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PROGRAMACION </a:t>
            </a:r>
            <a:r>
              <a:rPr lang="es-PE" dirty="0" smtClean="0"/>
              <a:t>PIPMIRS </a:t>
            </a:r>
            <a:r>
              <a:rPr lang="es-PE" dirty="0"/>
              <a:t>2019 </a:t>
            </a:r>
            <a:endParaRPr lang="es-PE" dirty="0" smtClean="0"/>
          </a:p>
          <a:p>
            <a:pPr algn="ctr"/>
            <a:r>
              <a:rPr lang="es-PE" dirty="0" smtClean="0"/>
              <a:t> </a:t>
            </a:r>
            <a:r>
              <a:rPr lang="es-PE" dirty="0"/>
              <a:t>MICROCUENCA </a:t>
            </a:r>
            <a:r>
              <a:rPr lang="es-PE" dirty="0" smtClean="0"/>
              <a:t>CUNYA</a:t>
            </a:r>
            <a:endParaRPr lang="es-P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528020" y="1752868"/>
          <a:ext cx="5671814" cy="4745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4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208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700" b="1" u="none" strike="noStrike" dirty="0">
                          <a:effectLst/>
                        </a:rPr>
                        <a:t>COMPONENTE B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700" b="1" u="none" strike="noStrike" dirty="0">
                          <a:effectLst/>
                        </a:rPr>
                        <a:t> PROGRAMACIÓN 2019  </a:t>
                      </a:r>
                      <a:r>
                        <a:rPr lang="es-MX" sz="700" b="1" u="none" strike="noStrike" dirty="0" smtClean="0">
                          <a:effectLst/>
                        </a:rPr>
                        <a:t>- MICROCUENCA</a:t>
                      </a:r>
                      <a:r>
                        <a:rPr lang="es-MX" sz="700" b="1" u="none" strike="noStrike" baseline="0" dirty="0" smtClean="0">
                          <a:effectLst/>
                        </a:rPr>
                        <a:t> CUNYA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0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700" b="1" u="none" strike="noStrike" dirty="0">
                          <a:effectLst/>
                        </a:rPr>
                        <a:t>PROGRAMACION POA 2019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u="none" strike="noStrike">
                          <a:effectLst/>
                        </a:rPr>
                        <a:t>TOTAL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93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u="none" strike="noStrike" dirty="0">
                          <a:effectLst/>
                        </a:rPr>
                        <a:t> 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u="none" strike="noStrike" dirty="0">
                          <a:effectLst/>
                        </a:rPr>
                        <a:t> 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1" u="none" strike="noStrike">
                          <a:effectLst/>
                        </a:rPr>
                        <a:t> MEDIDA 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u="none" strike="noStrike">
                          <a:effectLst/>
                        </a:rPr>
                        <a:t> META FISICA 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u="none" strike="noStrike" dirty="0">
                          <a:effectLst/>
                        </a:rPr>
                        <a:t>FINANCIERO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u="none" strike="noStrike" dirty="0">
                          <a:effectLst/>
                        </a:rPr>
                        <a:t> FISICA 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 dirty="0">
                          <a:effectLst/>
                        </a:rPr>
                        <a:t>Microcuencas </a:t>
                      </a:r>
                      <a:r>
                        <a:rPr lang="es-MX" sz="700" u="none" strike="noStrike" dirty="0" err="1">
                          <a:effectLst/>
                        </a:rPr>
                        <a:t>Altoandinas</a:t>
                      </a:r>
                      <a:r>
                        <a:rPr lang="es-MX" sz="700" u="none" strike="noStrike" dirty="0">
                          <a:effectLst/>
                        </a:rPr>
                        <a:t> Ámbito del Proyecto Caracterizadas, con Datos y con Planes de Gestión Sostenibles de los RRNNPP, Especialmente el Agua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172606.00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dirty="0">
                          <a:effectLst/>
                        </a:rPr>
                        <a:t> 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1.2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Compra, entrenamiento e Instalación de estaciones meteorologicas (incluye equipo y capacitación)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Estación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134689.00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1.3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Adquisición e instalación de limnígrafo para caudales de agua de las microcuencas (incluye equipo y capacitación)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Limnígrafo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37917.00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Actores Locales que Demandan Agua, Sensibilizados, Capacitados y Participan en el Cuidado,  Ahorro y en la Gestión del Recurso Hídrico a Nivel de las Microcuencas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24000.00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2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2.3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Elaboración y dos campañas de spots radiales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Spot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2400.00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2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2.4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Elaboración y dos campañas de spots televisivos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Spot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8000.00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2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2.5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Estudio de sistematización de experiencias del proyecto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Estudio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0.33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5000.00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0.33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2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2.6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Publicación de la sistematización de experiencias del proyecto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Documento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8600.00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5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 dirty="0" err="1">
                          <a:effectLst/>
                        </a:rPr>
                        <a:t>Comites</a:t>
                      </a:r>
                      <a:r>
                        <a:rPr lang="es-MX" sz="700" u="none" strike="noStrike" dirty="0">
                          <a:effectLst/>
                        </a:rPr>
                        <a:t> de Gestión de Microcuencas, Organizados, Capacitados y Fortalecidos que Gestionan el Cuidado de los RRNNPP, especialmente el Agua en las </a:t>
                      </a:r>
                      <a:r>
                        <a:rPr lang="es-MX" sz="700" u="none" strike="noStrike" dirty="0" err="1">
                          <a:effectLst/>
                        </a:rPr>
                        <a:t>Microccuencas</a:t>
                      </a:r>
                      <a:r>
                        <a:rPr lang="es-MX" sz="700" u="none" strike="noStrike" dirty="0">
                          <a:effectLst/>
                        </a:rPr>
                        <a:t> </a:t>
                      </a:r>
                      <a:r>
                        <a:rPr lang="es-MX" sz="700" u="none" strike="noStrike" dirty="0" err="1">
                          <a:effectLst/>
                        </a:rPr>
                        <a:t>Altoandinas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25929.00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3.1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 dirty="0">
                          <a:effectLst/>
                        </a:rPr>
                        <a:t>Taller de capacitación en gestión integrado de recursos hídricos y RRD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Taller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6808.00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3.2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Taller de capacitación en administración y conta bilidad para la gestión del comité de microcuenca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Taller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4218.00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3.4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 dirty="0">
                          <a:effectLst/>
                        </a:rPr>
                        <a:t>Trámites registrales de formalización del comité de </a:t>
                      </a:r>
                      <a:r>
                        <a:rPr lang="es-MX" sz="700" u="none" strike="noStrike" dirty="0" err="1">
                          <a:effectLst/>
                        </a:rPr>
                        <a:t>gestion</a:t>
                      </a:r>
                      <a:r>
                        <a:rPr lang="es-MX" sz="700" u="none" strike="noStrike" dirty="0">
                          <a:effectLst/>
                        </a:rPr>
                        <a:t> de microcuencas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Documento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2400.00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5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3.5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Gestiones del comité de microcuenca altoandina (presentación, concursos de Manejo de RRNNPP y otros)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Concurso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12503.00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58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4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Coordinaciones y Gestiones Complementarias para la Ejecución, Administración, Monitoreo y Evaluación de las Acciones en las Microcuencas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23625.00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700" u="none" strike="noStrike" dirty="0">
                          <a:effectLst/>
                        </a:rPr>
                        <a:t> 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27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4.2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Promotor en gestión de microcuenca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u="none" strike="noStrike">
                          <a:effectLst/>
                        </a:rPr>
                        <a:t>mes/promotor</a:t>
                      </a:r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u="none" strike="noStrike">
                          <a:effectLst/>
                        </a:rPr>
                        <a:t>9</a:t>
                      </a:r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u="none" strike="noStrike">
                          <a:effectLst/>
                        </a:rPr>
                        <a:t>23625.00</a:t>
                      </a:r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9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31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TOTAL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 dirty="0">
                          <a:effectLst/>
                        </a:rPr>
                        <a:t> 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246160.00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dirty="0">
                          <a:effectLst/>
                        </a:rPr>
                        <a:t> 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5" marR="5445" marT="544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0" name="5 Tabla"/>
          <p:cNvGraphicFramePr>
            <a:graphicFrameLocks noGrp="1"/>
          </p:cNvGraphicFramePr>
          <p:nvPr>
            <p:extLst/>
          </p:nvPr>
        </p:nvGraphicFramePr>
        <p:xfrm>
          <a:off x="6466334" y="1779306"/>
          <a:ext cx="5158040" cy="4649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1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19677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s-MX" sz="700" b="1" u="none" strike="noStrike" dirty="0">
                          <a:effectLst/>
                        </a:rPr>
                        <a:t>COMPONENTE B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b"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700" b="1" u="none" strike="noStrike" dirty="0">
                          <a:effectLst/>
                        </a:rPr>
                        <a:t> CRONOGRAMA  POA 2019 - PIPMIRS - MICROCUENCA VICOS </a:t>
                      </a:r>
                      <a:endParaRPr lang="pt-BR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80"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700" b="1" u="none" strike="noStrike" dirty="0">
                          <a:effectLst/>
                        </a:rPr>
                        <a:t>POA 2019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u="none" strike="noStrike">
                          <a:effectLst/>
                        </a:rPr>
                        <a:t>TOTAL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dirty="0">
                          <a:effectLst/>
                        </a:rPr>
                        <a:t> 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1" u="none" strike="noStrike" dirty="0">
                          <a:effectLst/>
                        </a:rPr>
                        <a:t> 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u="none" strike="noStrike">
                          <a:effectLst/>
                        </a:rPr>
                        <a:t> MEDIDA 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u="none" strike="noStrike" dirty="0">
                          <a:effectLst/>
                        </a:rPr>
                        <a:t>META FISICA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u="none" strike="noStrike" dirty="0">
                          <a:effectLst/>
                        </a:rPr>
                        <a:t>FINANCIERO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b="1" u="none" strike="noStrike" dirty="0">
                          <a:effectLst/>
                        </a:rPr>
                        <a:t>FISICA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7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Microcuencas Altoandinas Ámbito del Proyecto Caracterizadas, con Datos y con Planes de Gestión Sostenibles de los RRNNPP, Especialmente el Agua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172606.00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67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1.2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 dirty="0">
                          <a:effectLst/>
                        </a:rPr>
                        <a:t>Compra, entrenamiento e Instalación de estaciones </a:t>
                      </a:r>
                      <a:r>
                        <a:rPr lang="es-MX" sz="700" u="none" strike="noStrike" dirty="0" err="1">
                          <a:effectLst/>
                        </a:rPr>
                        <a:t>meteorologicas</a:t>
                      </a:r>
                      <a:r>
                        <a:rPr lang="es-MX" sz="700" u="none" strike="noStrike" dirty="0">
                          <a:effectLst/>
                        </a:rPr>
                        <a:t> (incluye equipo y capacitación)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Estación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134689.00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0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1.2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Adquisición e instalación de limnígrafo para caudales de agua de las microcuencas (incluye equipo y capacitación)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Limnígrafo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dirty="0">
                          <a:effectLst/>
                        </a:rPr>
                        <a:t>1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37917.00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7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Actores Locales que Demandan Agua, Sensibilizados, Capacitados y Participan en el Cuidado,  Ahorro y en la Gestión del Recurso Hídrico a Nivel de las Microcuencas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24000.00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0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2.3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Elaboración y dos campañas de spots radiales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Spot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dirty="0">
                          <a:effectLst/>
                        </a:rPr>
                        <a:t>1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2400.00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0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2.4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Elaboración y dos campañas de spots televisivos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Spot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8000.00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0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2.5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 dirty="0">
                          <a:effectLst/>
                        </a:rPr>
                        <a:t>Estudio de sistematización de experiencias del proyecto</a:t>
                      </a:r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Estudio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0.333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5000.00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0.333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0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2.6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Publicación de la sistematización de experiencias del proyecto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Documento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8600.00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23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Comites de Gestión de Microcuencas, Organizados, Capacitados y Fortalecidos que Gestionan el Cuidado de los RRNNPP, especialmente el Agua en las Microccuencas Altoandinas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28519.00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4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3.1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Taller de capacitación en gestión integrado de recursos hídricos y RRD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Taller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13616.00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4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3.4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Trámites registrales de formalización del comité de gestion de microcuencas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Documento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2400.00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47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3.5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Gestiones del comité de microcuenca altoandina (presentación, concursos de Manejo de RRNNPP y otros)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Concurso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12503.00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1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4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Coordinaciones y Gestiones Complementarias para la Ejecución, Administración, Monitoreo y Evaluación de las Acciones en las Microcuencas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23625.00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759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4.2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Promotor en gestión de microcuenca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600" u="none" strike="noStrike">
                          <a:effectLst/>
                        </a:rPr>
                        <a:t>Und</a:t>
                      </a:r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9</a:t>
                      </a:r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u="none" strike="noStrike">
                          <a:effectLst/>
                        </a:rPr>
                        <a:t>23625.00</a:t>
                      </a:r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9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67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TOTAL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u="none" strike="noStrike">
                          <a:effectLst/>
                        </a:rPr>
                        <a:t> 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>
                          <a:effectLst/>
                        </a:rPr>
                        <a:t>248750.00</a:t>
                      </a: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00" u="none" strike="noStrike" dirty="0">
                          <a:effectLst/>
                        </a:rPr>
                        <a:t> </a:t>
                      </a: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40" marR="5440" marT="544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1" name="Rectángulo redondeado 1"/>
          <p:cNvSpPr/>
          <p:nvPr/>
        </p:nvSpPr>
        <p:spPr>
          <a:xfrm>
            <a:off x="6466334" y="1252819"/>
            <a:ext cx="5154166" cy="500047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PROGRAMACION </a:t>
            </a:r>
            <a:r>
              <a:rPr lang="es-PE" dirty="0" smtClean="0"/>
              <a:t>PIPMIRS </a:t>
            </a:r>
            <a:r>
              <a:rPr lang="es-PE" dirty="0"/>
              <a:t>2019 </a:t>
            </a:r>
            <a:r>
              <a:rPr lang="es-PE" dirty="0" smtClean="0"/>
              <a:t> </a:t>
            </a:r>
          </a:p>
          <a:p>
            <a:pPr algn="ctr"/>
            <a:r>
              <a:rPr lang="es-PE" dirty="0" smtClean="0"/>
              <a:t>MICROCUENCA VICOS</a:t>
            </a:r>
            <a:endParaRPr lang="es-PE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950200" y="546100"/>
            <a:ext cx="3670300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46100"/>
            <a:ext cx="1616075" cy="699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6042" t="43704" r="8438" b="34259"/>
          <a:stretch/>
        </p:blipFill>
        <p:spPr>
          <a:xfrm>
            <a:off x="6324600" y="709355"/>
            <a:ext cx="2654300" cy="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21562" t="48518" r="6458" b="22223"/>
          <a:stretch/>
        </p:blipFill>
        <p:spPr>
          <a:xfrm>
            <a:off x="9308571" y="723422"/>
            <a:ext cx="2134658" cy="488098"/>
          </a:xfrm>
          <a:prstGeom prst="rect">
            <a:avLst/>
          </a:prstGeom>
        </p:spPr>
      </p:pic>
      <p:sp>
        <p:nvSpPr>
          <p:cNvPr id="12" name="Rectángulo redondeado 1"/>
          <p:cNvSpPr/>
          <p:nvPr/>
        </p:nvSpPr>
        <p:spPr>
          <a:xfrm>
            <a:off x="2426392" y="942113"/>
            <a:ext cx="3340730" cy="448828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GESTIÓN LOCAL</a:t>
            </a:r>
            <a:endParaRPr lang="es-PE" sz="2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Marcador de contenido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 bwMode="auto">
          <a:xfrm>
            <a:off x="716445" y="1466722"/>
            <a:ext cx="10904055" cy="2420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 algn="just">
              <a:buFont typeface="Wingdings" panose="05000000000000000000" pitchFamily="2" charset="2"/>
              <a:buChar char="§"/>
            </a:pPr>
            <a:r>
              <a:rPr lang="es-ES" sz="1600" b="1" dirty="0" smtClean="0"/>
              <a:t>LA CULMINACIÓN Y ENTREGA DE OBRA DE LOS PROYECTOS DE INFRAESTRUCTURA DE RIEGO PROGRAMADOS EN LOS AÑOS 2016 – 2017.</a:t>
            </a:r>
          </a:p>
          <a:p>
            <a:pPr marL="185738" indent="-185738" algn="just">
              <a:buFont typeface="Wingdings" panose="05000000000000000000" pitchFamily="2" charset="2"/>
              <a:buChar char="§"/>
            </a:pPr>
            <a:r>
              <a:rPr lang="es-ES" sz="1600" b="1" dirty="0" smtClean="0"/>
              <a:t>ARTICULACION Y PARTICIPACIÓN DEL MINAGRI ANCASH EN LAS DIFERENTES ACTIVIDADES CONVOCADAS POR AGRO RURAL.</a:t>
            </a:r>
          </a:p>
          <a:p>
            <a:pPr marL="185738" indent="-185738" algn="just">
              <a:buFont typeface="Wingdings" panose="05000000000000000000" pitchFamily="2" charset="2"/>
              <a:buChar char="§"/>
            </a:pPr>
            <a:r>
              <a:rPr lang="es-ES" sz="1600" b="1" dirty="0" smtClean="0"/>
              <a:t>LA COORDINACIÓN , PARTICIPACIÓN Y APOYO DE LOS GOBIERNOS LOCALES EN EL PROYECTO DE PASTOS MEJORADOS.</a:t>
            </a:r>
          </a:p>
          <a:p>
            <a:pPr marL="185738" indent="-185738" algn="just">
              <a:buFont typeface="Wingdings" panose="05000000000000000000" pitchFamily="2" charset="2"/>
              <a:buChar char="§"/>
            </a:pPr>
            <a:r>
              <a:rPr lang="es-ES" sz="1600" b="1" dirty="0" smtClean="0"/>
              <a:t>LA SUSCRIPCIÓN DE CONVENIOS CON LAS INSTITUCIONES PÚBLICAS Y PRIVADAS PARA LA INSTALACIÓN DE PLANTACIONES FORESTALES.</a:t>
            </a:r>
          </a:p>
          <a:p>
            <a:pPr marL="185738" indent="-185738" algn="just">
              <a:buFont typeface="Wingdings" panose="05000000000000000000" pitchFamily="2" charset="2"/>
              <a:buChar char="§"/>
            </a:pPr>
            <a:r>
              <a:rPr lang="es-ES" sz="1600" b="1" dirty="0" smtClean="0"/>
              <a:t>INVOLUCRAMIENTO EN EL GRUPO ESPECIALIZADO DE TRABAJO MULTISECTORIAL - GETRAM, PARA EL MANEJO DE CUENCA</a:t>
            </a:r>
          </a:p>
          <a:p>
            <a:pPr marL="185738" indent="-185738" algn="just">
              <a:buFont typeface="Wingdings" panose="05000000000000000000" pitchFamily="2" charset="2"/>
              <a:buChar char="§"/>
            </a:pPr>
            <a:r>
              <a:rPr lang="es-ES" sz="1600" b="1" dirty="0" smtClean="0"/>
              <a:t>PARTICIPACION EN TALLERES DE INDUCCION SOBRE PLATAFORMA DE SERVICIOS DE AGRORURAL PARA AUTORIDADES Y USUARIOS.</a:t>
            </a:r>
          </a:p>
          <a:p>
            <a:pPr marL="185738" indent="-185738">
              <a:buFont typeface="Wingdings" panose="05000000000000000000" pitchFamily="2" charset="2"/>
              <a:buChar char="§"/>
            </a:pPr>
            <a:endParaRPr lang="es-ES" sz="1400" dirty="0" smtClean="0">
              <a:solidFill>
                <a:srgbClr val="FF0000"/>
              </a:solidFill>
            </a:endParaRPr>
          </a:p>
          <a:p>
            <a:pPr marL="185738" indent="-185738">
              <a:buFont typeface="Wingdings" panose="05000000000000000000" pitchFamily="2" charset="2"/>
              <a:buChar char="§"/>
            </a:pPr>
            <a:endParaRPr lang="es-ES" sz="1400" dirty="0" smtClean="0"/>
          </a:p>
          <a:p>
            <a:pPr>
              <a:buFont typeface="Wingdings" panose="05000000000000000000" pitchFamily="2" charset="2"/>
              <a:buChar char="§"/>
            </a:pPr>
            <a:endParaRPr lang="es-ES" sz="1400" dirty="0" smtClean="0"/>
          </a:p>
          <a:p>
            <a:pPr>
              <a:buFont typeface="Wingdings" panose="05000000000000000000" pitchFamily="2" charset="2"/>
              <a:buChar char="§"/>
            </a:pPr>
            <a:endParaRPr lang="es-ES" sz="1400" dirty="0" smtClean="0"/>
          </a:p>
        </p:txBody>
      </p:sp>
      <p:sp>
        <p:nvSpPr>
          <p:cNvPr id="14" name="Marcador de contenido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 bwMode="auto">
          <a:xfrm>
            <a:off x="792645" y="4060816"/>
            <a:ext cx="10726784" cy="6665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457189" indent="-457189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523962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133547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743131" indent="-304792" algn="l" defTabSz="60958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algn="just">
              <a:buFont typeface="Wingdings" panose="05000000000000000000" pitchFamily="2" charset="2"/>
              <a:buChar char="§"/>
            </a:pPr>
            <a:r>
              <a:rPr lang="es-ES" sz="1600" b="1" dirty="0" smtClean="0"/>
              <a:t>LA DIRECCIÓN ZONAL ANCASH, VIENE IMPLEMENTANDO AL AÑO 2018, </a:t>
            </a:r>
            <a:r>
              <a:rPr lang="es-ES" sz="1600" b="1" dirty="0" smtClean="0">
                <a:hlinkClick r:id="rId7" action="ppaction://hlinkfile"/>
              </a:rPr>
              <a:t>13 CONVENIOS</a:t>
            </a:r>
            <a:r>
              <a:rPr lang="es-ES" sz="1600" b="1" dirty="0" smtClean="0"/>
              <a:t>; ADEMAS  SE TIENE UN CONVENIO SUSCRITO EN DICIEMBRE DEL 2018  CON EL P. E. CHAVIMOCHIC, PARA DESARROLLAR TRABAJOS EN EL AÑO 2019.</a:t>
            </a:r>
          </a:p>
          <a:p>
            <a:pPr marL="185738" indent="-185738">
              <a:buFont typeface="Wingdings" panose="05000000000000000000" pitchFamily="2" charset="2"/>
              <a:buChar char="§"/>
            </a:pPr>
            <a:endParaRPr lang="es-ES" sz="1400" dirty="0" smtClean="0">
              <a:solidFill>
                <a:srgbClr val="0070C0"/>
              </a:solidFill>
            </a:endParaRPr>
          </a:p>
          <a:p>
            <a:pPr marL="185738" indent="-185738">
              <a:buFont typeface="Wingdings" panose="05000000000000000000" pitchFamily="2" charset="2"/>
              <a:buChar char="§"/>
            </a:pPr>
            <a:endParaRPr lang="es-ES" sz="1400" dirty="0" smtClean="0">
              <a:solidFill>
                <a:srgbClr val="0070C0"/>
              </a:solidFill>
            </a:endParaRPr>
          </a:p>
        </p:txBody>
      </p:sp>
      <p:sp>
        <p:nvSpPr>
          <p:cNvPr id="15" name="Marcador de contenido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 txBox="1">
            <a:spLocks/>
          </p:cNvSpPr>
          <p:nvPr/>
        </p:nvSpPr>
        <p:spPr bwMode="auto">
          <a:xfrm>
            <a:off x="760270" y="4831771"/>
            <a:ext cx="10754360" cy="16671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228600" algn="just">
              <a:spcAft>
                <a:spcPts val="0"/>
              </a:spcAft>
            </a:pPr>
            <a:r>
              <a:rPr lang="es-ES" sz="1600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LA </a:t>
            </a:r>
            <a:r>
              <a:rPr lang="es-ES" sz="1600" b="1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EJECUCIÓN  DE LOS PROYECTOS Y ACTIVIDADES</a:t>
            </a:r>
            <a:r>
              <a:rPr lang="es-ES" sz="1600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s-ES" sz="1600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PLANIFICA Y PROGRAMA, CONSIDERANDO </a:t>
            </a:r>
            <a:r>
              <a:rPr lang="es-ES" sz="1600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SIGUIENTE: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ES" sz="1600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SELECCIÓN  DE LAS ORGANIZACIONES CON RECURSOS POTENCIALES Y ENFOQUE DE MICROCUENCA, PARA LA INTERVENCIÓN CON ACTIVIDADES ARTICULADAS E INTEGRALES.</a:t>
            </a:r>
            <a:endParaRPr lang="es-PE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ES" sz="1600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EQUIPO </a:t>
            </a:r>
            <a:r>
              <a:rPr lang="es-ES" sz="1600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TÉCNICO DE LA AGENCIA ZONAL COMPROMETIDO.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s-ES" sz="1600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SOCIALIZACIÓN DE LAS ACTIVIDADES  EN LOS PROGRAMAS PRESUPUESTALES SEGÚN LINEAMIENTOS A NIVEL DE LAS </a:t>
            </a:r>
            <a:r>
              <a:rPr lang="es-ES" sz="1600" kern="12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AUTORIDADES LOCALES Y BENEFICIARIOS.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50200" y="546100"/>
            <a:ext cx="3670300" cy="596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7" name="Grupo 6"/>
          <p:cNvGrpSpPr/>
          <p:nvPr/>
        </p:nvGrpSpPr>
        <p:grpSpPr>
          <a:xfrm>
            <a:off x="0" y="39247"/>
            <a:ext cx="12192000" cy="6858000"/>
            <a:chOff x="0" y="39247"/>
            <a:chExt cx="12192000" cy="6858000"/>
          </a:xfrm>
        </p:grpSpPr>
        <p:pic>
          <p:nvPicPr>
            <p:cNvPr id="4099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47"/>
              <a:ext cx="12192000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546100"/>
              <a:ext cx="1616075" cy="69924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/>
            <a:srcRect l="26042" t="43704" r="8438" b="34259"/>
            <a:stretch/>
          </p:blipFill>
          <p:spPr>
            <a:xfrm>
              <a:off x="6324600" y="709355"/>
              <a:ext cx="2654300" cy="502165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6"/>
            <a:srcRect l="21562" t="48518" r="6458" b="22223"/>
            <a:stretch/>
          </p:blipFill>
          <p:spPr>
            <a:xfrm>
              <a:off x="9308571" y="723422"/>
              <a:ext cx="2134658" cy="488098"/>
            </a:xfrm>
            <a:prstGeom prst="rect">
              <a:avLst/>
            </a:prstGeom>
          </p:spPr>
        </p:pic>
      </p:grpSp>
      <p:sp>
        <p:nvSpPr>
          <p:cNvPr id="25" name="Rectángulo redondeado 1"/>
          <p:cNvSpPr/>
          <p:nvPr/>
        </p:nvSpPr>
        <p:spPr>
          <a:xfrm>
            <a:off x="2495667" y="422215"/>
            <a:ext cx="3340730" cy="448828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GESTIÓN TECNICA</a:t>
            </a:r>
            <a:endParaRPr lang="es-PE" sz="2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814281"/>
              </p:ext>
            </p:extLst>
          </p:nvPr>
        </p:nvGraphicFramePr>
        <p:xfrm>
          <a:off x="609599" y="1109297"/>
          <a:ext cx="10972798" cy="3167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970">
                  <a:extLst>
                    <a:ext uri="{9D8B030D-6E8A-4147-A177-3AD203B41FA5}">
                      <a16:colId xmlns:a16="http://schemas.microsoft.com/office/drawing/2014/main" val="1170287348"/>
                    </a:ext>
                  </a:extLst>
                </a:gridCol>
                <a:gridCol w="3131913">
                  <a:extLst>
                    <a:ext uri="{9D8B030D-6E8A-4147-A177-3AD203B41FA5}">
                      <a16:colId xmlns:a16="http://schemas.microsoft.com/office/drawing/2014/main" val="2714414787"/>
                    </a:ext>
                  </a:extLst>
                </a:gridCol>
                <a:gridCol w="633046">
                  <a:extLst>
                    <a:ext uri="{9D8B030D-6E8A-4147-A177-3AD203B41FA5}">
                      <a16:colId xmlns:a16="http://schemas.microsoft.com/office/drawing/2014/main" val="1119674124"/>
                    </a:ext>
                  </a:extLst>
                </a:gridCol>
                <a:gridCol w="910698">
                  <a:extLst>
                    <a:ext uri="{9D8B030D-6E8A-4147-A177-3AD203B41FA5}">
                      <a16:colId xmlns:a16="http://schemas.microsoft.com/office/drawing/2014/main" val="3151829130"/>
                    </a:ext>
                  </a:extLst>
                </a:gridCol>
                <a:gridCol w="766319">
                  <a:extLst>
                    <a:ext uri="{9D8B030D-6E8A-4147-A177-3AD203B41FA5}">
                      <a16:colId xmlns:a16="http://schemas.microsoft.com/office/drawing/2014/main" val="2162783625"/>
                    </a:ext>
                  </a:extLst>
                </a:gridCol>
                <a:gridCol w="666364">
                  <a:extLst>
                    <a:ext uri="{9D8B030D-6E8A-4147-A177-3AD203B41FA5}">
                      <a16:colId xmlns:a16="http://schemas.microsoft.com/office/drawing/2014/main" val="4045948410"/>
                    </a:ext>
                  </a:extLst>
                </a:gridCol>
                <a:gridCol w="666364">
                  <a:extLst>
                    <a:ext uri="{9D8B030D-6E8A-4147-A177-3AD203B41FA5}">
                      <a16:colId xmlns:a16="http://schemas.microsoft.com/office/drawing/2014/main" val="3904505502"/>
                    </a:ext>
                  </a:extLst>
                </a:gridCol>
                <a:gridCol w="666364">
                  <a:extLst>
                    <a:ext uri="{9D8B030D-6E8A-4147-A177-3AD203B41FA5}">
                      <a16:colId xmlns:a16="http://schemas.microsoft.com/office/drawing/2014/main" val="3398852700"/>
                    </a:ext>
                  </a:extLst>
                </a:gridCol>
                <a:gridCol w="666364">
                  <a:extLst>
                    <a:ext uri="{9D8B030D-6E8A-4147-A177-3AD203B41FA5}">
                      <a16:colId xmlns:a16="http://schemas.microsoft.com/office/drawing/2014/main" val="1849189793"/>
                    </a:ext>
                  </a:extLst>
                </a:gridCol>
                <a:gridCol w="666364">
                  <a:extLst>
                    <a:ext uri="{9D8B030D-6E8A-4147-A177-3AD203B41FA5}">
                      <a16:colId xmlns:a16="http://schemas.microsoft.com/office/drawing/2014/main" val="3412325171"/>
                    </a:ext>
                  </a:extLst>
                </a:gridCol>
                <a:gridCol w="588622">
                  <a:extLst>
                    <a:ext uri="{9D8B030D-6E8A-4147-A177-3AD203B41FA5}">
                      <a16:colId xmlns:a16="http://schemas.microsoft.com/office/drawing/2014/main" val="1662482511"/>
                    </a:ext>
                  </a:extLst>
                </a:gridCol>
                <a:gridCol w="633046">
                  <a:extLst>
                    <a:ext uri="{9D8B030D-6E8A-4147-A177-3AD203B41FA5}">
                      <a16:colId xmlns:a16="http://schemas.microsoft.com/office/drawing/2014/main" val="3152165349"/>
                    </a:ext>
                  </a:extLst>
                </a:gridCol>
                <a:gridCol w="666364">
                  <a:extLst>
                    <a:ext uri="{9D8B030D-6E8A-4147-A177-3AD203B41FA5}">
                      <a16:colId xmlns:a16="http://schemas.microsoft.com/office/drawing/2014/main" val="1711746181"/>
                    </a:ext>
                  </a:extLst>
                </a:gridCol>
              </a:tblGrid>
              <a:tr h="943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N°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OBRA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ESTADO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UBICACIÓN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50" b="1" u="none" strike="noStrike" dirty="0">
                          <a:effectLst/>
                        </a:rPr>
                        <a:t>INVERSION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050" b="1" u="none" strike="noStrike" dirty="0">
                          <a:effectLst/>
                        </a:rPr>
                        <a:t>BENEFICIOS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E" sz="1050" b="1" u="none" strike="noStrike" dirty="0">
                          <a:effectLst/>
                        </a:rPr>
                        <a:t>METAS 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Avance</a:t>
                      </a:r>
                      <a:endParaRPr lang="es-PE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200" b="1" u="none" strike="noStrike" dirty="0">
                          <a:effectLst/>
                        </a:rPr>
                        <a:t>Modalidad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Fase</a:t>
                      </a:r>
                      <a:endParaRPr lang="es-PE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>
                          <a:effectLst/>
                        </a:rPr>
                        <a:t>FTE. FTO.</a:t>
                      </a:r>
                      <a:endParaRPr lang="es-P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extLst>
                  <a:ext uri="{0D108BD9-81ED-4DB2-BD59-A6C34878D82A}">
                    <a16:rowId xmlns:a16="http://schemas.microsoft.com/office/drawing/2014/main" val="2217656066"/>
                  </a:ext>
                </a:extLst>
              </a:tr>
              <a:tr h="9434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S/.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effectLst/>
                        </a:rPr>
                        <a:t>FAMILIAS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effectLst/>
                        </a:rPr>
                        <a:t>Ha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effectLst/>
                        </a:rPr>
                        <a:t>Km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b="1" u="none" strike="noStrike" dirty="0">
                          <a:effectLst/>
                        </a:rPr>
                        <a:t>Volumen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b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69894"/>
                  </a:ext>
                </a:extLst>
              </a:tr>
              <a:tr h="40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900" u="none" strike="noStrike">
                          <a:effectLst/>
                        </a:rPr>
                        <a:t>CONSTRUCCION DE MICROREPRESA TOMA Y MEJORAMIENTO DEL SISTEMA DE RIEGO TOMA-MANAHUIYE BAJO, DISTRITO DE MASIN - HUARI - ANCASH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Obra concluido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ANCASH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HUARI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MASIN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    868,341.25   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110.00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22.00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1.555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1200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100.00%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Adm Directa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Liquidado R.D.Z. Nº 02-2019 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DD.RR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617308018"/>
                  </a:ext>
                </a:extLst>
              </a:tr>
              <a:tr h="40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900" u="none" strike="noStrike">
                          <a:effectLst/>
                        </a:rPr>
                        <a:t>INSTALACION DEL SISTEMA DE RIEGO CHIVORAGRA EN LAS LOCALIDADES DE ATASHIN - CASCA, DISTRITO DE CASCA - MARISCAL LUZURIAGA - ANCASH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Obra concluido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 dirty="0">
                          <a:effectLst/>
                        </a:rPr>
                        <a:t>ANCASH</a:t>
                      </a:r>
                      <a:br>
                        <a:rPr lang="es-PE" sz="1000" u="none" strike="noStrike" dirty="0">
                          <a:effectLst/>
                        </a:rPr>
                      </a:br>
                      <a:r>
                        <a:rPr lang="es-PE" sz="1000" u="none" strike="noStrike" dirty="0">
                          <a:effectLst/>
                        </a:rPr>
                        <a:t>M. LUZURIAGA</a:t>
                      </a:r>
                      <a:br>
                        <a:rPr lang="es-PE" sz="1000" u="none" strike="noStrike" dirty="0">
                          <a:effectLst/>
                        </a:rPr>
                      </a:br>
                      <a:r>
                        <a:rPr lang="es-PE" sz="1000" u="none" strike="noStrike" dirty="0">
                          <a:effectLst/>
                        </a:rPr>
                        <a:t>CASCA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 3,578,386.00   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324.00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93.00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8.058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1950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100.00%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Adm Directa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Liquidacion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DD.RR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3329160715"/>
                  </a:ext>
                </a:extLst>
              </a:tr>
              <a:tr h="40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900" u="none" strike="noStrike">
                          <a:effectLst/>
                        </a:rPr>
                        <a:t>MEJORAMIENTO DEL CANAL MOLINO – CORICOTO EN LA LOCALIDAD SAN JOSE DE APAC, DISTRITO DE ANTONIO RAYMONDI - BOLOGNESI - ANCASH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Obra concluido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ANCASH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BOLOGNESI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A. RAYMONDI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    624,092.54   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19.00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32.00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2.000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 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100.00%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Adm Directa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Liquidado R.D.Z. Nº 11-2018 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DD.RR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33201678"/>
                  </a:ext>
                </a:extLst>
              </a:tr>
              <a:tr h="40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4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900" u="none" strike="noStrike">
                          <a:effectLst/>
                        </a:rPr>
                        <a:t>MEJORAMIENTO DEL CANAL PRINCIPAL CHAMANA EN LA LOCALIDAD CHAMANA, DISTRITO DE ANTONIO RAYMONDI - BOLOGNESI - ANCASH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Obra concluido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ANCASH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HUARI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A. RAYMONDI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 1,042,178.71   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29.00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26.00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3.646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 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100.00%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Adm Directa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Liquidacion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DD.RR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52556418"/>
                  </a:ext>
                </a:extLst>
              </a:tr>
              <a:tr h="2830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5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900" u="none" strike="noStrike">
                          <a:effectLst/>
                        </a:rPr>
                        <a:t>MEJORAMIENTO DEL RESERVORIO DE RIEGO PORVENIR, CENTRO POBLADO EL PORVENIR, DISTRITO DE RAPAYAN - HUARI - ANCASH</a:t>
                      </a:r>
                      <a:endParaRPr lang="es-PE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Obra concluido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ANCASH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HUARI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RAPAYAN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    876,722.80   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90.00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25.00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0.000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1113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100.00%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Adm Directa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Liquidacion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DD.RR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1780796118"/>
                  </a:ext>
                </a:extLst>
              </a:tr>
              <a:tr h="2830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900" u="none" strike="noStrike" dirty="0">
                          <a:effectLst/>
                        </a:rPr>
                        <a:t>MEJORAMIENTO, AMPLIACION DEL RESERVORIO-CANAL, HUANTURJA DE LA LOCALIDAD DE TAURIPON, DISTRITO DE LA PRIMAVERA - BOLOGNESI - ANCASH</a:t>
                      </a:r>
                      <a:endParaRPr lang="es-P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Obra concluido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ANCASH</a:t>
                      </a:r>
                      <a:br>
                        <a:rPr lang="es-PE" sz="1000" u="none" strike="noStrike">
                          <a:effectLst/>
                        </a:rPr>
                      </a:br>
                      <a:r>
                        <a:rPr lang="es-PE" sz="1000" u="none" strike="noStrike">
                          <a:effectLst/>
                        </a:rPr>
                        <a:t>BOLOGNESI PRIMAVERA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    943,957.78   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100.00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27.50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1.130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>
                          <a:effectLst/>
                        </a:rPr>
                        <a:t>1036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u="none" strike="noStrike">
                          <a:effectLst/>
                        </a:rPr>
                        <a:t>100.00%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Adm Directa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u="none" strike="noStrike">
                          <a:effectLst/>
                        </a:rPr>
                        <a:t>Liquidado R.D.Z. Nº 04-2019 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u="none" strike="noStrike" dirty="0">
                          <a:effectLst/>
                        </a:rPr>
                        <a:t>DD.RR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0" marR="8330" marT="8330" marB="0" anchor="ctr"/>
                </a:tc>
                <a:extLst>
                  <a:ext uri="{0D108BD9-81ED-4DB2-BD59-A6C34878D82A}">
                    <a16:rowId xmlns:a16="http://schemas.microsoft.com/office/drawing/2014/main" val="4227200589"/>
                  </a:ext>
                </a:extLst>
              </a:tr>
            </a:tbl>
          </a:graphicData>
        </a:graphic>
      </p:graphicFrame>
      <p:sp>
        <p:nvSpPr>
          <p:cNvPr id="13" name="Rectángulo redondeado 1"/>
          <p:cNvSpPr/>
          <p:nvPr/>
        </p:nvSpPr>
        <p:spPr>
          <a:xfrm>
            <a:off x="943430" y="912141"/>
            <a:ext cx="5051500" cy="197156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OBRAS DE PROYECTOS DE INVERSION PUBLICA: PIP-2016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374058"/>
              </p:ext>
            </p:extLst>
          </p:nvPr>
        </p:nvGraphicFramePr>
        <p:xfrm>
          <a:off x="1104409" y="4307718"/>
          <a:ext cx="10439400" cy="2585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392">
                  <a:extLst>
                    <a:ext uri="{9D8B030D-6E8A-4147-A177-3AD203B41FA5}">
                      <a16:colId xmlns:a16="http://schemas.microsoft.com/office/drawing/2014/main" val="1342929478"/>
                    </a:ext>
                  </a:extLst>
                </a:gridCol>
                <a:gridCol w="3578135">
                  <a:extLst>
                    <a:ext uri="{9D8B030D-6E8A-4147-A177-3AD203B41FA5}">
                      <a16:colId xmlns:a16="http://schemas.microsoft.com/office/drawing/2014/main" val="3509020643"/>
                    </a:ext>
                  </a:extLst>
                </a:gridCol>
                <a:gridCol w="675659">
                  <a:extLst>
                    <a:ext uri="{9D8B030D-6E8A-4147-A177-3AD203B41FA5}">
                      <a16:colId xmlns:a16="http://schemas.microsoft.com/office/drawing/2014/main" val="3882656787"/>
                    </a:ext>
                  </a:extLst>
                </a:gridCol>
                <a:gridCol w="789854">
                  <a:extLst>
                    <a:ext uri="{9D8B030D-6E8A-4147-A177-3AD203B41FA5}">
                      <a16:colId xmlns:a16="http://schemas.microsoft.com/office/drawing/2014/main" val="121471445"/>
                    </a:ext>
                  </a:extLst>
                </a:gridCol>
                <a:gridCol w="789854">
                  <a:extLst>
                    <a:ext uri="{9D8B030D-6E8A-4147-A177-3AD203B41FA5}">
                      <a16:colId xmlns:a16="http://schemas.microsoft.com/office/drawing/2014/main" val="2423315309"/>
                    </a:ext>
                  </a:extLst>
                </a:gridCol>
                <a:gridCol w="634421">
                  <a:extLst>
                    <a:ext uri="{9D8B030D-6E8A-4147-A177-3AD203B41FA5}">
                      <a16:colId xmlns:a16="http://schemas.microsoft.com/office/drawing/2014/main" val="220223120"/>
                    </a:ext>
                  </a:extLst>
                </a:gridCol>
                <a:gridCol w="532914">
                  <a:extLst>
                    <a:ext uri="{9D8B030D-6E8A-4147-A177-3AD203B41FA5}">
                      <a16:colId xmlns:a16="http://schemas.microsoft.com/office/drawing/2014/main" val="539760966"/>
                    </a:ext>
                  </a:extLst>
                </a:gridCol>
                <a:gridCol w="558291">
                  <a:extLst>
                    <a:ext uri="{9D8B030D-6E8A-4147-A177-3AD203B41FA5}">
                      <a16:colId xmlns:a16="http://schemas.microsoft.com/office/drawing/2014/main" val="1853505616"/>
                    </a:ext>
                  </a:extLst>
                </a:gridCol>
                <a:gridCol w="634421">
                  <a:extLst>
                    <a:ext uri="{9D8B030D-6E8A-4147-A177-3AD203B41FA5}">
                      <a16:colId xmlns:a16="http://schemas.microsoft.com/office/drawing/2014/main" val="689126392"/>
                    </a:ext>
                  </a:extLst>
                </a:gridCol>
                <a:gridCol w="647110">
                  <a:extLst>
                    <a:ext uri="{9D8B030D-6E8A-4147-A177-3AD203B41FA5}">
                      <a16:colId xmlns:a16="http://schemas.microsoft.com/office/drawing/2014/main" val="4115726316"/>
                    </a:ext>
                  </a:extLst>
                </a:gridCol>
                <a:gridCol w="761305">
                  <a:extLst>
                    <a:ext uri="{9D8B030D-6E8A-4147-A177-3AD203B41FA5}">
                      <a16:colId xmlns:a16="http://schemas.microsoft.com/office/drawing/2014/main" val="2273972763"/>
                    </a:ext>
                  </a:extLst>
                </a:gridCol>
                <a:gridCol w="609044">
                  <a:extLst>
                    <a:ext uri="{9D8B030D-6E8A-4147-A177-3AD203B41FA5}">
                      <a16:colId xmlns:a16="http://schemas.microsoft.com/office/drawing/2014/main" val="6428199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N°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OBRA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ESTADO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UBICACIÓN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INVERSION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FAMILIAS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Ha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Km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Volumen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Avance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Fase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u="none" strike="noStrike" dirty="0">
                          <a:effectLst/>
                        </a:rPr>
                        <a:t>FTE. FTO.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83682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000" u="none" strike="noStrike" dirty="0">
                          <a:effectLst/>
                        </a:rPr>
                        <a:t>MEJORAMIENTO DEL SERVICIO DE AGUA PARA RIEGO EN EL ANEXO DE SAUCE PUQUIO, CASERÍO DE HUELLAP, DISTRITO DE ATAQUERO - CARHUAZ - ANCASH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Obra concluido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ANCASH</a:t>
                      </a:r>
                      <a:br>
                        <a:rPr lang="es-PE" sz="1100" u="none" strike="noStrike">
                          <a:effectLst/>
                        </a:rPr>
                      </a:br>
                      <a:r>
                        <a:rPr lang="es-PE" sz="1100" u="none" strike="noStrike">
                          <a:effectLst/>
                        </a:rPr>
                        <a:t>CARHUAZ</a:t>
                      </a:r>
                      <a:br>
                        <a:rPr lang="es-PE" sz="1100" u="none" strike="noStrike">
                          <a:effectLst/>
                        </a:rPr>
                      </a:br>
                      <a:r>
                        <a:rPr lang="es-PE" sz="1100" u="none" strike="noStrike">
                          <a:effectLst/>
                        </a:rPr>
                        <a:t>ATAQUERO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 876,820.55  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22.00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28.00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1.680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395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100.00%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Liquidacion en Revision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DD.RR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582497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000" u="none" strike="noStrike">
                          <a:effectLst/>
                        </a:rPr>
                        <a:t>MEJORAMIENTO Y AMPLIACION DEL RESERVORIO DE PATAY KUNCA DE LA LOCALIDAD DE PUCUR, DISTRITO DE HUAYLLACAYAN - BOLOGNESI - ANCASH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Obra concluido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ANCASH</a:t>
                      </a:r>
                      <a:br>
                        <a:rPr lang="es-PE" sz="1100" u="none" strike="noStrike">
                          <a:effectLst/>
                        </a:rPr>
                      </a:br>
                      <a:r>
                        <a:rPr lang="es-PE" sz="1100" u="none" strike="noStrike">
                          <a:effectLst/>
                        </a:rPr>
                        <a:t>BOLOGNESI</a:t>
                      </a:r>
                      <a:br>
                        <a:rPr lang="es-PE" sz="1100" u="none" strike="noStrike">
                          <a:effectLst/>
                        </a:rPr>
                      </a:br>
                      <a:r>
                        <a:rPr lang="es-PE" sz="1100" u="none" strike="noStrike">
                          <a:effectLst/>
                        </a:rPr>
                        <a:t>HUAYLACAYAN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 962,472.73  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72.00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37.00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0.000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100.00%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Liquidacion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DD.RR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80391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000" u="none" strike="noStrike">
                          <a:effectLst/>
                        </a:rPr>
                        <a:t>MEJORAMIENTO DEL SERVICIO DE ALMACENAMIENTO DE AGUA PARA RIEGO EN EL RESERVORIO DE TICLLOS, DISTRITO DE TICLLOS - BOLOGNESI - ANCASH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Obra concluido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ANCASH</a:t>
                      </a:r>
                      <a:br>
                        <a:rPr lang="es-PE" sz="1100" u="none" strike="noStrike">
                          <a:effectLst/>
                        </a:rPr>
                      </a:br>
                      <a:r>
                        <a:rPr lang="es-PE" sz="1100" u="none" strike="noStrike">
                          <a:effectLst/>
                        </a:rPr>
                        <a:t>BOLOGNESI</a:t>
                      </a:r>
                      <a:br>
                        <a:rPr lang="es-PE" sz="1100" u="none" strike="noStrike">
                          <a:effectLst/>
                        </a:rPr>
                      </a:br>
                      <a:r>
                        <a:rPr lang="es-PE" sz="1100" u="none" strike="noStrike">
                          <a:effectLst/>
                        </a:rPr>
                        <a:t>TICLLOS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 804,800.00  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71.00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31.55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0.000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1296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100.00%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Liquidacion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DD.RR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914969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000" u="none" strike="noStrike" dirty="0">
                          <a:effectLst/>
                        </a:rPr>
                        <a:t>MEJORAMIENTO DEL RESERVORIO CUSHCO EN EL SISTEMA DE RIEGO DEL, DISTRITO DE CANIS - BOLOGNESI - ANCASH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Obra concluido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ANCASH</a:t>
                      </a:r>
                      <a:br>
                        <a:rPr lang="es-PE" sz="1100" u="none" strike="noStrike">
                          <a:effectLst/>
                        </a:rPr>
                      </a:br>
                      <a:r>
                        <a:rPr lang="es-PE" sz="1100" u="none" strike="noStrike">
                          <a:effectLst/>
                        </a:rPr>
                        <a:t>BOLOGNESI CANIS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 823,685.33   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84.00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26.00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0.000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1728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100" u="none" strike="noStrike">
                          <a:effectLst/>
                        </a:rPr>
                        <a:t>100.00%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Liquidacion en Revision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DD.RR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500746"/>
                  </a:ext>
                </a:extLst>
              </a:tr>
            </a:tbl>
          </a:graphicData>
        </a:graphic>
      </p:graphicFrame>
      <p:sp>
        <p:nvSpPr>
          <p:cNvPr id="14" name="Rectángulo redondeado 1"/>
          <p:cNvSpPr/>
          <p:nvPr/>
        </p:nvSpPr>
        <p:spPr>
          <a:xfrm rot="16200000">
            <a:off x="-451073" y="5528255"/>
            <a:ext cx="2511074" cy="177863"/>
          </a:xfrm>
          <a:prstGeom prst="roundRect">
            <a:avLst/>
          </a:prstGeom>
          <a:solidFill>
            <a:srgbClr val="2D8332"/>
          </a:solidFill>
          <a:ln>
            <a:solidFill>
              <a:srgbClr val="2D833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OBRAS DE D.U. N 004-2017</a:t>
            </a:r>
            <a:endParaRPr lang="es-PE" sz="1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rgbClr val="2D8332"/>
        </a:solidFill>
        <a:ln>
          <a:noFill/>
        </a:ln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indent="0">
          <a:buNone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19011378</TotalTime>
  <Words>3704</Words>
  <Application>Microsoft Office PowerPoint</Application>
  <PresentationFormat>Panorámica</PresentationFormat>
  <Paragraphs>1213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ＭＳ Ｐゴシック</vt:lpstr>
      <vt:lpstr>ＭＳ Ｐゴシック</vt:lpstr>
      <vt:lpstr>Adobe Gothic Std B</vt:lpstr>
      <vt:lpstr>Arial</vt:lpstr>
      <vt:lpstr>Arial Black</vt:lpstr>
      <vt:lpstr>Arial Rounded MT Bold</vt:lpstr>
      <vt:lpstr>Calibri</vt:lpstr>
      <vt:lpstr>Segoe UI Black</vt:lpstr>
      <vt:lpstr>Symbol</vt:lpstr>
      <vt:lpstr>Tahoma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ESPECIFICACIONES TECNICAS PARA EL LANZAMIENTO DEL PLAN MULTISECORIAL DE HELADAS Y FRIAJE 2018</dc:title>
  <dc:creator>Alfonso Atanacio Carvajal</dc:creator>
  <cp:lastModifiedBy>Lp-Ramon</cp:lastModifiedBy>
  <cp:revision>596</cp:revision>
  <cp:lastPrinted>2018-05-26T00:58:34Z</cp:lastPrinted>
  <dcterms:created xsi:type="dcterms:W3CDTF">2018-04-19T21:24:28Z</dcterms:created>
  <dcterms:modified xsi:type="dcterms:W3CDTF">2019-01-29T03:54:58Z</dcterms:modified>
</cp:coreProperties>
</file>