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3" r:id="rId3"/>
    <p:sldId id="284" r:id="rId4"/>
    <p:sldId id="280" r:id="rId5"/>
    <p:sldId id="303" r:id="rId6"/>
    <p:sldId id="281" r:id="rId7"/>
    <p:sldId id="274" r:id="rId8"/>
    <p:sldId id="275" r:id="rId9"/>
    <p:sldId id="294" r:id="rId10"/>
    <p:sldId id="286" r:id="rId11"/>
    <p:sldId id="287" r:id="rId12"/>
    <p:sldId id="288" r:id="rId13"/>
    <p:sldId id="289" r:id="rId14"/>
    <p:sldId id="290" r:id="rId15"/>
    <p:sldId id="291" r:id="rId16"/>
    <p:sldId id="304" r:id="rId17"/>
    <p:sldId id="292" r:id="rId18"/>
    <p:sldId id="277" r:id="rId19"/>
    <p:sldId id="302" r:id="rId20"/>
    <p:sldId id="264" r:id="rId21"/>
    <p:sldId id="278" r:id="rId22"/>
    <p:sldId id="279" r:id="rId23"/>
    <p:sldId id="295" r:id="rId24"/>
    <p:sldId id="296" r:id="rId25"/>
    <p:sldId id="299" r:id="rId26"/>
    <p:sldId id="301" r:id="rId27"/>
    <p:sldId id="297" r:id="rId28"/>
    <p:sldId id="298" r:id="rId29"/>
    <p:sldId id="305" r:id="rId30"/>
    <p:sldId id="306" r:id="rId31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CC0000"/>
    <a:srgbClr val="800080"/>
    <a:srgbClr val="FF9900"/>
    <a:srgbClr val="006600"/>
    <a:srgbClr val="00CC00"/>
    <a:srgbClr val="008000"/>
    <a:srgbClr val="339933"/>
    <a:srgbClr val="FFFF00"/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269D01E-BC32-4049-B463-5C60D7B0CCD2}" styleName="Estilo temático 2 - Énfasis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0BD5A-EA95-4C8B-8A0E-F472F9D0B801}" type="datetimeFigureOut">
              <a:rPr lang="es-PE" smtClean="0"/>
              <a:t>30/01/2019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2B4FB-D8D2-48B8-A931-E14EC09B91F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22920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0BD5A-EA95-4C8B-8A0E-F472F9D0B801}" type="datetimeFigureOut">
              <a:rPr lang="es-PE" smtClean="0"/>
              <a:t>30/01/2019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2B4FB-D8D2-48B8-A931-E14EC09B91F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19367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0BD5A-EA95-4C8B-8A0E-F472F9D0B801}" type="datetimeFigureOut">
              <a:rPr lang="es-PE" smtClean="0"/>
              <a:t>30/01/2019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2B4FB-D8D2-48B8-A931-E14EC09B91F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73602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0BD5A-EA95-4C8B-8A0E-F472F9D0B801}" type="datetimeFigureOut">
              <a:rPr lang="es-PE" smtClean="0"/>
              <a:t>30/01/2019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2B4FB-D8D2-48B8-A931-E14EC09B91F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48651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0BD5A-EA95-4C8B-8A0E-F472F9D0B801}" type="datetimeFigureOut">
              <a:rPr lang="es-PE" smtClean="0"/>
              <a:t>30/01/2019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2B4FB-D8D2-48B8-A931-E14EC09B91F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4818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0BD5A-EA95-4C8B-8A0E-F472F9D0B801}" type="datetimeFigureOut">
              <a:rPr lang="es-PE" smtClean="0"/>
              <a:t>30/01/2019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2B4FB-D8D2-48B8-A931-E14EC09B91F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76757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0BD5A-EA95-4C8B-8A0E-F472F9D0B801}" type="datetimeFigureOut">
              <a:rPr lang="es-PE" smtClean="0"/>
              <a:t>30/01/2019</a:t>
            </a:fld>
            <a:endParaRPr lang="es-PE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2B4FB-D8D2-48B8-A931-E14EC09B91F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50733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0BD5A-EA95-4C8B-8A0E-F472F9D0B801}" type="datetimeFigureOut">
              <a:rPr lang="es-PE" smtClean="0"/>
              <a:t>30/01/2019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2B4FB-D8D2-48B8-A931-E14EC09B91F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58586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0BD5A-EA95-4C8B-8A0E-F472F9D0B801}" type="datetimeFigureOut">
              <a:rPr lang="es-PE" smtClean="0"/>
              <a:t>30/01/2019</a:t>
            </a:fld>
            <a:endParaRPr lang="es-PE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2B4FB-D8D2-48B8-A931-E14EC09B91F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74970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0BD5A-EA95-4C8B-8A0E-F472F9D0B801}" type="datetimeFigureOut">
              <a:rPr lang="es-PE" smtClean="0"/>
              <a:t>30/01/2019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2B4FB-D8D2-48B8-A931-E14EC09B91F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72565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0BD5A-EA95-4C8B-8A0E-F472F9D0B801}" type="datetimeFigureOut">
              <a:rPr lang="es-PE" smtClean="0"/>
              <a:t>30/01/2019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2B4FB-D8D2-48B8-A931-E14EC09B91F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94483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60BD5A-EA95-4C8B-8A0E-F472F9D0B801}" type="datetimeFigureOut">
              <a:rPr lang="es-PE" smtClean="0"/>
              <a:t>30/01/2019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72B4FB-D8D2-48B8-A931-E14EC09B91F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29844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.png"/><Relationship Id="rId4" Type="http://schemas.openxmlformats.org/officeDocument/2006/relationships/image" Target="../media/image1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4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.png"/><Relationship Id="rId4" Type="http://schemas.openxmlformats.org/officeDocument/2006/relationships/image" Target="../media/image1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5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.png"/><Relationship Id="rId4" Type="http://schemas.openxmlformats.org/officeDocument/2006/relationships/image" Target="../media/image1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4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6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.png"/><Relationship Id="rId4" Type="http://schemas.openxmlformats.org/officeDocument/2006/relationships/image" Target="../media/image14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6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.png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7.emf"/><Relationship Id="rId4" Type="http://schemas.openxmlformats.org/officeDocument/2006/relationships/package" Target="../embeddings/Hoja_de_c_lculo_de_Microsoft_Excel.xlsx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.png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.png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217670" y="2450702"/>
            <a:ext cx="7981950" cy="960755"/>
          </a:xfrm>
        </p:spPr>
        <p:txBody>
          <a:bodyPr>
            <a:normAutofit/>
          </a:bodyPr>
          <a:lstStyle/>
          <a:p>
            <a:r>
              <a:rPr lang="es-ES" sz="2400" b="1" dirty="0"/>
              <a:t>EXPOSICION DE DIRECTORES ZONALES</a:t>
            </a:r>
            <a:r>
              <a:rPr lang="es-PE" sz="2400" dirty="0"/>
              <a:t/>
            </a:r>
            <a:br>
              <a:rPr lang="es-PE" sz="2400" dirty="0"/>
            </a:br>
            <a:endParaRPr lang="es-PE" sz="24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217670" y="3871594"/>
            <a:ext cx="7974330" cy="2014856"/>
          </a:xfrm>
        </p:spPr>
        <p:txBody>
          <a:bodyPr>
            <a:normAutofit/>
          </a:bodyPr>
          <a:lstStyle/>
          <a:p>
            <a:pPr algn="l"/>
            <a:r>
              <a:rPr lang="es-ES" b="1" dirty="0" smtClean="0">
                <a:latin typeface="Arial Black" panose="020B0A04020102020204" pitchFamily="34" charset="0"/>
              </a:rPr>
              <a:t>Taller:</a:t>
            </a:r>
          </a:p>
          <a:p>
            <a:r>
              <a:rPr lang="es-ES" sz="2800" b="1" dirty="0" smtClean="0">
                <a:latin typeface="Arial Black" panose="020B0A04020102020204" pitchFamily="34" charset="0"/>
              </a:rPr>
              <a:t>“</a:t>
            </a:r>
            <a:r>
              <a:rPr lang="es-ES" sz="2800" b="1" dirty="0">
                <a:latin typeface="Arial Black" panose="020B0A04020102020204" pitchFamily="34" charset="0"/>
              </a:rPr>
              <a:t>INTERCAMBIO DE EXPERIENCIAS DE LA GESTION TECNICA ADMINISTRATIVA DE AGRORURAL</a:t>
            </a:r>
            <a:r>
              <a:rPr lang="es-ES" sz="2800" b="1" dirty="0" smtClean="0">
                <a:latin typeface="Arial Black" panose="020B0A04020102020204" pitchFamily="34" charset="0"/>
              </a:rPr>
              <a:t>”</a:t>
            </a:r>
            <a:endParaRPr lang="es-PE" sz="2800" dirty="0">
              <a:latin typeface="Arial Black" panose="020B0A040201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343150" y="-4762"/>
            <a:ext cx="472440" cy="6858000"/>
          </a:xfrm>
          <a:prstGeom prst="rect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" name="Rectángulo 4"/>
          <p:cNvSpPr/>
          <p:nvPr/>
        </p:nvSpPr>
        <p:spPr>
          <a:xfrm>
            <a:off x="2815590" y="-4762"/>
            <a:ext cx="334010" cy="6858000"/>
          </a:xfrm>
          <a:prstGeom prst="rect">
            <a:avLst/>
          </a:prstGeom>
          <a:solidFill>
            <a:srgbClr val="99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" name="Rectángulo 5"/>
          <p:cNvSpPr/>
          <p:nvPr/>
        </p:nvSpPr>
        <p:spPr>
          <a:xfrm>
            <a:off x="3149600" y="-4762"/>
            <a:ext cx="26162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" name="Rectángulo 6"/>
          <p:cNvSpPr/>
          <p:nvPr/>
        </p:nvSpPr>
        <p:spPr>
          <a:xfrm>
            <a:off x="3411220" y="-4762"/>
            <a:ext cx="21082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20373"/>
            <a:ext cx="2343150" cy="851222"/>
          </a:xfrm>
          <a:prstGeom prst="rect">
            <a:avLst/>
          </a:prstGeom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5734050" y="5752623"/>
            <a:ext cx="4389120" cy="57245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2400" b="1" dirty="0" smtClean="0"/>
              <a:t>ING. ALEMBERT MENDOZA TICONA</a:t>
            </a:r>
            <a:endParaRPr lang="es-PE" sz="2400" dirty="0"/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0" y="3871594"/>
            <a:ext cx="2343150" cy="85868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2400" dirty="0" smtClean="0">
                <a:solidFill>
                  <a:srgbClr val="990000"/>
                </a:solidFill>
                <a:latin typeface="Britannic Bold" panose="020B0903060703020204" pitchFamily="34" charset="0"/>
              </a:rPr>
              <a:t>DIRECCION</a:t>
            </a:r>
          </a:p>
          <a:p>
            <a:r>
              <a:rPr lang="es-PE" sz="2400" dirty="0" smtClean="0">
                <a:solidFill>
                  <a:srgbClr val="990000"/>
                </a:solidFill>
                <a:latin typeface="Britannic Bold" panose="020B0903060703020204" pitchFamily="34" charset="0"/>
              </a:rPr>
              <a:t>ZONAL</a:t>
            </a:r>
          </a:p>
          <a:p>
            <a:r>
              <a:rPr lang="es-PE" sz="2400" dirty="0" smtClean="0">
                <a:solidFill>
                  <a:srgbClr val="990000"/>
                </a:solidFill>
                <a:latin typeface="Britannic Bold" panose="020B0903060703020204" pitchFamily="34" charset="0"/>
              </a:rPr>
              <a:t>MOQUEGUA</a:t>
            </a:r>
            <a:endParaRPr lang="es-PE" sz="2400" dirty="0">
              <a:solidFill>
                <a:srgbClr val="990000"/>
              </a:solidFill>
              <a:latin typeface="Britannic Bold" panose="020B0903060703020204" pitchFamily="34" charset="0"/>
            </a:endParaRPr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16828" y="5185410"/>
            <a:ext cx="2343150" cy="85868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1800" b="1" dirty="0" smtClean="0">
                <a:latin typeface="Britannic Bold" panose="020B0903060703020204" pitchFamily="34" charset="0"/>
              </a:rPr>
              <a:t>2019</a:t>
            </a:r>
            <a:endParaRPr lang="es-PE" sz="1800" b="1" dirty="0">
              <a:latin typeface="Britannic Bold" panose="020B0903060703020204" pitchFamily="34" charset="0"/>
            </a:endParaRPr>
          </a:p>
        </p:txBody>
      </p:sp>
      <p:pic>
        <p:nvPicPr>
          <p:cNvPr id="17410" name="Picture 2" descr="No hay descripciÃ³n de la foto disponible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8" y="-1"/>
            <a:ext cx="2326321" cy="2326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53288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/>
          </p:nvPr>
        </p:nvGraphicFramePr>
        <p:xfrm>
          <a:off x="167641" y="1240810"/>
          <a:ext cx="11826240" cy="4931391"/>
        </p:xfrm>
        <a:graphic>
          <a:graphicData uri="http://schemas.openxmlformats.org/drawingml/2006/table">
            <a:tbl>
              <a:tblPr firstRow="1" bandRow="1"/>
              <a:tblGrid>
                <a:gridCol w="18163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63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897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30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92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5099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927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9422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20453">
                  <a:extLst>
                    <a:ext uri="{9D8B030D-6E8A-4147-A177-3AD203B41FA5}">
                      <a16:colId xmlns:a16="http://schemas.microsoft.com/office/drawing/2014/main" val="959128342"/>
                    </a:ext>
                  </a:extLst>
                </a:gridCol>
                <a:gridCol w="816580">
                  <a:extLst>
                    <a:ext uri="{9D8B030D-6E8A-4147-A177-3AD203B41FA5}">
                      <a16:colId xmlns:a16="http://schemas.microsoft.com/office/drawing/2014/main" val="30336158"/>
                    </a:ext>
                  </a:extLst>
                </a:gridCol>
              </a:tblGrid>
              <a:tr h="380421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s-P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PRODUCTO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s-P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ACTIVIDAD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s-P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SUBACTIVIDAD/                    TAREA/ </a:t>
                      </a:r>
                      <a:r>
                        <a:rPr lang="es-PE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SUB </a:t>
                      </a:r>
                      <a:r>
                        <a:rPr lang="es-P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TAREA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s-P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es-P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DIRECCIÓN ZONAL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1000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P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P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EJECUCION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P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AVANCE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007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Físico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Financiero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Físico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Financiero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PE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Físico (%)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PE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Financiero (%)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8533">
                <a:tc rowSpan="13">
                  <a:txBody>
                    <a:bodyPr/>
                    <a:lstStyle/>
                    <a:p>
                      <a:pPr algn="ctr" fontAlgn="t"/>
                      <a:r>
                        <a:rPr lang="es-PE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3000735: DESARROLLO DE MEDIDAS DE INTERVENCION</a:t>
                      </a:r>
                      <a:r>
                        <a:rPr lang="es-PE" sz="1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PARA LA PROTECCION FISICA FRENTE A PELIGROS</a:t>
                      </a:r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algn="ctr" fontAlgn="t"/>
                      <a:r>
                        <a:rPr lang="es-P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t"/>
                      <a:r>
                        <a:rPr lang="es-P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r>
                        <a:rPr lang="es-PE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5005865: DESARROLLO DE</a:t>
                      </a:r>
                      <a:r>
                        <a:rPr lang="es-PE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TECNICAS AGROPECUARIAS ANTE PELIGROS HIDROMETEOROLOGICO</a:t>
                      </a:r>
                      <a:endParaRPr lang="es-PE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algn="l" fontAlgn="t"/>
                      <a:r>
                        <a:rPr lang="es-P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P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r>
                        <a:rPr lang="es-PE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ASISTENCIA</a:t>
                      </a:r>
                      <a:r>
                        <a:rPr lang="es-PE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TECNICA ANTE PELIGROS HIDROMETEOROLOGICOS</a:t>
                      </a:r>
                      <a:endParaRPr lang="es-PE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r>
                        <a:rPr lang="es-PE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Productores</a:t>
                      </a:r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</a:t>
                      </a:r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46</a:t>
                      </a:r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76.7</a:t>
                      </a:r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8533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t"/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P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r>
                        <a:rPr lang="es-PE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Técnicas</a:t>
                      </a:r>
                      <a:r>
                        <a:rPr lang="es-PE" sz="1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de implementación para ECA en cultivos y pastos</a:t>
                      </a:r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r>
                        <a:rPr lang="es-PE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ECA</a:t>
                      </a:r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r>
                        <a:rPr lang="es-PE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r>
                        <a:rPr lang="es-PE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22495</a:t>
                      </a:r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r>
                        <a:rPr lang="es-PE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r>
                        <a:rPr lang="es-PE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22495</a:t>
                      </a:r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</a:t>
                      </a:r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</a:t>
                      </a:r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8533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t"/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PE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Técnica de Captura y retención de agua de lluvia</a:t>
                      </a:r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TALLER</a:t>
                      </a:r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23165</a:t>
                      </a:r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23165</a:t>
                      </a:r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</a:t>
                      </a:r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</a:t>
                      </a:r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8533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10">
                  <a:txBody>
                    <a:bodyPr/>
                    <a:lstStyle/>
                    <a:p>
                      <a:pPr algn="l" fontAlgn="t"/>
                      <a:r>
                        <a:rPr lang="es-P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r>
                        <a:rPr lang="es-PE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5005565: TRATAMIENTO DE CABECERAS DE CUENCAS</a:t>
                      </a:r>
                      <a:r>
                        <a:rPr lang="es-PE" sz="1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EN GESTION DE RIESGO DE DESASTRE</a:t>
                      </a:r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algn="l" fontAlgn="t"/>
                      <a:r>
                        <a:rPr lang="es-P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s-PE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algn="l" fontAlgn="t"/>
                      <a:r>
                        <a:rPr lang="es-P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  <a:p>
                      <a:pPr algn="l" fontAlgn="t"/>
                      <a:r>
                        <a:rPr lang="es-P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PE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PROTECCION FISICA EN CUENCAS ALTAS</a:t>
                      </a:r>
                      <a:r>
                        <a:rPr lang="es-P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r>
                        <a:rPr lang="es-PE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Productores</a:t>
                      </a:r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420</a:t>
                      </a:r>
                      <a:r>
                        <a:rPr lang="es-P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360</a:t>
                      </a:r>
                      <a:r>
                        <a:rPr lang="es-P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85.7</a:t>
                      </a:r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8533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t"/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PE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Producción de plantones forestales </a:t>
                      </a:r>
                      <a:r>
                        <a:rPr lang="es-P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r>
                        <a:rPr lang="es-PE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Plantones</a:t>
                      </a:r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64,500</a:t>
                      </a:r>
                      <a:r>
                        <a:rPr lang="es-P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19,700</a:t>
                      </a:r>
                      <a:r>
                        <a:rPr lang="es-P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64,500</a:t>
                      </a:r>
                      <a:r>
                        <a:rPr lang="es-P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19,690</a:t>
                      </a:r>
                      <a:r>
                        <a:rPr lang="es-P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</a:t>
                      </a:r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</a:t>
                      </a:r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4462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t"/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PE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Plantaciones</a:t>
                      </a:r>
                      <a:r>
                        <a:rPr lang="es-PE" sz="1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forestales</a:t>
                      </a:r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Has</a:t>
                      </a:r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44.91</a:t>
                      </a:r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85,660</a:t>
                      </a:r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9.23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85,195</a:t>
                      </a:r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20.56</a:t>
                      </a:r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99.46</a:t>
                      </a:r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2868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t"/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PE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Construcción de Diques</a:t>
                      </a:r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N° Diques</a:t>
                      </a:r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290</a:t>
                      </a:r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27,550</a:t>
                      </a:r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290</a:t>
                      </a:r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27,193</a:t>
                      </a:r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</a:t>
                      </a:r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98.7</a:t>
                      </a:r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2867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t"/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PE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Construcción de Zanjas</a:t>
                      </a:r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Has</a:t>
                      </a:r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</a:t>
                      </a:r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26,400</a:t>
                      </a:r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</a:t>
                      </a:r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26,400</a:t>
                      </a:r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</a:t>
                      </a:r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</a:t>
                      </a:r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2867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PE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Manejo</a:t>
                      </a:r>
                      <a:r>
                        <a:rPr lang="es-PE" sz="1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de Praderas</a:t>
                      </a:r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Has</a:t>
                      </a:r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9.63</a:t>
                      </a:r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44,155</a:t>
                      </a:r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9.63</a:t>
                      </a:r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43,855</a:t>
                      </a:r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</a:t>
                      </a:r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99.32</a:t>
                      </a:r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68533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t"/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P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r>
                        <a:rPr lang="es-PE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ASISTENCIA TECNICA PARA EL TRATAMIENTO DE CUENCAS ALTAS</a:t>
                      </a:r>
                      <a:endParaRPr lang="es-PE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Productores</a:t>
                      </a:r>
                      <a:r>
                        <a:rPr lang="es-P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420</a:t>
                      </a:r>
                      <a:r>
                        <a:rPr lang="es-P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360</a:t>
                      </a:r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85.7</a:t>
                      </a:r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1491">
                <a:tc vMerge="1">
                  <a:txBody>
                    <a:bodyPr/>
                    <a:lstStyle/>
                    <a:p>
                      <a:pPr algn="l" fontAlgn="t"/>
                      <a:endParaRPr lang="es-PE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t"/>
                      <a:endParaRPr lang="es-PE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P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r>
                        <a:rPr lang="es-PE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Días de Campo</a:t>
                      </a:r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r>
                        <a:rPr lang="es-PE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N° Día campo</a:t>
                      </a:r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r>
                        <a:rPr lang="es-PE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</a:t>
                      </a:r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4800</a:t>
                      </a:r>
                      <a:r>
                        <a:rPr lang="es-P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</a:t>
                      </a:r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4,800</a:t>
                      </a:r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</a:t>
                      </a:r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</a:t>
                      </a:r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8392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t"/>
                      <a:endParaRPr lang="es-PE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PE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Concurso Campesino</a:t>
                      </a:r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Concurso</a:t>
                      </a:r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4000</a:t>
                      </a:r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4,000</a:t>
                      </a:r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</a:t>
                      </a:r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</a:t>
                      </a:r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1818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t"/>
                      <a:endParaRPr lang="es-PE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PE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Acompañamiento Operativo</a:t>
                      </a:r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N° Visitas</a:t>
                      </a:r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160</a:t>
                      </a:r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11200</a:t>
                      </a:r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158</a:t>
                      </a:r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11,000</a:t>
                      </a:r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98.75</a:t>
                      </a:r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98.21</a:t>
                      </a:r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0" y="779145"/>
            <a:ext cx="12192000" cy="46166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E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EJECUCION PRESUPUESTAL AL 25 DE ENERO DEL 2019</a:t>
            </a:r>
            <a:endParaRPr lang="es-PE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86840" cy="503813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0" y="0"/>
            <a:ext cx="1386840" cy="779145"/>
            <a:chOff x="0" y="0"/>
            <a:chExt cx="1386840" cy="779145"/>
          </a:xfrm>
        </p:grpSpPr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386840" cy="503813"/>
            </a:xfrm>
            <a:prstGeom prst="rect">
              <a:avLst/>
            </a:prstGeom>
          </p:spPr>
        </p:pic>
        <p:sp>
          <p:nvSpPr>
            <p:cNvPr id="7" name="Título 1"/>
            <p:cNvSpPr txBox="1">
              <a:spLocks/>
            </p:cNvSpPr>
            <p:nvPr/>
          </p:nvSpPr>
          <p:spPr>
            <a:xfrm>
              <a:off x="0" y="489465"/>
              <a:ext cx="1386840" cy="289680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 fontScale="92500" lnSpcReduction="20000"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s-PE" sz="1000" dirty="0" smtClean="0">
                  <a:solidFill>
                    <a:srgbClr val="990000"/>
                  </a:solidFill>
                  <a:latin typeface="Britannic Bold" panose="020B0903060703020204" pitchFamily="34" charset="0"/>
                </a:rPr>
                <a:t>DIRECCION ZONAL MOQUEGUA</a:t>
              </a:r>
              <a:endParaRPr lang="es-PE" sz="1000" dirty="0">
                <a:solidFill>
                  <a:srgbClr val="990000"/>
                </a:solidFill>
                <a:latin typeface="Britannic Bold" panose="020B0903060703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7746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/>
          </p:nvPr>
        </p:nvGraphicFramePr>
        <p:xfrm>
          <a:off x="144000" y="1240810"/>
          <a:ext cx="11912600" cy="4804868"/>
        </p:xfrm>
        <a:graphic>
          <a:graphicData uri="http://schemas.openxmlformats.org/drawingml/2006/table">
            <a:tbl>
              <a:tblPr firstRow="1" bandRow="1"/>
              <a:tblGrid>
                <a:gridCol w="18295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95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57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05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47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579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547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0148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25714">
                  <a:extLst>
                    <a:ext uri="{9D8B030D-6E8A-4147-A177-3AD203B41FA5}">
                      <a16:colId xmlns:a16="http://schemas.microsoft.com/office/drawing/2014/main" val="959128342"/>
                    </a:ext>
                  </a:extLst>
                </a:gridCol>
                <a:gridCol w="822543">
                  <a:extLst>
                    <a:ext uri="{9D8B030D-6E8A-4147-A177-3AD203B41FA5}">
                      <a16:colId xmlns:a16="http://schemas.microsoft.com/office/drawing/2014/main" val="30336158"/>
                    </a:ext>
                  </a:extLst>
                </a:gridCol>
              </a:tblGrid>
              <a:tr h="355666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s-P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PRODUCTO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s-P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ACTIVIDAD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s-P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SUBACTIVIDAD/                    TAREA/ </a:t>
                      </a:r>
                      <a:r>
                        <a:rPr lang="es-PE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SUB </a:t>
                      </a:r>
                      <a:r>
                        <a:rPr lang="es-P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TAREA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s-P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es-P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DIRECCIÓN ZONAL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3406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P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P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EJECUCION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P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AVANCE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9825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Físico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Financiero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Físico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Financiero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PE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Físico (%)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PE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Financiero (%)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4552">
                <a:tc rowSpan="11">
                  <a:txBody>
                    <a:bodyPr/>
                    <a:lstStyle/>
                    <a:p>
                      <a:pPr algn="ctr" fontAlgn="t"/>
                      <a:r>
                        <a:rPr lang="es-PE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3000734: CAPACIDAD</a:t>
                      </a:r>
                      <a:r>
                        <a:rPr lang="es-PE" sz="1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INSTALADA PARA LA PREPARACION Y RESPUESTA FRENTE A EMERGENCIAS Y DESASTRES</a:t>
                      </a:r>
                      <a:endParaRPr lang="es-PE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11">
                  <a:txBody>
                    <a:bodyPr/>
                    <a:lstStyle/>
                    <a:p>
                      <a:pPr algn="l" fontAlgn="t"/>
                      <a:r>
                        <a:rPr lang="es-P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r>
                        <a:rPr lang="es-PE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5005611: ADMINISTRACION Y ALMACENAMIENTO DE KITS PARA LA ASISTENCIA FRENTE A EMERGENCIA Y DESASTRES</a:t>
                      </a:r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PE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INSUMOS AGRICOLAS PARA HELADAS Y FRIAJE</a:t>
                      </a:r>
                      <a:endParaRPr lang="es-PE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4552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t"/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PE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Kit de Abono Foliar</a:t>
                      </a:r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Litros</a:t>
                      </a:r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570</a:t>
                      </a:r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12000</a:t>
                      </a:r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630</a:t>
                      </a:r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11970</a:t>
                      </a:r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110.5</a:t>
                      </a:r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99.75</a:t>
                      </a:r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4552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PE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Has de cultivos asistidos con abono foliar</a:t>
                      </a:r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Has</a:t>
                      </a:r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142.5</a:t>
                      </a:r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142.5</a:t>
                      </a:r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</a:t>
                      </a:r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4552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PE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Productores  beneficiados con abono foliar</a:t>
                      </a:r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Productores</a:t>
                      </a:r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286</a:t>
                      </a:r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286</a:t>
                      </a:r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</a:t>
                      </a:r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4552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PE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Kit de semillas de cultivos transitorios</a:t>
                      </a:r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Kgs</a:t>
                      </a:r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30903.81</a:t>
                      </a:r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106000</a:t>
                      </a:r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30903.81</a:t>
                      </a:r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106000</a:t>
                      </a:r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</a:t>
                      </a:r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</a:t>
                      </a:r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4552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PE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Has de cultivos asistidos con  cultivos transitorios</a:t>
                      </a:r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Has</a:t>
                      </a:r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20.6</a:t>
                      </a:r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20.6</a:t>
                      </a:r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</a:t>
                      </a:r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4552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PE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Productores  beneficiados con cultivos transitorios</a:t>
                      </a:r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Productores</a:t>
                      </a:r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165</a:t>
                      </a:r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165</a:t>
                      </a:r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</a:t>
                      </a:r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4552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PE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Kit de semillas de pastos cultivados</a:t>
                      </a:r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Kgs</a:t>
                      </a:r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2000</a:t>
                      </a:r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48000</a:t>
                      </a:r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1868.36</a:t>
                      </a:r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48000</a:t>
                      </a:r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93.42</a:t>
                      </a:r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</a:t>
                      </a:r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4552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PE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Has de cultivos asistidos con  pastos cultivados</a:t>
                      </a:r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Has</a:t>
                      </a:r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80</a:t>
                      </a:r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80</a:t>
                      </a:r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</a:t>
                      </a:r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4552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PE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Productores  beneficiados con pastos</a:t>
                      </a:r>
                      <a:r>
                        <a:rPr lang="es-PE" sz="1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cultivados</a:t>
                      </a:r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Productores</a:t>
                      </a:r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160</a:t>
                      </a:r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160</a:t>
                      </a:r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</a:t>
                      </a:r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44552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t"/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PE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Acompañamiento operativo</a:t>
                      </a:r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Visitas</a:t>
                      </a:r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</a:t>
                      </a:r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25160</a:t>
                      </a:r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</a:t>
                      </a:r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25160</a:t>
                      </a:r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</a:t>
                      </a:r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</a:t>
                      </a:r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0" y="779145"/>
            <a:ext cx="12192000" cy="46166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E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EJECUCION PRESUPUESTAL AL 25 DE ENERO DEL 2019</a:t>
            </a:r>
            <a:endParaRPr lang="es-PE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86840" cy="503813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0" y="0"/>
            <a:ext cx="1386840" cy="779145"/>
            <a:chOff x="0" y="0"/>
            <a:chExt cx="1386840" cy="779145"/>
          </a:xfrm>
        </p:grpSpPr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386840" cy="503813"/>
            </a:xfrm>
            <a:prstGeom prst="rect">
              <a:avLst/>
            </a:prstGeom>
          </p:spPr>
        </p:pic>
        <p:sp>
          <p:nvSpPr>
            <p:cNvPr id="7" name="Título 1"/>
            <p:cNvSpPr txBox="1">
              <a:spLocks/>
            </p:cNvSpPr>
            <p:nvPr/>
          </p:nvSpPr>
          <p:spPr>
            <a:xfrm>
              <a:off x="0" y="489465"/>
              <a:ext cx="1386840" cy="289680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 fontScale="92500" lnSpcReduction="20000"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s-PE" sz="1000" dirty="0" smtClean="0">
                  <a:solidFill>
                    <a:srgbClr val="990000"/>
                  </a:solidFill>
                  <a:latin typeface="Britannic Bold" panose="020B0903060703020204" pitchFamily="34" charset="0"/>
                </a:rPr>
                <a:t>DIRECCION ZONAL MOQUEGUA</a:t>
              </a:r>
              <a:endParaRPr lang="es-PE" sz="1000" dirty="0">
                <a:solidFill>
                  <a:srgbClr val="990000"/>
                </a:solidFill>
                <a:latin typeface="Britannic Bold" panose="020B0903060703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9419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/>
          </p:nvPr>
        </p:nvGraphicFramePr>
        <p:xfrm>
          <a:off x="144000" y="1240810"/>
          <a:ext cx="11912600" cy="2737556"/>
        </p:xfrm>
        <a:graphic>
          <a:graphicData uri="http://schemas.openxmlformats.org/drawingml/2006/table">
            <a:tbl>
              <a:tblPr firstRow="1" bandRow="1"/>
              <a:tblGrid>
                <a:gridCol w="18295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95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57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05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47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579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547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0148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25714">
                  <a:extLst>
                    <a:ext uri="{9D8B030D-6E8A-4147-A177-3AD203B41FA5}">
                      <a16:colId xmlns:a16="http://schemas.microsoft.com/office/drawing/2014/main" val="959128342"/>
                    </a:ext>
                  </a:extLst>
                </a:gridCol>
                <a:gridCol w="822543">
                  <a:extLst>
                    <a:ext uri="{9D8B030D-6E8A-4147-A177-3AD203B41FA5}">
                      <a16:colId xmlns:a16="http://schemas.microsoft.com/office/drawing/2014/main" val="30336158"/>
                    </a:ext>
                  </a:extLst>
                </a:gridCol>
              </a:tblGrid>
              <a:tr h="355666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s-P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PRODUCTO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s-P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ACTIVIDAD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s-P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SUBACTIVIDAD/                    TAREA/ </a:t>
                      </a:r>
                      <a:r>
                        <a:rPr lang="es-PE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SUB </a:t>
                      </a:r>
                      <a:r>
                        <a:rPr lang="es-P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TAREA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s-P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es-P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DIRECCIÓN ZONAL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3406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P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P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EJECUCION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P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AVANCE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9825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Físico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Financiero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Físico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Financiero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PE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Físico (%)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PE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Financiero (%)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4552">
                <a:tc rowSpan="5">
                  <a:txBody>
                    <a:bodyPr/>
                    <a:lstStyle/>
                    <a:p>
                      <a:pPr algn="ctr" fontAlgn="t"/>
                      <a:r>
                        <a:rPr lang="es-PE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3000734: CAPACIDAD</a:t>
                      </a:r>
                      <a:r>
                        <a:rPr lang="es-PE" sz="1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INSTALADA PARA LA PREPARACION Y RESPUESTA FRENTE A EMERGENCIAS Y DESASTRES</a:t>
                      </a:r>
                      <a:endParaRPr lang="es-PE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l" fontAlgn="t"/>
                      <a:r>
                        <a:rPr lang="es-P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r>
                        <a:rPr lang="es-PE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5005611: ADMINISTRACION Y ALMACENAMIENTO DE KITS PARA LA ASISTENCIA FRENTE A EMERGENCIA Y DESASTRES</a:t>
                      </a:r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PE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INSUMOS PECUARIOS</a:t>
                      </a:r>
                      <a:r>
                        <a:rPr lang="es-PE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s-PE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PARA HELADAS Y FRIAJE</a:t>
                      </a:r>
                      <a:endParaRPr lang="es-PE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4552">
                <a:tc vMerge="1">
                  <a:txBody>
                    <a:bodyPr/>
                    <a:lstStyle/>
                    <a:p>
                      <a:pPr algn="ctr" fontAlgn="t"/>
                      <a:endParaRPr lang="es-PE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t"/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PE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Kit veterinario</a:t>
                      </a:r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Kit</a:t>
                      </a:r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749</a:t>
                      </a:r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87,770.14</a:t>
                      </a:r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749</a:t>
                      </a:r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52,755.14</a:t>
                      </a:r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</a:t>
                      </a:r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60.11</a:t>
                      </a:r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4552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PE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Ganado asistido con Kit Veterinario</a:t>
                      </a:r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Cabeza</a:t>
                      </a:r>
                      <a:r>
                        <a:rPr lang="es-PE" sz="1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de ganado</a:t>
                      </a:r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74,900</a:t>
                      </a:r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74,900</a:t>
                      </a:r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</a:t>
                      </a:r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4552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PE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Productores beneficiados con </a:t>
                      </a:r>
                      <a:r>
                        <a:rPr lang="es-PE" sz="1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Kit Veterinario</a:t>
                      </a:r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Productores</a:t>
                      </a:r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749</a:t>
                      </a:r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749</a:t>
                      </a:r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</a:t>
                      </a:r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4552">
                <a:tc vMerge="1">
                  <a:txBody>
                    <a:bodyPr/>
                    <a:lstStyle/>
                    <a:p>
                      <a:pPr algn="ctr" fontAlgn="t"/>
                      <a:endParaRPr lang="es-PE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t"/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PE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Acompañamiento técnico operativo</a:t>
                      </a:r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Visitas</a:t>
                      </a:r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450</a:t>
                      </a:r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56700</a:t>
                      </a:r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450</a:t>
                      </a:r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56700</a:t>
                      </a:r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</a:t>
                      </a:r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</a:t>
                      </a:r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0" y="779145"/>
            <a:ext cx="12192000" cy="46166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E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EJECUCION PRESUPUESTAL AL 25 DE ENERO DEL 2019</a:t>
            </a:r>
            <a:endParaRPr lang="es-PE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86840" cy="503813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0" y="0"/>
            <a:ext cx="1386840" cy="779145"/>
            <a:chOff x="0" y="0"/>
            <a:chExt cx="1386840" cy="779145"/>
          </a:xfrm>
        </p:grpSpPr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386840" cy="503813"/>
            </a:xfrm>
            <a:prstGeom prst="rect">
              <a:avLst/>
            </a:prstGeom>
          </p:spPr>
        </p:pic>
        <p:sp>
          <p:nvSpPr>
            <p:cNvPr id="7" name="Título 1"/>
            <p:cNvSpPr txBox="1">
              <a:spLocks/>
            </p:cNvSpPr>
            <p:nvPr/>
          </p:nvSpPr>
          <p:spPr>
            <a:xfrm>
              <a:off x="0" y="489465"/>
              <a:ext cx="1386840" cy="289680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 fontScale="92500" lnSpcReduction="20000"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s-PE" sz="1000" dirty="0" smtClean="0">
                  <a:solidFill>
                    <a:srgbClr val="990000"/>
                  </a:solidFill>
                  <a:latin typeface="Britannic Bold" panose="020B0903060703020204" pitchFamily="34" charset="0"/>
                </a:rPr>
                <a:t>DIRECCION ZONAL MOQUEGUA</a:t>
              </a:r>
              <a:endParaRPr lang="es-PE" sz="1000" dirty="0">
                <a:solidFill>
                  <a:srgbClr val="990000"/>
                </a:solidFill>
                <a:latin typeface="Britannic Bold" panose="020B0903060703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0384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Objeto"/>
          <p:cNvGraphicFramePr>
            <a:graphicFrameLocks noChangeAspect="1"/>
          </p:cNvGraphicFramePr>
          <p:nvPr>
            <p:extLst/>
          </p:nvPr>
        </p:nvGraphicFramePr>
        <p:xfrm>
          <a:off x="243840" y="1240810"/>
          <a:ext cx="11697335" cy="39463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5" name="Hoja de cálculo" r:id="rId3" imgW="10753779" imgH="3629012" progId="Excel.Sheet.12">
                  <p:embed/>
                </p:oleObj>
              </mc:Choice>
              <mc:Fallback>
                <p:oleObj name="Hoja de cálculo" r:id="rId3" imgW="10753779" imgH="362901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3840" y="1240810"/>
                        <a:ext cx="11697335" cy="39463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2 CuadroTexto"/>
          <p:cNvSpPr txBox="1"/>
          <p:nvPr/>
        </p:nvSpPr>
        <p:spPr>
          <a:xfrm>
            <a:off x="0" y="779145"/>
            <a:ext cx="12192000" cy="461665"/>
          </a:xfrm>
          <a:prstGeom prst="rect">
            <a:avLst/>
          </a:prstGeom>
          <a:solidFill>
            <a:srgbClr val="80008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E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PROGRAMACION DE TRATAMIENTO DE CUENCAS ALTAS 2019</a:t>
            </a:r>
            <a:endParaRPr lang="es-PE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86840" cy="503813"/>
          </a:xfrm>
          <a:prstGeom prst="rect">
            <a:avLst/>
          </a:prstGeom>
        </p:spPr>
      </p:pic>
      <p:grpSp>
        <p:nvGrpSpPr>
          <p:cNvPr id="6" name="Grupo 5"/>
          <p:cNvGrpSpPr/>
          <p:nvPr/>
        </p:nvGrpSpPr>
        <p:grpSpPr>
          <a:xfrm>
            <a:off x="0" y="0"/>
            <a:ext cx="1386840" cy="779145"/>
            <a:chOff x="0" y="0"/>
            <a:chExt cx="1386840" cy="779145"/>
          </a:xfrm>
        </p:grpSpPr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386840" cy="503813"/>
            </a:xfrm>
            <a:prstGeom prst="rect">
              <a:avLst/>
            </a:prstGeom>
          </p:spPr>
        </p:pic>
        <p:sp>
          <p:nvSpPr>
            <p:cNvPr id="8" name="Título 1"/>
            <p:cNvSpPr txBox="1">
              <a:spLocks/>
            </p:cNvSpPr>
            <p:nvPr/>
          </p:nvSpPr>
          <p:spPr>
            <a:xfrm>
              <a:off x="0" y="489465"/>
              <a:ext cx="1386840" cy="289680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 fontScale="92500" lnSpcReduction="20000"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s-PE" sz="1000" dirty="0" smtClean="0">
                  <a:solidFill>
                    <a:srgbClr val="990000"/>
                  </a:solidFill>
                  <a:latin typeface="Britannic Bold" panose="020B0903060703020204" pitchFamily="34" charset="0"/>
                </a:rPr>
                <a:t>DIRECCION ZONAL MOQUEGUA</a:t>
              </a:r>
              <a:endParaRPr lang="es-PE" sz="1000" dirty="0">
                <a:solidFill>
                  <a:srgbClr val="990000"/>
                </a:solidFill>
                <a:latin typeface="Britannic Bold" panose="020B0903060703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8191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Objeto"/>
          <p:cNvGraphicFramePr>
            <a:graphicFrameLocks noChangeAspect="1"/>
          </p:cNvGraphicFramePr>
          <p:nvPr>
            <p:extLst/>
          </p:nvPr>
        </p:nvGraphicFramePr>
        <p:xfrm>
          <a:off x="258763" y="1241425"/>
          <a:ext cx="11658600" cy="2633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9" name="Hoja de cálculo" r:id="rId3" imgW="6829380" imgH="1542919" progId="Excel.Sheet.12">
                  <p:embed/>
                </p:oleObj>
              </mc:Choice>
              <mc:Fallback>
                <p:oleObj name="Hoja de cálculo" r:id="rId3" imgW="6829380" imgH="154291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8763" y="1241425"/>
                        <a:ext cx="11658600" cy="2633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0" y="779145"/>
            <a:ext cx="12192000" cy="461665"/>
          </a:xfrm>
          <a:prstGeom prst="rect">
            <a:avLst/>
          </a:prstGeom>
          <a:solidFill>
            <a:srgbClr val="80008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E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DISTRIBUCION DE ATENCION EN MARCO AL PMAHF 2019</a:t>
            </a:r>
            <a:endParaRPr lang="es-PE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86840" cy="503813"/>
          </a:xfrm>
          <a:prstGeom prst="rect">
            <a:avLst/>
          </a:prstGeom>
        </p:spPr>
      </p:pic>
      <p:grpSp>
        <p:nvGrpSpPr>
          <p:cNvPr id="6" name="Grupo 5"/>
          <p:cNvGrpSpPr/>
          <p:nvPr/>
        </p:nvGrpSpPr>
        <p:grpSpPr>
          <a:xfrm>
            <a:off x="0" y="0"/>
            <a:ext cx="1386840" cy="779145"/>
            <a:chOff x="0" y="0"/>
            <a:chExt cx="1386840" cy="779145"/>
          </a:xfrm>
        </p:grpSpPr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386840" cy="503813"/>
            </a:xfrm>
            <a:prstGeom prst="rect">
              <a:avLst/>
            </a:prstGeom>
          </p:spPr>
        </p:pic>
        <p:sp>
          <p:nvSpPr>
            <p:cNvPr id="8" name="Título 1"/>
            <p:cNvSpPr txBox="1">
              <a:spLocks/>
            </p:cNvSpPr>
            <p:nvPr/>
          </p:nvSpPr>
          <p:spPr>
            <a:xfrm>
              <a:off x="0" y="489465"/>
              <a:ext cx="1386840" cy="289680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 fontScale="92500" lnSpcReduction="20000"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s-PE" sz="1000" dirty="0" smtClean="0">
                  <a:solidFill>
                    <a:srgbClr val="990000"/>
                  </a:solidFill>
                  <a:latin typeface="Britannic Bold" panose="020B0903060703020204" pitchFamily="34" charset="0"/>
                </a:rPr>
                <a:t>DIRECCION ZONAL MOQUEGUA</a:t>
              </a:r>
              <a:endParaRPr lang="es-PE" sz="1000" dirty="0">
                <a:solidFill>
                  <a:srgbClr val="990000"/>
                </a:solidFill>
                <a:latin typeface="Britannic Bold" panose="020B0903060703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8294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Objeto"/>
          <p:cNvGraphicFramePr>
            <a:graphicFrameLocks noChangeAspect="1"/>
          </p:cNvGraphicFramePr>
          <p:nvPr>
            <p:extLst/>
          </p:nvPr>
        </p:nvGraphicFramePr>
        <p:xfrm>
          <a:off x="289560" y="1241425"/>
          <a:ext cx="11621135" cy="13290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3" name="Hoja de cálculo" r:id="rId3" imgW="7572574" imgH="866893" progId="Excel.Sheet.12">
                  <p:embed/>
                </p:oleObj>
              </mc:Choice>
              <mc:Fallback>
                <p:oleObj name="Hoja de cálculo" r:id="rId3" imgW="7572574" imgH="86689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9560" y="1241425"/>
                        <a:ext cx="11621135" cy="13290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2 CuadroTexto"/>
          <p:cNvSpPr txBox="1"/>
          <p:nvPr/>
        </p:nvSpPr>
        <p:spPr>
          <a:xfrm>
            <a:off x="0" y="779145"/>
            <a:ext cx="12192000" cy="461665"/>
          </a:xfrm>
          <a:prstGeom prst="rect">
            <a:avLst/>
          </a:prstGeom>
          <a:solidFill>
            <a:srgbClr val="80008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E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PROGRAMACION DE COBERTIZOS 2019</a:t>
            </a:r>
            <a:endParaRPr lang="es-PE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86840" cy="503813"/>
          </a:xfrm>
          <a:prstGeom prst="rect">
            <a:avLst/>
          </a:prstGeom>
        </p:spPr>
      </p:pic>
      <p:grpSp>
        <p:nvGrpSpPr>
          <p:cNvPr id="6" name="Grupo 5"/>
          <p:cNvGrpSpPr/>
          <p:nvPr/>
        </p:nvGrpSpPr>
        <p:grpSpPr>
          <a:xfrm>
            <a:off x="0" y="0"/>
            <a:ext cx="1386840" cy="779145"/>
            <a:chOff x="0" y="0"/>
            <a:chExt cx="1386840" cy="779145"/>
          </a:xfrm>
        </p:grpSpPr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386840" cy="503813"/>
            </a:xfrm>
            <a:prstGeom prst="rect">
              <a:avLst/>
            </a:prstGeom>
          </p:spPr>
        </p:pic>
        <p:sp>
          <p:nvSpPr>
            <p:cNvPr id="8" name="Título 1"/>
            <p:cNvSpPr txBox="1">
              <a:spLocks/>
            </p:cNvSpPr>
            <p:nvPr/>
          </p:nvSpPr>
          <p:spPr>
            <a:xfrm>
              <a:off x="0" y="489465"/>
              <a:ext cx="1386840" cy="289680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 fontScale="92500" lnSpcReduction="20000"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s-PE" sz="1000" dirty="0" smtClean="0">
                  <a:solidFill>
                    <a:srgbClr val="990000"/>
                  </a:solidFill>
                  <a:latin typeface="Britannic Bold" panose="020B0903060703020204" pitchFamily="34" charset="0"/>
                </a:rPr>
                <a:t>DIRECCION ZONAL MOQUEGUA</a:t>
              </a:r>
              <a:endParaRPr lang="es-PE" sz="1000" dirty="0">
                <a:solidFill>
                  <a:srgbClr val="990000"/>
                </a:solidFill>
                <a:latin typeface="Britannic Bold" panose="020B0903060703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9890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CuadroTexto"/>
          <p:cNvSpPr txBox="1"/>
          <p:nvPr/>
        </p:nvSpPr>
        <p:spPr>
          <a:xfrm>
            <a:off x="0" y="779145"/>
            <a:ext cx="12192000" cy="461665"/>
          </a:xfrm>
          <a:prstGeom prst="rect">
            <a:avLst/>
          </a:prstGeom>
          <a:solidFill>
            <a:srgbClr val="80008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E" sz="2400" dirty="0">
                <a:solidFill>
                  <a:schemeClr val="bg1"/>
                </a:solidFill>
                <a:latin typeface="Arial Black" panose="020B0A04020102020204" pitchFamily="34" charset="0"/>
              </a:rPr>
              <a:t>PROGRAMACION </a:t>
            </a:r>
            <a:r>
              <a:rPr lang="es-PE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PARA </a:t>
            </a:r>
            <a:r>
              <a:rPr lang="es-PE" sz="2400" dirty="0">
                <a:solidFill>
                  <a:schemeClr val="bg1"/>
                </a:solidFill>
                <a:latin typeface="Arial Black" panose="020B0A04020102020204" pitchFamily="34" charset="0"/>
              </a:rPr>
              <a:t>LA INSTALACION DE </a:t>
            </a:r>
            <a:r>
              <a:rPr lang="es-PE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PASTOS</a:t>
            </a:r>
            <a:endParaRPr lang="es-PE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0" y="0"/>
            <a:ext cx="1386840" cy="779145"/>
            <a:chOff x="0" y="0"/>
            <a:chExt cx="1386840" cy="779145"/>
          </a:xfrm>
        </p:grpSpPr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386840" cy="503813"/>
            </a:xfrm>
            <a:prstGeom prst="rect">
              <a:avLst/>
            </a:prstGeom>
          </p:spPr>
        </p:pic>
        <p:sp>
          <p:nvSpPr>
            <p:cNvPr id="7" name="Título 1"/>
            <p:cNvSpPr txBox="1">
              <a:spLocks/>
            </p:cNvSpPr>
            <p:nvPr/>
          </p:nvSpPr>
          <p:spPr>
            <a:xfrm>
              <a:off x="0" y="489465"/>
              <a:ext cx="1386840" cy="289680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 fontScale="92500" lnSpcReduction="20000"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s-PE" sz="1000" dirty="0" smtClean="0">
                  <a:solidFill>
                    <a:srgbClr val="990000"/>
                  </a:solidFill>
                  <a:latin typeface="Britannic Bold" panose="020B0903060703020204" pitchFamily="34" charset="0"/>
                </a:rPr>
                <a:t>DIRECCION ZONAL MOQUEGUA</a:t>
              </a:r>
              <a:endParaRPr lang="es-PE" sz="1000" dirty="0">
                <a:solidFill>
                  <a:srgbClr val="990000"/>
                </a:solidFill>
                <a:latin typeface="Britannic Bold" panose="020B0903060703020204" pitchFamily="34" charset="0"/>
              </a:endParaRPr>
            </a:p>
          </p:txBody>
        </p:sp>
      </p:grpSp>
      <p:graphicFrame>
        <p:nvGraphicFramePr>
          <p:cNvPr id="9" name="Objeto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954315"/>
              </p:ext>
            </p:extLst>
          </p:nvPr>
        </p:nvGraphicFramePr>
        <p:xfrm>
          <a:off x="309027" y="1240810"/>
          <a:ext cx="11476573" cy="55253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0" name="Hoja de cálculo" r:id="rId4" imgW="16182933" imgH="7791529" progId="Excel.Sheet.12">
                  <p:embed/>
                </p:oleObj>
              </mc:Choice>
              <mc:Fallback>
                <p:oleObj name="Hoja de cálculo" r:id="rId4" imgW="16182933" imgH="779152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9027" y="1240810"/>
                        <a:ext cx="11476573" cy="55253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88175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622040" y="1709738"/>
            <a:ext cx="7725410" cy="2852737"/>
          </a:xfrm>
        </p:spPr>
        <p:txBody>
          <a:bodyPr/>
          <a:lstStyle/>
          <a:p>
            <a:r>
              <a:rPr lang="es-PE" b="1" dirty="0" smtClean="0"/>
              <a:t>GESTION LOCAL </a:t>
            </a:r>
            <a:endParaRPr lang="es-PE" b="1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idx="1"/>
          </p:nvPr>
        </p:nvSpPr>
        <p:spPr>
          <a:xfrm>
            <a:off x="3622040" y="4589463"/>
            <a:ext cx="7725410" cy="1500187"/>
          </a:xfrm>
        </p:spPr>
        <p:txBody>
          <a:bodyPr/>
          <a:lstStyle/>
          <a:p>
            <a:endParaRPr lang="es-PE" dirty="0"/>
          </a:p>
        </p:txBody>
      </p:sp>
      <p:sp>
        <p:nvSpPr>
          <p:cNvPr id="5" name="Rectángulo 4"/>
          <p:cNvSpPr/>
          <p:nvPr/>
        </p:nvSpPr>
        <p:spPr>
          <a:xfrm>
            <a:off x="2343150" y="-4762"/>
            <a:ext cx="472440" cy="6858000"/>
          </a:xfrm>
          <a:prstGeom prst="rect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" name="Rectángulo 5"/>
          <p:cNvSpPr/>
          <p:nvPr/>
        </p:nvSpPr>
        <p:spPr>
          <a:xfrm>
            <a:off x="2815590" y="-4762"/>
            <a:ext cx="334010" cy="6858000"/>
          </a:xfrm>
          <a:prstGeom prst="rect">
            <a:avLst/>
          </a:prstGeom>
          <a:solidFill>
            <a:srgbClr val="99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" name="Rectángulo 6"/>
          <p:cNvSpPr/>
          <p:nvPr/>
        </p:nvSpPr>
        <p:spPr>
          <a:xfrm>
            <a:off x="3149600" y="-4762"/>
            <a:ext cx="26162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Rectángulo 7"/>
          <p:cNvSpPr/>
          <p:nvPr/>
        </p:nvSpPr>
        <p:spPr>
          <a:xfrm>
            <a:off x="3411220" y="-4762"/>
            <a:ext cx="21082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20373"/>
            <a:ext cx="2343150" cy="851222"/>
          </a:xfrm>
          <a:prstGeom prst="rect">
            <a:avLst/>
          </a:prstGeom>
        </p:spPr>
      </p:pic>
      <p:sp>
        <p:nvSpPr>
          <p:cNvPr id="10" name="Título 1"/>
          <p:cNvSpPr txBox="1">
            <a:spLocks/>
          </p:cNvSpPr>
          <p:nvPr/>
        </p:nvSpPr>
        <p:spPr>
          <a:xfrm>
            <a:off x="0" y="3871594"/>
            <a:ext cx="2343150" cy="85868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2400" dirty="0" smtClean="0">
                <a:solidFill>
                  <a:srgbClr val="990000"/>
                </a:solidFill>
                <a:latin typeface="Britannic Bold" panose="020B0903060703020204" pitchFamily="34" charset="0"/>
              </a:rPr>
              <a:t>DIRECCION</a:t>
            </a:r>
          </a:p>
          <a:p>
            <a:r>
              <a:rPr lang="es-PE" sz="2400" dirty="0" smtClean="0">
                <a:solidFill>
                  <a:srgbClr val="990000"/>
                </a:solidFill>
                <a:latin typeface="Britannic Bold" panose="020B0903060703020204" pitchFamily="34" charset="0"/>
              </a:rPr>
              <a:t>ZONAL</a:t>
            </a:r>
          </a:p>
          <a:p>
            <a:r>
              <a:rPr lang="es-PE" sz="2400" dirty="0" smtClean="0">
                <a:solidFill>
                  <a:srgbClr val="990000"/>
                </a:solidFill>
                <a:latin typeface="Britannic Bold" panose="020B0903060703020204" pitchFamily="34" charset="0"/>
              </a:rPr>
              <a:t>MOQUEGUA</a:t>
            </a:r>
            <a:endParaRPr lang="es-PE" sz="2400" dirty="0">
              <a:solidFill>
                <a:srgbClr val="990000"/>
              </a:solidFill>
              <a:latin typeface="Britannic Bold" panose="020B0903060703020204" pitchFamily="34" charset="0"/>
            </a:endParaRPr>
          </a:p>
        </p:txBody>
      </p:sp>
      <p:pic>
        <p:nvPicPr>
          <p:cNvPr id="11" name="Picture 2" descr="Resultado de imagen para minagri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2343151" cy="440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6377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0" y="0"/>
            <a:ext cx="1386840" cy="779145"/>
            <a:chOff x="0" y="0"/>
            <a:chExt cx="1386840" cy="779145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386840" cy="503813"/>
            </a:xfrm>
            <a:prstGeom prst="rect">
              <a:avLst/>
            </a:prstGeom>
          </p:spPr>
        </p:pic>
        <p:sp>
          <p:nvSpPr>
            <p:cNvPr id="4" name="Título 1"/>
            <p:cNvSpPr txBox="1">
              <a:spLocks/>
            </p:cNvSpPr>
            <p:nvPr/>
          </p:nvSpPr>
          <p:spPr>
            <a:xfrm>
              <a:off x="0" y="489465"/>
              <a:ext cx="1386840" cy="289680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 fontScale="92500" lnSpcReduction="20000"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s-PE" sz="1000" dirty="0" smtClean="0">
                  <a:solidFill>
                    <a:srgbClr val="990000"/>
                  </a:solidFill>
                  <a:latin typeface="Britannic Bold" panose="020B0903060703020204" pitchFamily="34" charset="0"/>
                </a:rPr>
                <a:t>DIRECCION ZONAL MOQUEGUA</a:t>
              </a:r>
              <a:endParaRPr lang="es-PE" sz="1000" dirty="0">
                <a:solidFill>
                  <a:srgbClr val="990000"/>
                </a:solidFill>
                <a:latin typeface="Britannic Bold" panose="020B0903060703020204" pitchFamily="34" charset="0"/>
              </a:endParaRPr>
            </a:p>
          </p:txBody>
        </p:sp>
      </p:grpSp>
      <p:sp>
        <p:nvSpPr>
          <p:cNvPr id="6" name="Marcador de contenido 5"/>
          <p:cNvSpPr>
            <a:spLocks noGrp="1"/>
          </p:cNvSpPr>
          <p:nvPr>
            <p:ph sz="half" idx="1"/>
          </p:nvPr>
        </p:nvSpPr>
        <p:spPr>
          <a:solidFill>
            <a:srgbClr val="FFFF00"/>
          </a:solidFill>
        </p:spPr>
        <p:txBody>
          <a:bodyPr>
            <a:normAutofit fontScale="92500" lnSpcReduction="20000"/>
          </a:bodyPr>
          <a:lstStyle/>
          <a:p>
            <a:r>
              <a:rPr lang="es-PE" dirty="0" smtClean="0"/>
              <a:t>Reuniones semanal del equipo MINAGRI-</a:t>
            </a:r>
            <a:r>
              <a:rPr lang="es-PE" dirty="0" err="1" smtClean="0"/>
              <a:t>OPAs</a:t>
            </a:r>
            <a:r>
              <a:rPr lang="es-PE" dirty="0" smtClean="0"/>
              <a:t> (Lunes) para realizar un trabajo articulado y orientado a atender a productores</a:t>
            </a:r>
          </a:p>
          <a:p>
            <a:r>
              <a:rPr lang="es-PE" dirty="0" smtClean="0"/>
              <a:t>Reuniones mensuales del CEGRA</a:t>
            </a:r>
          </a:p>
          <a:p>
            <a:r>
              <a:rPr lang="es-PE" dirty="0" smtClean="0"/>
              <a:t>Trabajo coordinado entre Agro Rural y los Gobiernos locales-lanzamiento de Programas</a:t>
            </a:r>
          </a:p>
          <a:p>
            <a:endParaRPr lang="es-PE" dirty="0"/>
          </a:p>
        </p:txBody>
      </p:sp>
      <p:sp>
        <p:nvSpPr>
          <p:cNvPr id="7" name="Marcador de contenido 6"/>
          <p:cNvSpPr>
            <a:spLocks noGrp="1"/>
          </p:cNvSpPr>
          <p:nvPr>
            <p:ph sz="half" idx="2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es-PE" dirty="0" smtClean="0"/>
              <a:t>Trabajo coordinado con las organizaciones y comunidades campesinas y organizaciones para el desarrollos de actividades TCA.</a:t>
            </a:r>
          </a:p>
          <a:p>
            <a:r>
              <a:rPr lang="es-PE" dirty="0" smtClean="0"/>
              <a:t>Trabajo coordinado con los gobierno locales para el apoyo con el transporte de Insumos PP-0121.</a:t>
            </a:r>
          </a:p>
          <a:p>
            <a:r>
              <a:rPr lang="es-PE" dirty="0" smtClean="0"/>
              <a:t>Trabajo integral con SERFOR para brindar capacitaciones a los productores en temas forestales.</a:t>
            </a:r>
          </a:p>
          <a:p>
            <a:r>
              <a:rPr lang="es-PE" dirty="0" smtClean="0"/>
              <a:t>Coordinación con el PERPG-MOQ para el transporte de semillas PP-0121. </a:t>
            </a:r>
            <a:endParaRPr lang="es-PE" dirty="0"/>
          </a:p>
        </p:txBody>
      </p:sp>
      <p:sp>
        <p:nvSpPr>
          <p:cNvPr id="8" name="2 CuadroTexto"/>
          <p:cNvSpPr txBox="1"/>
          <p:nvPr/>
        </p:nvSpPr>
        <p:spPr>
          <a:xfrm>
            <a:off x="0" y="779145"/>
            <a:ext cx="12192000" cy="461665"/>
          </a:xfrm>
          <a:prstGeom prst="rect">
            <a:avLst/>
          </a:prstGeom>
          <a:solidFill>
            <a:srgbClr val="CC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E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ESTRATEGIAS DE TRABAJO CON </a:t>
            </a:r>
            <a:r>
              <a:rPr lang="es-PE" sz="2400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APPs</a:t>
            </a:r>
            <a:endParaRPr lang="es-PE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7113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01 Convenio con la Municipalidad Distrital de Puquina para la habilitación de 01 Almacén para el resguardo del Guano de Islas.</a:t>
            </a:r>
          </a:p>
          <a:p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01 Convenio con la Gerencia Regional de Agricultura para ejecución de actividades del PP-0068.</a:t>
            </a:r>
          </a:p>
          <a:p>
            <a:endParaRPr lang="es-P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01 Convenio con la Municipalidad Provincial General Sánchez Cerro para la habilitación de 01 almacén para el resguardo del Guano de islas.</a:t>
            </a:r>
          </a:p>
          <a:p>
            <a:pPr marL="0" indent="0">
              <a:buNone/>
            </a:pPr>
            <a:endParaRPr lang="es-PE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2 CuadroTexto"/>
          <p:cNvSpPr txBox="1"/>
          <p:nvPr/>
        </p:nvSpPr>
        <p:spPr>
          <a:xfrm>
            <a:off x="0" y="779145"/>
            <a:ext cx="12192000" cy="461665"/>
          </a:xfrm>
          <a:prstGeom prst="rect">
            <a:avLst/>
          </a:prstGeom>
          <a:solidFill>
            <a:srgbClr val="CC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E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TIPOS Y Nº DE ALIANZAS ESTRATÉGICAS </a:t>
            </a:r>
            <a:endParaRPr lang="es-PE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0" y="0"/>
            <a:ext cx="1386840" cy="779145"/>
            <a:chOff x="0" y="0"/>
            <a:chExt cx="1386840" cy="779145"/>
          </a:xfrm>
        </p:grpSpPr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386840" cy="503813"/>
            </a:xfrm>
            <a:prstGeom prst="rect">
              <a:avLst/>
            </a:prstGeom>
          </p:spPr>
        </p:pic>
        <p:sp>
          <p:nvSpPr>
            <p:cNvPr id="8" name="Título 1"/>
            <p:cNvSpPr txBox="1">
              <a:spLocks/>
            </p:cNvSpPr>
            <p:nvPr/>
          </p:nvSpPr>
          <p:spPr>
            <a:xfrm>
              <a:off x="0" y="489465"/>
              <a:ext cx="1386840" cy="289680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 fontScale="92500" lnSpcReduction="20000"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s-PE" sz="1000" dirty="0" smtClean="0">
                  <a:solidFill>
                    <a:srgbClr val="990000"/>
                  </a:solidFill>
                  <a:latin typeface="Britannic Bold" panose="020B0903060703020204" pitchFamily="34" charset="0"/>
                </a:rPr>
                <a:t>DIRECCION ZONAL MOQUEGUA</a:t>
              </a:r>
              <a:endParaRPr lang="es-PE" sz="1000" dirty="0">
                <a:solidFill>
                  <a:srgbClr val="990000"/>
                </a:solidFill>
                <a:latin typeface="Britannic Bold" panose="020B0903060703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1984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22040" y="1709738"/>
            <a:ext cx="7725410" cy="2852737"/>
          </a:xfrm>
        </p:spPr>
        <p:txBody>
          <a:bodyPr/>
          <a:lstStyle/>
          <a:p>
            <a:r>
              <a:rPr lang="es-ES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GESTIÓN INSTITUCIONAL</a:t>
            </a:r>
            <a:endParaRPr lang="es-PE" dirty="0"/>
          </a:p>
        </p:txBody>
      </p:sp>
      <p:sp>
        <p:nvSpPr>
          <p:cNvPr id="10" name="Marcador de texto 9"/>
          <p:cNvSpPr>
            <a:spLocks noGrp="1"/>
          </p:cNvSpPr>
          <p:nvPr>
            <p:ph type="body" idx="1"/>
          </p:nvPr>
        </p:nvSpPr>
        <p:spPr>
          <a:xfrm>
            <a:off x="3622040" y="4589463"/>
            <a:ext cx="7725410" cy="1500187"/>
          </a:xfrm>
        </p:spPr>
        <p:txBody>
          <a:bodyPr/>
          <a:lstStyle/>
          <a:p>
            <a:endParaRPr lang="es-PE" dirty="0"/>
          </a:p>
        </p:txBody>
      </p:sp>
      <p:sp>
        <p:nvSpPr>
          <p:cNvPr id="4" name="Rectángulo 3"/>
          <p:cNvSpPr/>
          <p:nvPr/>
        </p:nvSpPr>
        <p:spPr>
          <a:xfrm>
            <a:off x="2343150" y="-4762"/>
            <a:ext cx="472440" cy="6858000"/>
          </a:xfrm>
          <a:prstGeom prst="rect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" name="Rectángulo 4"/>
          <p:cNvSpPr/>
          <p:nvPr/>
        </p:nvSpPr>
        <p:spPr>
          <a:xfrm>
            <a:off x="2815590" y="-4762"/>
            <a:ext cx="334010" cy="6858000"/>
          </a:xfrm>
          <a:prstGeom prst="rect">
            <a:avLst/>
          </a:prstGeom>
          <a:solidFill>
            <a:srgbClr val="99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" name="Rectángulo 5"/>
          <p:cNvSpPr/>
          <p:nvPr/>
        </p:nvSpPr>
        <p:spPr>
          <a:xfrm>
            <a:off x="3149600" y="-4762"/>
            <a:ext cx="26162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" name="Rectángulo 6"/>
          <p:cNvSpPr/>
          <p:nvPr/>
        </p:nvSpPr>
        <p:spPr>
          <a:xfrm>
            <a:off x="3411220" y="-4762"/>
            <a:ext cx="21082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20373"/>
            <a:ext cx="2343150" cy="851222"/>
          </a:xfrm>
          <a:prstGeom prst="rect">
            <a:avLst/>
          </a:prstGeom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0" y="3871594"/>
            <a:ext cx="2343150" cy="85868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2400" dirty="0" smtClean="0">
                <a:solidFill>
                  <a:srgbClr val="990000"/>
                </a:solidFill>
                <a:latin typeface="Britannic Bold" panose="020B0903060703020204" pitchFamily="34" charset="0"/>
              </a:rPr>
              <a:t>DIRECCION</a:t>
            </a:r>
          </a:p>
          <a:p>
            <a:r>
              <a:rPr lang="es-PE" sz="2400" dirty="0" smtClean="0">
                <a:solidFill>
                  <a:srgbClr val="990000"/>
                </a:solidFill>
                <a:latin typeface="Britannic Bold" panose="020B0903060703020204" pitchFamily="34" charset="0"/>
              </a:rPr>
              <a:t>ZONAL</a:t>
            </a:r>
          </a:p>
          <a:p>
            <a:r>
              <a:rPr lang="es-PE" sz="2400" dirty="0" smtClean="0">
                <a:solidFill>
                  <a:srgbClr val="990000"/>
                </a:solidFill>
                <a:latin typeface="Britannic Bold" panose="020B0903060703020204" pitchFamily="34" charset="0"/>
              </a:rPr>
              <a:t>MOQUEGUA</a:t>
            </a:r>
            <a:endParaRPr lang="es-PE" sz="2400" dirty="0">
              <a:solidFill>
                <a:srgbClr val="990000"/>
              </a:solidFill>
              <a:latin typeface="Britannic Bold" panose="020B0903060703020204" pitchFamily="34" charset="0"/>
            </a:endParaRPr>
          </a:p>
        </p:txBody>
      </p:sp>
      <p:pic>
        <p:nvPicPr>
          <p:cNvPr id="22530" name="Picture 2" descr="Resultado de imagen para minagri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2343151" cy="440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9377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3622040" y="1709738"/>
            <a:ext cx="7725410" cy="2852737"/>
          </a:xfrm>
        </p:spPr>
        <p:txBody>
          <a:bodyPr/>
          <a:lstStyle/>
          <a:p>
            <a:r>
              <a:rPr lang="es-PE" b="1" dirty="0" smtClean="0"/>
              <a:t>GESTION TECNICA</a:t>
            </a:r>
            <a:endParaRPr lang="es-PE" b="1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idx="1"/>
          </p:nvPr>
        </p:nvSpPr>
        <p:spPr>
          <a:xfrm>
            <a:off x="3622040" y="4589463"/>
            <a:ext cx="7725410" cy="1500187"/>
          </a:xfrm>
        </p:spPr>
        <p:txBody>
          <a:bodyPr/>
          <a:lstStyle/>
          <a:p>
            <a:endParaRPr lang="es-PE" dirty="0"/>
          </a:p>
        </p:txBody>
      </p:sp>
      <p:sp>
        <p:nvSpPr>
          <p:cNvPr id="7" name="Rectángulo 6"/>
          <p:cNvSpPr/>
          <p:nvPr/>
        </p:nvSpPr>
        <p:spPr>
          <a:xfrm>
            <a:off x="2343150" y="-4762"/>
            <a:ext cx="472440" cy="6858000"/>
          </a:xfrm>
          <a:prstGeom prst="rect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Rectángulo 7"/>
          <p:cNvSpPr/>
          <p:nvPr/>
        </p:nvSpPr>
        <p:spPr>
          <a:xfrm>
            <a:off x="2815590" y="-4762"/>
            <a:ext cx="334010" cy="6858000"/>
          </a:xfrm>
          <a:prstGeom prst="rect">
            <a:avLst/>
          </a:prstGeom>
          <a:solidFill>
            <a:srgbClr val="99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9" name="Rectángulo 8"/>
          <p:cNvSpPr/>
          <p:nvPr/>
        </p:nvSpPr>
        <p:spPr>
          <a:xfrm>
            <a:off x="3149600" y="-4762"/>
            <a:ext cx="26162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Rectángulo 9"/>
          <p:cNvSpPr/>
          <p:nvPr/>
        </p:nvSpPr>
        <p:spPr>
          <a:xfrm>
            <a:off x="3411220" y="-4762"/>
            <a:ext cx="21082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20373"/>
            <a:ext cx="2343150" cy="851222"/>
          </a:xfrm>
          <a:prstGeom prst="rect">
            <a:avLst/>
          </a:prstGeom>
        </p:spPr>
      </p:pic>
      <p:sp>
        <p:nvSpPr>
          <p:cNvPr id="12" name="Título 1"/>
          <p:cNvSpPr txBox="1">
            <a:spLocks/>
          </p:cNvSpPr>
          <p:nvPr/>
        </p:nvSpPr>
        <p:spPr>
          <a:xfrm>
            <a:off x="0" y="3871594"/>
            <a:ext cx="2343150" cy="85868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2400" dirty="0" smtClean="0">
                <a:solidFill>
                  <a:srgbClr val="990000"/>
                </a:solidFill>
                <a:latin typeface="Britannic Bold" panose="020B0903060703020204" pitchFamily="34" charset="0"/>
              </a:rPr>
              <a:t>DIRECCION</a:t>
            </a:r>
          </a:p>
          <a:p>
            <a:r>
              <a:rPr lang="es-PE" sz="2400" dirty="0" smtClean="0">
                <a:solidFill>
                  <a:srgbClr val="990000"/>
                </a:solidFill>
                <a:latin typeface="Britannic Bold" panose="020B0903060703020204" pitchFamily="34" charset="0"/>
              </a:rPr>
              <a:t>ZONAL</a:t>
            </a:r>
          </a:p>
          <a:p>
            <a:r>
              <a:rPr lang="es-PE" sz="2400" dirty="0" smtClean="0">
                <a:solidFill>
                  <a:srgbClr val="990000"/>
                </a:solidFill>
                <a:latin typeface="Britannic Bold" panose="020B0903060703020204" pitchFamily="34" charset="0"/>
              </a:rPr>
              <a:t>MOQUEGUA</a:t>
            </a:r>
            <a:endParaRPr lang="es-PE" sz="2400" dirty="0">
              <a:solidFill>
                <a:srgbClr val="990000"/>
              </a:solidFill>
              <a:latin typeface="Britannic Bold" panose="020B0903060703020204" pitchFamily="34" charset="0"/>
            </a:endParaRPr>
          </a:p>
        </p:txBody>
      </p:sp>
      <p:pic>
        <p:nvPicPr>
          <p:cNvPr id="13" name="Picture 2" descr="Resultado de imagen para minagri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2343151" cy="440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1610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0" y="779145"/>
            <a:ext cx="12192000" cy="461665"/>
          </a:xfrm>
          <a:prstGeom prst="rect">
            <a:avLst/>
          </a:prstGeom>
          <a:solidFill>
            <a:srgbClr val="99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E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COMUNIDADES Y POBLACION ATENDIDA - PP. 0042</a:t>
            </a:r>
            <a:endParaRPr lang="es-PE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1532222"/>
              </p:ext>
            </p:extLst>
          </p:nvPr>
        </p:nvGraphicFramePr>
        <p:xfrm>
          <a:off x="232409" y="1240810"/>
          <a:ext cx="11681319" cy="46265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2" name="Hoja de cálculo" r:id="rId3" imgW="10172698" imgH="4029246" progId="Excel.Sheet.12">
                  <p:embed/>
                </p:oleObj>
              </mc:Choice>
              <mc:Fallback>
                <p:oleObj name="Hoja de cálculo" r:id="rId3" imgW="10172698" imgH="402924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2409" y="1240810"/>
                        <a:ext cx="11681319" cy="46265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upo 5"/>
          <p:cNvGrpSpPr/>
          <p:nvPr/>
        </p:nvGrpSpPr>
        <p:grpSpPr>
          <a:xfrm>
            <a:off x="0" y="0"/>
            <a:ext cx="1386840" cy="779145"/>
            <a:chOff x="0" y="0"/>
            <a:chExt cx="1386840" cy="779145"/>
          </a:xfrm>
        </p:grpSpPr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386840" cy="503813"/>
            </a:xfrm>
            <a:prstGeom prst="rect">
              <a:avLst/>
            </a:prstGeom>
          </p:spPr>
        </p:pic>
        <p:sp>
          <p:nvSpPr>
            <p:cNvPr id="8" name="Título 1"/>
            <p:cNvSpPr txBox="1">
              <a:spLocks/>
            </p:cNvSpPr>
            <p:nvPr/>
          </p:nvSpPr>
          <p:spPr>
            <a:xfrm>
              <a:off x="0" y="489465"/>
              <a:ext cx="1386840" cy="289680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 fontScale="92500" lnSpcReduction="20000"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s-PE" sz="1000" dirty="0" smtClean="0">
                  <a:solidFill>
                    <a:srgbClr val="990000"/>
                  </a:solidFill>
                  <a:latin typeface="Britannic Bold" panose="020B0903060703020204" pitchFamily="34" charset="0"/>
                </a:rPr>
                <a:t>DIRECCION ZONAL MOQUEGUA</a:t>
              </a:r>
              <a:endParaRPr lang="es-PE" sz="1000" dirty="0">
                <a:solidFill>
                  <a:srgbClr val="990000"/>
                </a:solidFill>
                <a:latin typeface="Britannic Bold" panose="020B0903060703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9265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CuadroTexto"/>
          <p:cNvSpPr txBox="1"/>
          <p:nvPr/>
        </p:nvSpPr>
        <p:spPr>
          <a:xfrm>
            <a:off x="0" y="779145"/>
            <a:ext cx="12192000" cy="461665"/>
          </a:xfrm>
          <a:prstGeom prst="rect">
            <a:avLst/>
          </a:prstGeom>
          <a:solidFill>
            <a:srgbClr val="99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E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ESTUDIOS EN EJECUCION - PP 0042</a:t>
            </a:r>
            <a:endParaRPr lang="es-PE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0" y="0"/>
            <a:ext cx="1386840" cy="779145"/>
            <a:chOff x="0" y="0"/>
            <a:chExt cx="1386840" cy="779145"/>
          </a:xfrm>
        </p:grpSpPr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386840" cy="503813"/>
            </a:xfrm>
            <a:prstGeom prst="rect">
              <a:avLst/>
            </a:prstGeom>
          </p:spPr>
        </p:pic>
        <p:sp>
          <p:nvSpPr>
            <p:cNvPr id="5" name="Título 1"/>
            <p:cNvSpPr txBox="1">
              <a:spLocks/>
            </p:cNvSpPr>
            <p:nvPr/>
          </p:nvSpPr>
          <p:spPr>
            <a:xfrm>
              <a:off x="0" y="489465"/>
              <a:ext cx="1386840" cy="289680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 fontScale="92500" lnSpcReduction="20000"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s-PE" sz="1000" dirty="0" smtClean="0">
                  <a:solidFill>
                    <a:srgbClr val="990000"/>
                  </a:solidFill>
                  <a:latin typeface="Britannic Bold" panose="020B0903060703020204" pitchFamily="34" charset="0"/>
                </a:rPr>
                <a:t>DIRECCION ZONAL MOQUEGUA</a:t>
              </a:r>
              <a:endParaRPr lang="es-PE" sz="1000" dirty="0">
                <a:solidFill>
                  <a:srgbClr val="990000"/>
                </a:solidFill>
                <a:latin typeface="Britannic Bold" panose="020B0903060703020204" pitchFamily="34" charset="0"/>
              </a:endParaRPr>
            </a:p>
          </p:txBody>
        </p:sp>
      </p:grpSp>
      <p:graphicFrame>
        <p:nvGraphicFramePr>
          <p:cNvPr id="11" name="Marcador de contenido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54354"/>
              </p:ext>
            </p:extLst>
          </p:nvPr>
        </p:nvGraphicFramePr>
        <p:xfrm>
          <a:off x="838200" y="1216420"/>
          <a:ext cx="9735355" cy="494284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527417">
                  <a:extLst>
                    <a:ext uri="{9D8B030D-6E8A-4147-A177-3AD203B41FA5}">
                      <a16:colId xmlns:a16="http://schemas.microsoft.com/office/drawing/2014/main" val="134308977"/>
                    </a:ext>
                  </a:extLst>
                </a:gridCol>
                <a:gridCol w="4501509">
                  <a:extLst>
                    <a:ext uri="{9D8B030D-6E8A-4147-A177-3AD203B41FA5}">
                      <a16:colId xmlns:a16="http://schemas.microsoft.com/office/drawing/2014/main" val="3056460561"/>
                    </a:ext>
                  </a:extLst>
                </a:gridCol>
                <a:gridCol w="4498149">
                  <a:extLst>
                    <a:ext uri="{9D8B030D-6E8A-4147-A177-3AD203B41FA5}">
                      <a16:colId xmlns:a16="http://schemas.microsoft.com/office/drawing/2014/main" val="225592215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347225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P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EXPEDIENTES</a:t>
                      </a:r>
                      <a:r>
                        <a:rPr lang="es-P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TECNICOS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UBICACIÓN</a:t>
                      </a:r>
                      <a:endParaRPr lang="es-P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P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092224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P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P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P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Mejoramiento del servicio de agua del sistema de riego canal la ronda</a:t>
                      </a:r>
                      <a:r>
                        <a:rPr lang="es-P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</a:t>
                      </a:r>
                      <a:r>
                        <a:rPr lang="es-P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</a:t>
                      </a:r>
                      <a:r>
                        <a:rPr lang="es-P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etapa</a:t>
                      </a:r>
                      <a:endParaRPr lang="es-P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Distrito La capilla</a:t>
                      </a:r>
                      <a:endParaRPr lang="es-PE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s-P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Prov. GSC</a:t>
                      </a:r>
                      <a:r>
                        <a:rPr lang="es-P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SNIP 298162</a:t>
                      </a:r>
                      <a:endParaRPr lang="es-P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P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484562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P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s-P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P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Mejoramiento</a:t>
                      </a:r>
                      <a:r>
                        <a:rPr lang="es-P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la infraestructura del reservorio en el sector </a:t>
                      </a:r>
                      <a:r>
                        <a:rPr lang="es-PE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Chihuluna</a:t>
                      </a:r>
                      <a:r>
                        <a:rPr lang="es-P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CP </a:t>
                      </a:r>
                      <a:r>
                        <a:rPr lang="es-PE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Muylaque</a:t>
                      </a:r>
                      <a:r>
                        <a:rPr lang="es-P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s-P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P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Distrito San Cristóbal </a:t>
                      </a:r>
                    </a:p>
                    <a:p>
                      <a:r>
                        <a:rPr lang="es-P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Prov.</a:t>
                      </a:r>
                      <a:r>
                        <a:rPr lang="es-P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M. Nieto – SNIP 322486</a:t>
                      </a:r>
                      <a:endParaRPr lang="es-P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P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124403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P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s-P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P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Mejoramiento de la</a:t>
                      </a:r>
                      <a:r>
                        <a:rPr lang="es-P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infraestructura del reservorio de almacenamiento y reserva de agua para cultivos agrícolas en el sector de riego “Kapunto pampa-Opule” localidad Calacoa.</a:t>
                      </a:r>
                      <a:endParaRPr lang="es-P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P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Distrito San Cristóbal </a:t>
                      </a:r>
                    </a:p>
                    <a:p>
                      <a:r>
                        <a:rPr lang="es-P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Prov.</a:t>
                      </a:r>
                      <a:r>
                        <a:rPr lang="es-P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M. Nieto – SNIP 371260</a:t>
                      </a:r>
                      <a:endParaRPr lang="es-PE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s-P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P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09233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P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s-P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P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Mejoramiento y rehabilitación del</a:t>
                      </a:r>
                      <a:r>
                        <a:rPr lang="es-P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servicio de agua para riego de la comunidad de Maycunaca.</a:t>
                      </a:r>
                      <a:endParaRPr lang="es-P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P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Distrito Ichuña</a:t>
                      </a:r>
                    </a:p>
                    <a:p>
                      <a:r>
                        <a:rPr lang="es-P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Prov. GSC</a:t>
                      </a:r>
                      <a:r>
                        <a:rPr lang="es-P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SNIP 358345</a:t>
                      </a:r>
                      <a:endParaRPr lang="es-P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P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541058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P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s-P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P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Mejoramiento del canal de riego </a:t>
                      </a:r>
                      <a:r>
                        <a:rPr lang="es-PE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Sotolojo</a:t>
                      </a:r>
                      <a:r>
                        <a:rPr lang="es-P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-Alilo</a:t>
                      </a:r>
                      <a:r>
                        <a:rPr lang="es-P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del anexo de </a:t>
                      </a:r>
                      <a:r>
                        <a:rPr lang="es-PE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Sotolojo</a:t>
                      </a:r>
                      <a:r>
                        <a:rPr lang="es-P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s-P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P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Distrito </a:t>
                      </a:r>
                      <a:r>
                        <a:rPr lang="es-PE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Cuchumbaya</a:t>
                      </a:r>
                      <a:endParaRPr lang="es-PE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s-P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Prov.</a:t>
                      </a:r>
                      <a:r>
                        <a:rPr lang="es-P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M. Nieto – SNIP 192592</a:t>
                      </a:r>
                      <a:endParaRPr lang="es-PE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PE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857939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708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Resultado de imagen para guano de islas agrorur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237" y="3316208"/>
            <a:ext cx="5314763" cy="3541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upo 1"/>
          <p:cNvGrpSpPr/>
          <p:nvPr/>
        </p:nvGrpSpPr>
        <p:grpSpPr>
          <a:xfrm>
            <a:off x="0" y="0"/>
            <a:ext cx="1386840" cy="779145"/>
            <a:chOff x="0" y="0"/>
            <a:chExt cx="1386840" cy="779145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386840" cy="503813"/>
            </a:xfrm>
            <a:prstGeom prst="rect">
              <a:avLst/>
            </a:prstGeom>
          </p:spPr>
        </p:pic>
        <p:sp>
          <p:nvSpPr>
            <p:cNvPr id="4" name="Título 1"/>
            <p:cNvSpPr txBox="1">
              <a:spLocks/>
            </p:cNvSpPr>
            <p:nvPr/>
          </p:nvSpPr>
          <p:spPr>
            <a:xfrm>
              <a:off x="0" y="489465"/>
              <a:ext cx="1386840" cy="289680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 fontScale="92500" lnSpcReduction="20000"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s-PE" sz="1000" dirty="0" smtClean="0">
                  <a:solidFill>
                    <a:srgbClr val="990000"/>
                  </a:solidFill>
                  <a:latin typeface="Britannic Bold" panose="020B0903060703020204" pitchFamily="34" charset="0"/>
                </a:rPr>
                <a:t>DIRECCION ZONAL MOQUEGUA</a:t>
              </a:r>
              <a:endParaRPr lang="es-PE" sz="1000" dirty="0">
                <a:solidFill>
                  <a:srgbClr val="990000"/>
                </a:solidFill>
                <a:latin typeface="Britannic Bold" panose="020B0903060703020204" pitchFamily="34" charset="0"/>
              </a:endParaRPr>
            </a:p>
          </p:txBody>
        </p:sp>
      </p:grpSp>
      <p:sp>
        <p:nvSpPr>
          <p:cNvPr id="11" name="2 CuadroTexto"/>
          <p:cNvSpPr txBox="1"/>
          <p:nvPr/>
        </p:nvSpPr>
        <p:spPr>
          <a:xfrm>
            <a:off x="0" y="779145"/>
            <a:ext cx="12192000" cy="461665"/>
          </a:xfrm>
          <a:prstGeom prst="rect">
            <a:avLst/>
          </a:prstGeom>
          <a:solidFill>
            <a:srgbClr val="99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E" sz="2400" dirty="0">
                <a:solidFill>
                  <a:schemeClr val="bg1"/>
                </a:solidFill>
                <a:latin typeface="Arial Black" panose="020B0A04020102020204" pitchFamily="34" charset="0"/>
              </a:rPr>
              <a:t>RESUMEN DE COMERCIALIZACION DEL GUANO DE ISLAS</a:t>
            </a:r>
          </a:p>
        </p:txBody>
      </p:sp>
      <p:graphicFrame>
        <p:nvGraphicFramePr>
          <p:cNvPr id="13" name="Objeto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6808909"/>
              </p:ext>
            </p:extLst>
          </p:nvPr>
        </p:nvGraphicFramePr>
        <p:xfrm>
          <a:off x="307602" y="1240810"/>
          <a:ext cx="11609160" cy="27798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2" name="Hoja de cálculo" r:id="rId5" imgW="7676998" imgH="1838470" progId="Excel.Sheet.12">
                  <p:embed/>
                </p:oleObj>
              </mc:Choice>
              <mc:Fallback>
                <p:oleObj name="Hoja de cálculo" r:id="rId5" imgW="7676998" imgH="183847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7602" y="1240810"/>
                        <a:ext cx="11609160" cy="27798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6952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622040" y="1709738"/>
            <a:ext cx="7725410" cy="2852737"/>
          </a:xfrm>
        </p:spPr>
        <p:txBody>
          <a:bodyPr/>
          <a:lstStyle/>
          <a:p>
            <a:r>
              <a:rPr lang="es-PE" b="1" dirty="0" smtClean="0"/>
              <a:t>GESTION ADMINISTRATIVA</a:t>
            </a:r>
            <a:endParaRPr lang="es-PE" b="1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idx="1"/>
          </p:nvPr>
        </p:nvSpPr>
        <p:spPr>
          <a:xfrm>
            <a:off x="3622040" y="4589463"/>
            <a:ext cx="7725410" cy="1500187"/>
          </a:xfrm>
        </p:spPr>
        <p:txBody>
          <a:bodyPr/>
          <a:lstStyle/>
          <a:p>
            <a:endParaRPr lang="es-PE" dirty="0"/>
          </a:p>
        </p:txBody>
      </p:sp>
      <p:sp>
        <p:nvSpPr>
          <p:cNvPr id="5" name="Rectángulo 4"/>
          <p:cNvSpPr/>
          <p:nvPr/>
        </p:nvSpPr>
        <p:spPr>
          <a:xfrm>
            <a:off x="2343150" y="-4762"/>
            <a:ext cx="472440" cy="6858000"/>
          </a:xfrm>
          <a:prstGeom prst="rect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" name="Rectángulo 5"/>
          <p:cNvSpPr/>
          <p:nvPr/>
        </p:nvSpPr>
        <p:spPr>
          <a:xfrm>
            <a:off x="2815590" y="-4762"/>
            <a:ext cx="334010" cy="6858000"/>
          </a:xfrm>
          <a:prstGeom prst="rect">
            <a:avLst/>
          </a:prstGeom>
          <a:solidFill>
            <a:srgbClr val="99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" name="Rectángulo 6"/>
          <p:cNvSpPr/>
          <p:nvPr/>
        </p:nvSpPr>
        <p:spPr>
          <a:xfrm>
            <a:off x="3149600" y="-4762"/>
            <a:ext cx="26162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Rectángulo 7"/>
          <p:cNvSpPr/>
          <p:nvPr/>
        </p:nvSpPr>
        <p:spPr>
          <a:xfrm>
            <a:off x="3411220" y="-4762"/>
            <a:ext cx="21082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20373"/>
            <a:ext cx="2343150" cy="851222"/>
          </a:xfrm>
          <a:prstGeom prst="rect">
            <a:avLst/>
          </a:prstGeom>
        </p:spPr>
      </p:pic>
      <p:sp>
        <p:nvSpPr>
          <p:cNvPr id="10" name="Título 1"/>
          <p:cNvSpPr txBox="1">
            <a:spLocks/>
          </p:cNvSpPr>
          <p:nvPr/>
        </p:nvSpPr>
        <p:spPr>
          <a:xfrm>
            <a:off x="0" y="3871594"/>
            <a:ext cx="2343150" cy="85868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2400" dirty="0" smtClean="0">
                <a:solidFill>
                  <a:srgbClr val="990000"/>
                </a:solidFill>
                <a:latin typeface="Britannic Bold" panose="020B0903060703020204" pitchFamily="34" charset="0"/>
              </a:rPr>
              <a:t>DIRECCION</a:t>
            </a:r>
          </a:p>
          <a:p>
            <a:r>
              <a:rPr lang="es-PE" sz="2400" dirty="0" smtClean="0">
                <a:solidFill>
                  <a:srgbClr val="990000"/>
                </a:solidFill>
                <a:latin typeface="Britannic Bold" panose="020B0903060703020204" pitchFamily="34" charset="0"/>
              </a:rPr>
              <a:t>ZONAL</a:t>
            </a:r>
          </a:p>
          <a:p>
            <a:r>
              <a:rPr lang="es-PE" sz="2400" dirty="0" smtClean="0">
                <a:solidFill>
                  <a:srgbClr val="990000"/>
                </a:solidFill>
                <a:latin typeface="Britannic Bold" panose="020B0903060703020204" pitchFamily="34" charset="0"/>
              </a:rPr>
              <a:t>MOQUEGUA</a:t>
            </a:r>
            <a:endParaRPr lang="es-PE" sz="2400" dirty="0">
              <a:solidFill>
                <a:srgbClr val="990000"/>
              </a:solidFill>
              <a:latin typeface="Britannic Bold" panose="020B0903060703020204" pitchFamily="34" charset="0"/>
            </a:endParaRPr>
          </a:p>
        </p:txBody>
      </p:sp>
      <p:pic>
        <p:nvPicPr>
          <p:cNvPr id="11" name="Picture 2" descr="Resultado de imagen para minagri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2343151" cy="440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93678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0" y="0"/>
            <a:ext cx="1386840" cy="779145"/>
            <a:chOff x="0" y="0"/>
            <a:chExt cx="1386840" cy="779145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386840" cy="503813"/>
            </a:xfrm>
            <a:prstGeom prst="rect">
              <a:avLst/>
            </a:prstGeom>
          </p:spPr>
        </p:pic>
        <p:sp>
          <p:nvSpPr>
            <p:cNvPr id="6" name="Título 1"/>
            <p:cNvSpPr txBox="1">
              <a:spLocks/>
            </p:cNvSpPr>
            <p:nvPr/>
          </p:nvSpPr>
          <p:spPr>
            <a:xfrm>
              <a:off x="0" y="489465"/>
              <a:ext cx="1386840" cy="289680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 fontScale="92500" lnSpcReduction="20000"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s-PE" sz="1000" dirty="0" smtClean="0">
                  <a:solidFill>
                    <a:srgbClr val="990000"/>
                  </a:solidFill>
                  <a:latin typeface="Britannic Bold" panose="020B0903060703020204" pitchFamily="34" charset="0"/>
                </a:rPr>
                <a:t>DIRECCION ZONAL MOQUEGUA</a:t>
              </a:r>
              <a:endParaRPr lang="es-PE" sz="1000" dirty="0">
                <a:solidFill>
                  <a:srgbClr val="990000"/>
                </a:solidFill>
                <a:latin typeface="Britannic Bold" panose="020B0903060703020204" pitchFamily="34" charset="0"/>
              </a:endParaRPr>
            </a:p>
          </p:txBody>
        </p:sp>
      </p:grpSp>
      <p:sp>
        <p:nvSpPr>
          <p:cNvPr id="8" name="2 CuadroTexto"/>
          <p:cNvSpPr txBox="1"/>
          <p:nvPr/>
        </p:nvSpPr>
        <p:spPr>
          <a:xfrm>
            <a:off x="0" y="779145"/>
            <a:ext cx="12192000" cy="461665"/>
          </a:xfrm>
          <a:prstGeom prst="rect">
            <a:avLst/>
          </a:prstGeom>
          <a:solidFill>
            <a:srgbClr val="99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E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TRANSFERENCIAS</a:t>
            </a:r>
            <a:r>
              <a:rPr lang="es-PE" sz="24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s-PE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- RENDICIONES</a:t>
            </a:r>
            <a:endParaRPr lang="es-PE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13" name="Objeto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3797137"/>
              </p:ext>
            </p:extLst>
          </p:nvPr>
        </p:nvGraphicFramePr>
        <p:xfrm>
          <a:off x="353845" y="1240810"/>
          <a:ext cx="11492873" cy="39407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0" name="Hoja de cálculo" r:id="rId4" imgW="8305731" imgH="2847883" progId="Excel.Sheet.12">
                  <p:embed/>
                </p:oleObj>
              </mc:Choice>
              <mc:Fallback>
                <p:oleObj name="Hoja de cálculo" r:id="rId4" imgW="8305731" imgH="284788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3845" y="1240810"/>
                        <a:ext cx="11492873" cy="39407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20419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22040" y="1709738"/>
            <a:ext cx="7725410" cy="2852737"/>
          </a:xfrm>
        </p:spPr>
        <p:txBody>
          <a:bodyPr/>
          <a:lstStyle/>
          <a:p>
            <a:r>
              <a:rPr lang="es-PE" b="1" dirty="0" smtClean="0"/>
              <a:t>FORTALEZAS Y DEBILIDADES</a:t>
            </a:r>
            <a:endParaRPr lang="es-PE" b="1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3672840" y="4589463"/>
            <a:ext cx="7674610" cy="1500187"/>
          </a:xfrm>
        </p:spPr>
        <p:txBody>
          <a:bodyPr/>
          <a:lstStyle/>
          <a:p>
            <a:endParaRPr lang="es-PE" dirty="0"/>
          </a:p>
        </p:txBody>
      </p:sp>
      <p:sp>
        <p:nvSpPr>
          <p:cNvPr id="4" name="Rectángulo 3"/>
          <p:cNvSpPr/>
          <p:nvPr/>
        </p:nvSpPr>
        <p:spPr>
          <a:xfrm>
            <a:off x="2343150" y="-4762"/>
            <a:ext cx="472440" cy="6858000"/>
          </a:xfrm>
          <a:prstGeom prst="rect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" name="Rectángulo 4"/>
          <p:cNvSpPr/>
          <p:nvPr/>
        </p:nvSpPr>
        <p:spPr>
          <a:xfrm>
            <a:off x="2815590" y="-4762"/>
            <a:ext cx="334010" cy="6858000"/>
          </a:xfrm>
          <a:prstGeom prst="rect">
            <a:avLst/>
          </a:prstGeom>
          <a:solidFill>
            <a:srgbClr val="99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" name="Rectángulo 5"/>
          <p:cNvSpPr/>
          <p:nvPr/>
        </p:nvSpPr>
        <p:spPr>
          <a:xfrm>
            <a:off x="3149600" y="-4762"/>
            <a:ext cx="26162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" name="Rectángulo 6"/>
          <p:cNvSpPr/>
          <p:nvPr/>
        </p:nvSpPr>
        <p:spPr>
          <a:xfrm>
            <a:off x="3411220" y="-4762"/>
            <a:ext cx="21082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20373"/>
            <a:ext cx="2343150" cy="851222"/>
          </a:xfrm>
          <a:prstGeom prst="rect">
            <a:avLst/>
          </a:prstGeom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0" y="3871594"/>
            <a:ext cx="2343150" cy="85868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2400" dirty="0" smtClean="0">
                <a:solidFill>
                  <a:srgbClr val="990000"/>
                </a:solidFill>
                <a:latin typeface="Britannic Bold" panose="020B0903060703020204" pitchFamily="34" charset="0"/>
              </a:rPr>
              <a:t>DIRECCION</a:t>
            </a:r>
          </a:p>
          <a:p>
            <a:r>
              <a:rPr lang="es-PE" sz="2400" dirty="0" smtClean="0">
                <a:solidFill>
                  <a:srgbClr val="990000"/>
                </a:solidFill>
                <a:latin typeface="Britannic Bold" panose="020B0903060703020204" pitchFamily="34" charset="0"/>
              </a:rPr>
              <a:t>ZONAL</a:t>
            </a:r>
          </a:p>
          <a:p>
            <a:r>
              <a:rPr lang="es-PE" sz="2400" dirty="0" smtClean="0">
                <a:solidFill>
                  <a:srgbClr val="990000"/>
                </a:solidFill>
                <a:latin typeface="Britannic Bold" panose="020B0903060703020204" pitchFamily="34" charset="0"/>
              </a:rPr>
              <a:t>MOQUEGUA</a:t>
            </a:r>
            <a:endParaRPr lang="es-PE" sz="2400" dirty="0">
              <a:solidFill>
                <a:srgbClr val="990000"/>
              </a:solidFill>
              <a:latin typeface="Britannic Bold" panose="020B0903060703020204" pitchFamily="34" charset="0"/>
            </a:endParaRPr>
          </a:p>
        </p:txBody>
      </p:sp>
      <p:pic>
        <p:nvPicPr>
          <p:cNvPr id="10" name="Picture 2" descr="Resultado de imagen para minagri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2343151" cy="440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1939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PE" b="1" dirty="0">
                <a:latin typeface="Aharoni" panose="02010803020104030203" pitchFamily="2" charset="-79"/>
                <a:cs typeface="Aharoni" panose="02010803020104030203" pitchFamily="2" charset="-79"/>
              </a:rPr>
              <a:t>FORTALEZAS Y DEBILIDADES </a:t>
            </a:r>
          </a:p>
        </p:txBody>
      </p:sp>
      <p:sp>
        <p:nvSpPr>
          <p:cNvPr id="10" name="Marcador de texto 9"/>
          <p:cNvSpPr>
            <a:spLocks noGrp="1"/>
          </p:cNvSpPr>
          <p:nvPr>
            <p:ph type="body" idx="1"/>
          </p:nvPr>
        </p:nvSpPr>
        <p:spPr>
          <a:solidFill>
            <a:srgbClr val="006600"/>
          </a:solidFill>
        </p:spPr>
        <p:txBody>
          <a:bodyPr/>
          <a:lstStyle/>
          <a:p>
            <a:pPr algn="ctr"/>
            <a:r>
              <a:rPr lang="es-PE" dirty="0" smtClean="0">
                <a:solidFill>
                  <a:schemeClr val="bg1"/>
                </a:solidFill>
              </a:rPr>
              <a:t>FORTALEZAS</a:t>
            </a:r>
            <a:endParaRPr lang="es-PE" dirty="0">
              <a:solidFill>
                <a:schemeClr val="bg1"/>
              </a:solidFill>
            </a:endParaRPr>
          </a:p>
        </p:txBody>
      </p:sp>
      <p:sp>
        <p:nvSpPr>
          <p:cNvPr id="11" name="Marcador de contenido 10"/>
          <p:cNvSpPr>
            <a:spLocks noGrp="1"/>
          </p:cNvSpPr>
          <p:nvPr>
            <p:ph sz="half" idx="2"/>
          </p:nvPr>
        </p:nvSpPr>
        <p:spPr>
          <a:solidFill>
            <a:srgbClr val="00CC00"/>
          </a:solidFill>
        </p:spPr>
        <p:txBody>
          <a:bodyPr/>
          <a:lstStyle/>
          <a:p>
            <a:r>
              <a:rPr lang="es-PE" dirty="0" smtClean="0"/>
              <a:t>Aceptación de Agro Rural por los productores.</a:t>
            </a:r>
          </a:p>
          <a:p>
            <a:r>
              <a:rPr lang="es-PE" dirty="0" smtClean="0"/>
              <a:t>Buena imagen en el sector publico.</a:t>
            </a:r>
          </a:p>
          <a:p>
            <a:r>
              <a:rPr lang="es-PE" dirty="0" smtClean="0"/>
              <a:t>Equipo técnico empoderado. </a:t>
            </a:r>
          </a:p>
          <a:p>
            <a:r>
              <a:rPr lang="es-PE" dirty="0" smtClean="0"/>
              <a:t>Programas sociales PP-068, 0042 y 0121 articulados al desarrollo sostenible del agro.</a:t>
            </a:r>
          </a:p>
          <a:p>
            <a:endParaRPr lang="es-PE" dirty="0" smtClean="0"/>
          </a:p>
          <a:p>
            <a:endParaRPr lang="es-PE" dirty="0" smtClean="0"/>
          </a:p>
          <a:p>
            <a:endParaRPr lang="es-PE" dirty="0"/>
          </a:p>
        </p:txBody>
      </p:sp>
      <p:sp>
        <p:nvSpPr>
          <p:cNvPr id="12" name="Marcador de texto 11"/>
          <p:cNvSpPr>
            <a:spLocks noGrp="1"/>
          </p:cNvSpPr>
          <p:nvPr>
            <p:ph type="body" sz="quarter" idx="3"/>
          </p:nvPr>
        </p:nvSpPr>
        <p:spPr>
          <a:solidFill>
            <a:schemeClr val="accent2">
              <a:lumMod val="50000"/>
            </a:schemeClr>
          </a:solidFill>
        </p:spPr>
        <p:txBody>
          <a:bodyPr/>
          <a:lstStyle/>
          <a:p>
            <a:pPr algn="ctr"/>
            <a:r>
              <a:rPr lang="es-PE" dirty="0" smtClean="0">
                <a:solidFill>
                  <a:schemeClr val="bg1"/>
                </a:solidFill>
              </a:rPr>
              <a:t>DEBILIDADES</a:t>
            </a:r>
            <a:endParaRPr lang="es-PE" dirty="0">
              <a:solidFill>
                <a:schemeClr val="bg1"/>
              </a:solidFill>
            </a:endParaRPr>
          </a:p>
        </p:txBody>
      </p:sp>
      <p:sp>
        <p:nvSpPr>
          <p:cNvPr id="13" name="Marcador de contenido 12"/>
          <p:cNvSpPr>
            <a:spLocks noGrp="1"/>
          </p:cNvSpPr>
          <p:nvPr>
            <p:ph sz="quarter" idx="4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s-PE" dirty="0" smtClean="0"/>
              <a:t>Unidades móviles obsoletas </a:t>
            </a:r>
          </a:p>
          <a:p>
            <a:r>
              <a:rPr lang="es-PE" dirty="0" smtClean="0"/>
              <a:t>No se cuenta con local propio</a:t>
            </a:r>
          </a:p>
          <a:p>
            <a:r>
              <a:rPr lang="es-PE" dirty="0" smtClean="0"/>
              <a:t>Bajo presupuesto para la contratación de personal técnico de campo y administrativo</a:t>
            </a:r>
          </a:p>
          <a:p>
            <a:r>
              <a:rPr lang="es-PE" dirty="0" smtClean="0"/>
              <a:t>Equipos informáticos desfasados</a:t>
            </a:r>
          </a:p>
          <a:p>
            <a:endParaRPr lang="es-PE" dirty="0"/>
          </a:p>
        </p:txBody>
      </p:sp>
      <p:grpSp>
        <p:nvGrpSpPr>
          <p:cNvPr id="7" name="Grupo 6"/>
          <p:cNvGrpSpPr/>
          <p:nvPr/>
        </p:nvGrpSpPr>
        <p:grpSpPr>
          <a:xfrm>
            <a:off x="0" y="0"/>
            <a:ext cx="1386840" cy="779145"/>
            <a:chOff x="0" y="0"/>
            <a:chExt cx="1386840" cy="779145"/>
          </a:xfrm>
        </p:grpSpPr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386840" cy="503813"/>
            </a:xfrm>
            <a:prstGeom prst="rect">
              <a:avLst/>
            </a:prstGeom>
          </p:spPr>
        </p:pic>
        <p:sp>
          <p:nvSpPr>
            <p:cNvPr id="14" name="Título 1"/>
            <p:cNvSpPr txBox="1">
              <a:spLocks/>
            </p:cNvSpPr>
            <p:nvPr/>
          </p:nvSpPr>
          <p:spPr>
            <a:xfrm>
              <a:off x="0" y="489465"/>
              <a:ext cx="1386840" cy="289680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 fontScale="92500" lnSpcReduction="20000"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s-PE" sz="1000" dirty="0" smtClean="0">
                  <a:solidFill>
                    <a:srgbClr val="990000"/>
                  </a:solidFill>
                  <a:latin typeface="Britannic Bold" panose="020B0903060703020204" pitchFamily="34" charset="0"/>
                </a:rPr>
                <a:t>DIRECCION ZONAL MOQUEGUA</a:t>
              </a:r>
              <a:endParaRPr lang="es-PE" sz="1000" dirty="0">
                <a:solidFill>
                  <a:srgbClr val="990000"/>
                </a:solidFill>
                <a:latin typeface="Britannic Bold" panose="020B0903060703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7218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0" y="-4762"/>
            <a:ext cx="12192000" cy="6858000"/>
          </a:xfrm>
          <a:prstGeom prst="rect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" name="Rectángulo 3"/>
          <p:cNvSpPr/>
          <p:nvPr/>
        </p:nvSpPr>
        <p:spPr>
          <a:xfrm>
            <a:off x="363220" y="304800"/>
            <a:ext cx="11478260" cy="6172200"/>
          </a:xfrm>
          <a:prstGeom prst="rect">
            <a:avLst/>
          </a:prstGeom>
          <a:solidFill>
            <a:srgbClr val="99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5" name="Rectángulo 4"/>
          <p:cNvSpPr/>
          <p:nvPr/>
        </p:nvSpPr>
        <p:spPr>
          <a:xfrm>
            <a:off x="640080" y="563880"/>
            <a:ext cx="10911840" cy="55626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" name="Rectángulo 5"/>
          <p:cNvSpPr/>
          <p:nvPr/>
        </p:nvSpPr>
        <p:spPr>
          <a:xfrm>
            <a:off x="853440" y="762000"/>
            <a:ext cx="10500360" cy="51206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019800" y="5664275"/>
            <a:ext cx="6964680" cy="85868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2400" dirty="0" smtClean="0">
                <a:solidFill>
                  <a:srgbClr val="990000"/>
                </a:solidFill>
                <a:latin typeface="Britannic Bold" panose="020B0903060703020204" pitchFamily="34" charset="0"/>
              </a:rPr>
              <a:t>DIRECCION ZONAL MOQUEGUA</a:t>
            </a:r>
            <a:endParaRPr lang="es-PE" sz="2400" dirty="0">
              <a:solidFill>
                <a:srgbClr val="990000"/>
              </a:solidFill>
              <a:latin typeface="Britannic Bold" panose="020B0903060703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889936" y="1831762"/>
            <a:ext cx="6465536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580" indent="-259080" algn="just">
              <a:lnSpc>
                <a:spcPct val="107000"/>
              </a:lnSpc>
              <a:spcAft>
                <a:spcPts val="800"/>
              </a:spcAft>
            </a:pPr>
            <a:r>
              <a:rPr lang="es-E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Presentar una experiencia exitosa o estrategia de trabajo exitosa en cualquiera de los puntos 1, 2, 3	</a:t>
            </a:r>
            <a:endParaRPr lang="es-PE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670" y="881447"/>
            <a:ext cx="8678659" cy="488174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255" y="5196559"/>
            <a:ext cx="2343150" cy="851222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832627" y="6167844"/>
            <a:ext cx="49311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radley Hand ITC" panose="03070402050302030203" pitchFamily="66" charset="0"/>
              </a:rPr>
              <a:t>Revalorando costumbres ancestrales – “EL AYNI”</a:t>
            </a:r>
          </a:p>
          <a:p>
            <a:r>
              <a:rPr lang="es-PE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doni MT" panose="02070603080606020203" pitchFamily="18" charset="0"/>
                <a:cs typeface="Aharoni" panose="02010803020104030203" pitchFamily="2" charset="-79"/>
              </a:rPr>
              <a:t>PP-0121</a:t>
            </a:r>
            <a:endParaRPr lang="es-PE" b="1" dirty="0">
              <a:solidFill>
                <a:schemeClr val="tx1">
                  <a:lumMod val="95000"/>
                  <a:lumOff val="5000"/>
                </a:schemeClr>
              </a:solidFill>
              <a:latin typeface="Bodoni MT" panose="02070603080606020203" pitchFamily="18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5282566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-4762"/>
            <a:ext cx="12192000" cy="6858000"/>
          </a:xfrm>
          <a:prstGeom prst="rect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" name="Rectángulo 2"/>
          <p:cNvSpPr/>
          <p:nvPr/>
        </p:nvSpPr>
        <p:spPr>
          <a:xfrm>
            <a:off x="363220" y="304800"/>
            <a:ext cx="11478260" cy="6172200"/>
          </a:xfrm>
          <a:prstGeom prst="rect">
            <a:avLst/>
          </a:prstGeom>
          <a:solidFill>
            <a:srgbClr val="99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4" name="Rectángulo 3"/>
          <p:cNvSpPr/>
          <p:nvPr/>
        </p:nvSpPr>
        <p:spPr>
          <a:xfrm>
            <a:off x="640080" y="563880"/>
            <a:ext cx="10911840" cy="55626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" name="Rectángulo 4"/>
          <p:cNvSpPr/>
          <p:nvPr/>
        </p:nvSpPr>
        <p:spPr>
          <a:xfrm>
            <a:off x="853440" y="762000"/>
            <a:ext cx="10500360" cy="51206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6019800" y="5664275"/>
            <a:ext cx="6964680" cy="85868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2400" dirty="0" smtClean="0">
                <a:solidFill>
                  <a:srgbClr val="990000"/>
                </a:solidFill>
                <a:latin typeface="Britannic Bold" panose="020B0903060703020204" pitchFamily="34" charset="0"/>
              </a:rPr>
              <a:t>DIRECCION ZONAL MOQUEGUA</a:t>
            </a:r>
            <a:endParaRPr lang="es-PE" sz="2400" dirty="0">
              <a:solidFill>
                <a:srgbClr val="990000"/>
              </a:solidFill>
              <a:latin typeface="Britannic Bold" panose="020B0903060703020204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832627" y="6167844"/>
            <a:ext cx="66132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radley Hand ITC" panose="03070402050302030203" pitchFamily="66" charset="0"/>
              </a:rPr>
              <a:t>Campaña de Aplicación de Medicamentos veterinarios</a:t>
            </a:r>
          </a:p>
          <a:p>
            <a:r>
              <a:rPr lang="es-PE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gency FB" panose="020B0503020202020204" pitchFamily="34" charset="0"/>
              </a:rPr>
              <a:t>74,900 camélidos  /  </a:t>
            </a:r>
            <a:r>
              <a:rPr lang="es-PE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doni MT" panose="02070603080606020203" pitchFamily="18" charset="0"/>
                <a:cs typeface="Aharoni" panose="02010803020104030203" pitchFamily="2" charset="-79"/>
              </a:rPr>
              <a:t>PP-0O68</a:t>
            </a:r>
            <a:endParaRPr lang="es-PE" b="1" dirty="0">
              <a:solidFill>
                <a:schemeClr val="tx1">
                  <a:lumMod val="95000"/>
                  <a:lumOff val="5000"/>
                </a:schemeClr>
              </a:solidFill>
              <a:latin typeface="Bodoni MT" panose="02070603080606020203" pitchFamily="18" charset="0"/>
              <a:cs typeface="Aharoni" panose="02010803020104030203" pitchFamily="2" charset="-79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949" y="807719"/>
            <a:ext cx="8940801" cy="5029201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255" y="5196559"/>
            <a:ext cx="2343150" cy="851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900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/>
        </p:nvGraphicFramePr>
        <p:xfrm>
          <a:off x="372110" y="1240810"/>
          <a:ext cx="11499849" cy="177546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8444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97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222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417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417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0799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Provincia </a:t>
                      </a:r>
                      <a:endParaRPr lang="es-PE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DISTRITO</a:t>
                      </a:r>
                      <a:endParaRPr lang="es-PE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Localidad </a:t>
                      </a:r>
                      <a:endParaRPr lang="es-PE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de </a:t>
                      </a:r>
                      <a:r>
                        <a:rPr lang="es-PE" sz="1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beneficiarios</a:t>
                      </a:r>
                      <a:endParaRPr lang="es-PE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de </a:t>
                      </a:r>
                      <a:r>
                        <a:rPr lang="es-PE" sz="1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Has</a:t>
                      </a:r>
                      <a:endParaRPr lang="es-PE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111">
                <a:tc>
                  <a:txBody>
                    <a:bodyPr/>
                    <a:lstStyle/>
                    <a:p>
                      <a:pPr algn="l" fontAlgn="b"/>
                      <a:r>
                        <a:rPr lang="es-PE" sz="18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MARISCAL NIETO</a:t>
                      </a:r>
                      <a:endParaRPr lang="es-PE" sz="1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334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304.71</a:t>
                      </a:r>
                      <a:endParaRPr lang="es-PE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555">
                <a:tc>
                  <a:txBody>
                    <a:bodyPr/>
                    <a:lstStyle/>
                    <a:p>
                      <a:pPr algn="l" fontAlgn="b"/>
                      <a:r>
                        <a:rPr lang="es-PE" sz="18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GENERAL SANCHEZ CERRO</a:t>
                      </a:r>
                      <a:endParaRPr lang="es-PE" sz="1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922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500.00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392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24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s-PE" sz="2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s-PE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</a:t>
                      </a:r>
                      <a:endParaRPr lang="es-PE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1256</a:t>
                      </a:r>
                      <a:endParaRPr lang="es-PE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804.71</a:t>
                      </a:r>
                      <a:endParaRPr lang="es-PE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2 CuadroTexto"/>
          <p:cNvSpPr txBox="1"/>
          <p:nvPr/>
        </p:nvSpPr>
        <p:spPr>
          <a:xfrm>
            <a:off x="0" y="779145"/>
            <a:ext cx="12192000" cy="46166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E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COMUNIDADES Y POBLACION ATENDIDA - PP. 0121</a:t>
            </a:r>
            <a:endParaRPr lang="es-PE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0" y="0"/>
            <a:ext cx="1386840" cy="779145"/>
            <a:chOff x="0" y="0"/>
            <a:chExt cx="1386840" cy="779145"/>
          </a:xfrm>
        </p:grpSpPr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386840" cy="503813"/>
            </a:xfrm>
            <a:prstGeom prst="rect">
              <a:avLst/>
            </a:prstGeom>
          </p:spPr>
        </p:pic>
        <p:sp>
          <p:nvSpPr>
            <p:cNvPr id="8" name="Título 1"/>
            <p:cNvSpPr txBox="1">
              <a:spLocks/>
            </p:cNvSpPr>
            <p:nvPr/>
          </p:nvSpPr>
          <p:spPr>
            <a:xfrm>
              <a:off x="0" y="489465"/>
              <a:ext cx="1386840" cy="289680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 fontScale="92500" lnSpcReduction="20000"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s-PE" sz="1000" dirty="0" smtClean="0">
                  <a:solidFill>
                    <a:srgbClr val="990000"/>
                  </a:solidFill>
                  <a:latin typeface="Britannic Bold" panose="020B0903060703020204" pitchFamily="34" charset="0"/>
                </a:rPr>
                <a:t>DIRECCION ZONAL MOQUEGUA</a:t>
              </a:r>
              <a:endParaRPr lang="es-PE" sz="1000" dirty="0">
                <a:solidFill>
                  <a:srgbClr val="990000"/>
                </a:solidFill>
                <a:latin typeface="Britannic Bold" panose="020B0903060703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19536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/>
          <p:nvPr/>
        </p:nvSpPr>
        <p:spPr>
          <a:xfrm>
            <a:off x="0" y="-4762"/>
            <a:ext cx="12192000" cy="6858000"/>
          </a:xfrm>
          <a:prstGeom prst="rect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2" name="Rectángulo 11"/>
          <p:cNvSpPr/>
          <p:nvPr/>
        </p:nvSpPr>
        <p:spPr>
          <a:xfrm>
            <a:off x="363220" y="304800"/>
            <a:ext cx="11478260" cy="6172200"/>
          </a:xfrm>
          <a:prstGeom prst="rect">
            <a:avLst/>
          </a:prstGeom>
          <a:solidFill>
            <a:srgbClr val="99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13" name="Rectángulo 12"/>
          <p:cNvSpPr/>
          <p:nvPr/>
        </p:nvSpPr>
        <p:spPr>
          <a:xfrm>
            <a:off x="640080" y="563880"/>
            <a:ext cx="10911840" cy="55626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4" name="Rectángulo 13"/>
          <p:cNvSpPr/>
          <p:nvPr/>
        </p:nvSpPr>
        <p:spPr>
          <a:xfrm>
            <a:off x="853440" y="762000"/>
            <a:ext cx="10500360" cy="51206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5" name="Título 1"/>
          <p:cNvSpPr txBox="1">
            <a:spLocks/>
          </p:cNvSpPr>
          <p:nvPr/>
        </p:nvSpPr>
        <p:spPr>
          <a:xfrm>
            <a:off x="6019800" y="5664275"/>
            <a:ext cx="6964680" cy="85868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2400" dirty="0" smtClean="0">
                <a:solidFill>
                  <a:srgbClr val="990000"/>
                </a:solidFill>
                <a:latin typeface="Britannic Bold" panose="020B0903060703020204" pitchFamily="34" charset="0"/>
              </a:rPr>
              <a:t>DIRECCION ZONAL MOQUEGUA</a:t>
            </a:r>
            <a:endParaRPr lang="es-PE" sz="2400" dirty="0">
              <a:solidFill>
                <a:srgbClr val="990000"/>
              </a:solidFill>
              <a:latin typeface="Britannic Bold" panose="020B0903060703020204" pitchFamily="34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832627" y="6167844"/>
            <a:ext cx="66132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radley Hand ITC" panose="03070402050302030203" pitchFamily="66" charset="0"/>
              </a:rPr>
              <a:t>Equidad de Genero</a:t>
            </a:r>
          </a:p>
          <a:p>
            <a:r>
              <a:rPr lang="es-PE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doni MT" panose="02070603080606020203" pitchFamily="18" charset="0"/>
                <a:cs typeface="Aharoni" panose="02010803020104030203" pitchFamily="2" charset="-79"/>
              </a:rPr>
              <a:t>PP-0O68</a:t>
            </a:r>
            <a:endParaRPr lang="es-PE" b="1" dirty="0">
              <a:solidFill>
                <a:schemeClr val="tx1">
                  <a:lumMod val="95000"/>
                  <a:lumOff val="5000"/>
                </a:schemeClr>
              </a:solidFill>
              <a:latin typeface="Bodoni MT" panose="02070603080606020203" pitchFamily="18" charset="0"/>
              <a:cs typeface="Aharoni" panose="02010803020104030203" pitchFamily="2" charset="-79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703" y="860685"/>
            <a:ext cx="6564358" cy="4923269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255" y="5196559"/>
            <a:ext cx="2343150" cy="851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095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CuadroTexto"/>
          <p:cNvSpPr txBox="1"/>
          <p:nvPr/>
        </p:nvSpPr>
        <p:spPr>
          <a:xfrm>
            <a:off x="0" y="779145"/>
            <a:ext cx="12192000" cy="46166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E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COMUNIDADES Y POBLACION ATENDIDA - PP. 0068</a:t>
            </a:r>
            <a:endParaRPr lang="es-PE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9" name="Grupo 8"/>
          <p:cNvGrpSpPr/>
          <p:nvPr/>
        </p:nvGrpSpPr>
        <p:grpSpPr>
          <a:xfrm>
            <a:off x="0" y="0"/>
            <a:ext cx="1386840" cy="779145"/>
            <a:chOff x="0" y="0"/>
            <a:chExt cx="1386840" cy="779145"/>
          </a:xfrm>
        </p:grpSpPr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386840" cy="503813"/>
            </a:xfrm>
            <a:prstGeom prst="rect">
              <a:avLst/>
            </a:prstGeom>
          </p:spPr>
        </p:pic>
        <p:sp>
          <p:nvSpPr>
            <p:cNvPr id="11" name="Título 1"/>
            <p:cNvSpPr txBox="1">
              <a:spLocks/>
            </p:cNvSpPr>
            <p:nvPr/>
          </p:nvSpPr>
          <p:spPr>
            <a:xfrm>
              <a:off x="0" y="489465"/>
              <a:ext cx="1386840" cy="289680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 fontScale="92500" lnSpcReduction="20000"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s-PE" sz="1000" dirty="0" smtClean="0">
                  <a:solidFill>
                    <a:srgbClr val="990000"/>
                  </a:solidFill>
                  <a:latin typeface="Britannic Bold" panose="020B0903060703020204" pitchFamily="34" charset="0"/>
                </a:rPr>
                <a:t>DIRECCION ZONAL MOQUEGUA</a:t>
              </a:r>
              <a:endParaRPr lang="es-PE" sz="1000" dirty="0">
                <a:solidFill>
                  <a:srgbClr val="990000"/>
                </a:solidFill>
                <a:latin typeface="Britannic Bold" panose="020B0903060703020204" pitchFamily="34" charset="0"/>
              </a:endParaRPr>
            </a:p>
          </p:txBody>
        </p:sp>
      </p:grpSp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543700"/>
              </p:ext>
            </p:extLst>
          </p:nvPr>
        </p:nvGraphicFramePr>
        <p:xfrm>
          <a:off x="1185483" y="1240810"/>
          <a:ext cx="9851712" cy="54691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5" name="Hoja de cálculo" r:id="rId4" imgW="7858315" imgH="4362634" progId="Excel.Sheet.12">
                  <p:embed/>
                </p:oleObj>
              </mc:Choice>
              <mc:Fallback>
                <p:oleObj name="Hoja de cálculo" r:id="rId4" imgW="7858315" imgH="436263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85483" y="1240810"/>
                        <a:ext cx="9851712" cy="54691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23628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CuadroTexto"/>
          <p:cNvSpPr txBox="1"/>
          <p:nvPr/>
        </p:nvSpPr>
        <p:spPr>
          <a:xfrm>
            <a:off x="0" y="779145"/>
            <a:ext cx="12192000" cy="46166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E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COMUNIDADES Y POBLACION ATENDIDA - PP. 0068</a:t>
            </a:r>
            <a:endParaRPr lang="es-PE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0" y="0"/>
            <a:ext cx="1386840" cy="779145"/>
            <a:chOff x="0" y="0"/>
            <a:chExt cx="1386840" cy="779145"/>
          </a:xfrm>
        </p:grpSpPr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386840" cy="503813"/>
            </a:xfrm>
            <a:prstGeom prst="rect">
              <a:avLst/>
            </a:prstGeom>
          </p:spPr>
        </p:pic>
        <p:sp>
          <p:nvSpPr>
            <p:cNvPr id="5" name="Título 1"/>
            <p:cNvSpPr txBox="1">
              <a:spLocks/>
            </p:cNvSpPr>
            <p:nvPr/>
          </p:nvSpPr>
          <p:spPr>
            <a:xfrm>
              <a:off x="0" y="489465"/>
              <a:ext cx="1386840" cy="289680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 fontScale="92500" lnSpcReduction="20000"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s-PE" sz="1000" dirty="0" smtClean="0">
                  <a:solidFill>
                    <a:srgbClr val="990000"/>
                  </a:solidFill>
                  <a:latin typeface="Britannic Bold" panose="020B0903060703020204" pitchFamily="34" charset="0"/>
                </a:rPr>
                <a:t>DIRECCION ZONAL MOQUEGUA</a:t>
              </a:r>
              <a:endParaRPr lang="es-PE" sz="1000" dirty="0">
                <a:solidFill>
                  <a:srgbClr val="990000"/>
                </a:solidFill>
                <a:latin typeface="Britannic Bold" panose="020B0903060703020204" pitchFamily="34" charset="0"/>
              </a:endParaRPr>
            </a:p>
          </p:txBody>
        </p:sp>
      </p:grpSp>
      <p:graphicFrame>
        <p:nvGraphicFramePr>
          <p:cNvPr id="8" name="Obje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6621928"/>
              </p:ext>
            </p:extLst>
          </p:nvPr>
        </p:nvGraphicFramePr>
        <p:xfrm>
          <a:off x="502778" y="1240809"/>
          <a:ext cx="11171262" cy="43872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2" name="Hoja de cálculo" r:id="rId4" imgW="7858315" imgH="3086258" progId="Excel.Sheet.12">
                  <p:embed/>
                </p:oleObj>
              </mc:Choice>
              <mc:Fallback>
                <p:oleObj name="Hoja de cálculo" r:id="rId4" imgW="7858315" imgH="308625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2778" y="1240809"/>
                        <a:ext cx="11171262" cy="43872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08099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CuadroTexto"/>
          <p:cNvSpPr txBox="1"/>
          <p:nvPr/>
        </p:nvSpPr>
        <p:spPr>
          <a:xfrm>
            <a:off x="0" y="779145"/>
            <a:ext cx="12192000" cy="46166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E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COMUNIDADES Y POBLACION ATENDIDA – DS. 060-2018</a:t>
            </a:r>
            <a:endParaRPr lang="es-PE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6970286"/>
              </p:ext>
            </p:extLst>
          </p:nvPr>
        </p:nvGraphicFramePr>
        <p:xfrm>
          <a:off x="1225550" y="1243331"/>
          <a:ext cx="9672638" cy="5187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8" name="Hoja de cálculo" r:id="rId3" imgW="7858315" imgH="4505154" progId="Excel.Sheet.12">
                  <p:embed/>
                </p:oleObj>
              </mc:Choice>
              <mc:Fallback>
                <p:oleObj name="Hoja de cálculo" r:id="rId3" imgW="7858315" imgH="450515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25550" y="1243331"/>
                        <a:ext cx="9672638" cy="5187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upo 4"/>
          <p:cNvGrpSpPr/>
          <p:nvPr/>
        </p:nvGrpSpPr>
        <p:grpSpPr>
          <a:xfrm>
            <a:off x="0" y="0"/>
            <a:ext cx="1386840" cy="779145"/>
            <a:chOff x="0" y="0"/>
            <a:chExt cx="1386840" cy="779145"/>
          </a:xfrm>
        </p:grpSpPr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386840" cy="503813"/>
            </a:xfrm>
            <a:prstGeom prst="rect">
              <a:avLst/>
            </a:prstGeom>
          </p:spPr>
        </p:pic>
        <p:sp>
          <p:nvSpPr>
            <p:cNvPr id="7" name="Título 1"/>
            <p:cNvSpPr txBox="1">
              <a:spLocks/>
            </p:cNvSpPr>
            <p:nvPr/>
          </p:nvSpPr>
          <p:spPr>
            <a:xfrm>
              <a:off x="0" y="489465"/>
              <a:ext cx="1386840" cy="289680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 fontScale="92500" lnSpcReduction="20000"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s-PE" sz="1000" dirty="0" smtClean="0">
                  <a:solidFill>
                    <a:srgbClr val="990000"/>
                  </a:solidFill>
                  <a:latin typeface="Britannic Bold" panose="020B0903060703020204" pitchFamily="34" charset="0"/>
                </a:rPr>
                <a:t>DIRECCION ZONAL MOQUEGUA</a:t>
              </a:r>
              <a:endParaRPr lang="es-PE" sz="1000" dirty="0">
                <a:solidFill>
                  <a:srgbClr val="990000"/>
                </a:solidFill>
                <a:latin typeface="Britannic Bold" panose="020B0903060703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2120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CuadroTexto"/>
          <p:cNvSpPr txBox="1"/>
          <p:nvPr/>
        </p:nvSpPr>
        <p:spPr>
          <a:xfrm>
            <a:off x="0" y="779145"/>
            <a:ext cx="12192000" cy="461665"/>
          </a:xfrm>
          <a:prstGeom prst="rect">
            <a:avLst/>
          </a:prstGeom>
          <a:solidFill>
            <a:srgbClr val="00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E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RELACIÓN DE PERSONAL DE LA DIRECCIÓN ZONAL</a:t>
            </a:r>
            <a:endParaRPr lang="es-PE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0" y="0"/>
            <a:ext cx="1386840" cy="779145"/>
            <a:chOff x="0" y="0"/>
            <a:chExt cx="1386840" cy="779145"/>
          </a:xfrm>
        </p:grpSpPr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386840" cy="503813"/>
            </a:xfrm>
            <a:prstGeom prst="rect">
              <a:avLst/>
            </a:prstGeom>
          </p:spPr>
        </p:pic>
        <p:sp>
          <p:nvSpPr>
            <p:cNvPr id="7" name="Título 1"/>
            <p:cNvSpPr txBox="1">
              <a:spLocks/>
            </p:cNvSpPr>
            <p:nvPr/>
          </p:nvSpPr>
          <p:spPr>
            <a:xfrm>
              <a:off x="0" y="489465"/>
              <a:ext cx="1386840" cy="289680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 fontScale="92500" lnSpcReduction="20000"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s-PE" sz="1000" dirty="0" smtClean="0">
                  <a:solidFill>
                    <a:srgbClr val="990000"/>
                  </a:solidFill>
                  <a:latin typeface="Britannic Bold" panose="020B0903060703020204" pitchFamily="34" charset="0"/>
                </a:rPr>
                <a:t>DIRECCION ZONAL MOQUEGUA</a:t>
              </a:r>
              <a:endParaRPr lang="es-PE" sz="1000" dirty="0">
                <a:solidFill>
                  <a:srgbClr val="990000"/>
                </a:solidFill>
                <a:latin typeface="Britannic Bold" panose="020B0903060703020204" pitchFamily="34" charset="0"/>
              </a:endParaRPr>
            </a:p>
          </p:txBody>
        </p:sp>
      </p:grp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5641292"/>
              </p:ext>
            </p:extLst>
          </p:nvPr>
        </p:nvGraphicFramePr>
        <p:xfrm>
          <a:off x="542256" y="1228370"/>
          <a:ext cx="11138884" cy="55845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4" name="Hoja de cálculo" r:id="rId4" imgW="12163530" imgH="7191178" progId="Excel.Sheet.12">
                  <p:embed/>
                </p:oleObj>
              </mc:Choice>
              <mc:Fallback>
                <p:oleObj name="Hoja de cálculo" r:id="rId4" imgW="12163530" imgH="719117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42256" y="1228370"/>
                        <a:ext cx="11138884" cy="55845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6889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CuadroTexto"/>
          <p:cNvSpPr txBox="1"/>
          <p:nvPr/>
        </p:nvSpPr>
        <p:spPr>
          <a:xfrm>
            <a:off x="0" y="779145"/>
            <a:ext cx="12192000" cy="461665"/>
          </a:xfrm>
          <a:prstGeom prst="rect">
            <a:avLst/>
          </a:prstGeom>
          <a:solidFill>
            <a:srgbClr val="00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E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OFICINAS INSTITUCIONALES Y/O LOCALES</a:t>
            </a:r>
            <a:endParaRPr lang="es-PE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8587838"/>
              </p:ext>
            </p:extLst>
          </p:nvPr>
        </p:nvGraphicFramePr>
        <p:xfrm>
          <a:off x="428111" y="1240810"/>
          <a:ext cx="11325739" cy="32168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8" name="Hoja de cálculo" r:id="rId3" imgW="5667219" imgH="1609764" progId="Excel.Sheet.12">
                  <p:embed/>
                </p:oleObj>
              </mc:Choice>
              <mc:Fallback>
                <p:oleObj name="Hoja de cálculo" r:id="rId3" imgW="5667219" imgH="160976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8111" y="1240810"/>
                        <a:ext cx="11325739" cy="32168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upo 6"/>
          <p:cNvGrpSpPr/>
          <p:nvPr/>
        </p:nvGrpSpPr>
        <p:grpSpPr>
          <a:xfrm>
            <a:off x="0" y="0"/>
            <a:ext cx="1386840" cy="779145"/>
            <a:chOff x="0" y="0"/>
            <a:chExt cx="1386840" cy="779145"/>
          </a:xfrm>
        </p:grpSpPr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386840" cy="503813"/>
            </a:xfrm>
            <a:prstGeom prst="rect">
              <a:avLst/>
            </a:prstGeom>
          </p:spPr>
        </p:pic>
        <p:sp>
          <p:nvSpPr>
            <p:cNvPr id="9" name="Título 1"/>
            <p:cNvSpPr txBox="1">
              <a:spLocks/>
            </p:cNvSpPr>
            <p:nvPr/>
          </p:nvSpPr>
          <p:spPr>
            <a:xfrm>
              <a:off x="0" y="489465"/>
              <a:ext cx="1386840" cy="289680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 fontScale="92500" lnSpcReduction="20000"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s-PE" sz="1000" dirty="0" smtClean="0">
                  <a:solidFill>
                    <a:srgbClr val="990000"/>
                  </a:solidFill>
                  <a:latin typeface="Britannic Bold" panose="020B0903060703020204" pitchFamily="34" charset="0"/>
                </a:rPr>
                <a:t>DIRECCION ZONAL MOQUEGUA</a:t>
              </a:r>
              <a:endParaRPr lang="es-PE" sz="1000" dirty="0">
                <a:solidFill>
                  <a:srgbClr val="990000"/>
                </a:solidFill>
                <a:latin typeface="Britannic Bold" panose="020B0903060703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23241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CuadroTexto"/>
          <p:cNvSpPr txBox="1"/>
          <p:nvPr/>
        </p:nvSpPr>
        <p:spPr>
          <a:xfrm>
            <a:off x="0" y="779145"/>
            <a:ext cx="12192000" cy="461665"/>
          </a:xfrm>
          <a:prstGeom prst="rect">
            <a:avLst/>
          </a:prstGeom>
          <a:solidFill>
            <a:srgbClr val="00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E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RELACION DE VEHICULOS DE LA DIRECCIÓN ZONAL DE MOQUEGUA</a:t>
            </a:r>
            <a:endParaRPr lang="es-PE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/>
        </p:nvGraphicFramePr>
        <p:xfrm>
          <a:off x="290513" y="1240810"/>
          <a:ext cx="11641558" cy="4950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1" name="Hoja de cálculo" r:id="rId3" imgW="8981904" imgH="3819459" progId="Excel.Sheet.12">
                  <p:embed/>
                </p:oleObj>
              </mc:Choice>
              <mc:Fallback>
                <p:oleObj name="Hoja de cálculo" r:id="rId3" imgW="8981904" imgH="381945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0513" y="1240810"/>
                        <a:ext cx="11641558" cy="49504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upo 4"/>
          <p:cNvGrpSpPr/>
          <p:nvPr/>
        </p:nvGrpSpPr>
        <p:grpSpPr>
          <a:xfrm>
            <a:off x="0" y="0"/>
            <a:ext cx="1386840" cy="779145"/>
            <a:chOff x="0" y="0"/>
            <a:chExt cx="1386840" cy="779145"/>
          </a:xfrm>
        </p:grpSpPr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386840" cy="503813"/>
            </a:xfrm>
            <a:prstGeom prst="rect">
              <a:avLst/>
            </a:prstGeom>
          </p:spPr>
        </p:pic>
        <p:sp>
          <p:nvSpPr>
            <p:cNvPr id="7" name="Título 1"/>
            <p:cNvSpPr txBox="1">
              <a:spLocks/>
            </p:cNvSpPr>
            <p:nvPr/>
          </p:nvSpPr>
          <p:spPr>
            <a:xfrm>
              <a:off x="0" y="489465"/>
              <a:ext cx="1386840" cy="289680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 fontScale="92500" lnSpcReduction="20000"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s-PE" sz="1000" dirty="0" smtClean="0">
                  <a:solidFill>
                    <a:srgbClr val="990000"/>
                  </a:solidFill>
                  <a:latin typeface="Britannic Bold" panose="020B0903060703020204" pitchFamily="34" charset="0"/>
                </a:rPr>
                <a:t>DIRECCION ZONAL MOQUEGUA</a:t>
              </a:r>
              <a:endParaRPr lang="es-PE" sz="1000" dirty="0">
                <a:solidFill>
                  <a:srgbClr val="990000"/>
                </a:solidFill>
                <a:latin typeface="Britannic Bold" panose="020B0903060703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5291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432</TotalTime>
  <Words>1059</Words>
  <Application>Microsoft Office PowerPoint</Application>
  <PresentationFormat>Panorámica</PresentationFormat>
  <Paragraphs>389</Paragraphs>
  <Slides>30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42" baseType="lpstr">
      <vt:lpstr>Agency FB</vt:lpstr>
      <vt:lpstr>Aharoni</vt:lpstr>
      <vt:lpstr>Arial</vt:lpstr>
      <vt:lpstr>Arial Black</vt:lpstr>
      <vt:lpstr>Bodoni MT</vt:lpstr>
      <vt:lpstr>Bradley Hand ITC</vt:lpstr>
      <vt:lpstr>Britannic Bold</vt:lpstr>
      <vt:lpstr>Calibri</vt:lpstr>
      <vt:lpstr>Calibri Light</vt:lpstr>
      <vt:lpstr>Times New Roman</vt:lpstr>
      <vt:lpstr>Tema de Office</vt:lpstr>
      <vt:lpstr>Hoja de cálculo</vt:lpstr>
      <vt:lpstr>EXPOSICION DE DIRECTORES ZONALES </vt:lpstr>
      <vt:lpstr>GESTIÓN INSTITUCIONAL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GESTION LOCAL </vt:lpstr>
      <vt:lpstr>Presentación de PowerPoint</vt:lpstr>
      <vt:lpstr>Presentación de PowerPoint</vt:lpstr>
      <vt:lpstr>GESTION TECNICA</vt:lpstr>
      <vt:lpstr>Presentación de PowerPoint</vt:lpstr>
      <vt:lpstr>Presentación de PowerPoint</vt:lpstr>
      <vt:lpstr>Presentación de PowerPoint</vt:lpstr>
      <vt:lpstr>GESTION ADMINISTRATIVA</vt:lpstr>
      <vt:lpstr>Presentación de PowerPoint</vt:lpstr>
      <vt:lpstr>FORTALEZAS Y DEBILIDADES</vt:lpstr>
      <vt:lpstr>FORTALEZAS Y DEBILIDADES 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EXPOSICION DE DIRECTORES ZONALES</dc:title>
  <dc:creator>JESUS CAYA</dc:creator>
  <cp:lastModifiedBy>AGRORURAL</cp:lastModifiedBy>
  <cp:revision>57</cp:revision>
  <dcterms:created xsi:type="dcterms:W3CDTF">2019-01-29T15:20:05Z</dcterms:created>
  <dcterms:modified xsi:type="dcterms:W3CDTF">2019-01-30T13:14:51Z</dcterms:modified>
</cp:coreProperties>
</file>