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64" r:id="rId5"/>
    <p:sldId id="267" r:id="rId6"/>
    <p:sldId id="265" r:id="rId7"/>
    <p:sldId id="268" r:id="rId8"/>
    <p:sldId id="266" r:id="rId9"/>
    <p:sldId id="259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402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3884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056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152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671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1576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370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116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36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551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674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24541-B36A-49BF-A85F-D009C9C838BC}" type="datetimeFigureOut">
              <a:rPr lang="es-PE" smtClean="0"/>
              <a:t>30/01/2019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9EE97-3D21-4CC1-A7A8-F4DD04CE87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604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2400" b="1" dirty="0"/>
              <a:t>EXPOSICIÓN DIRECCIÓN ZONAL LAMBAYEQUE</a:t>
            </a:r>
            <a:br>
              <a:rPr lang="es-PE" sz="2400" dirty="0"/>
            </a:br>
            <a:endParaRPr lang="es-PE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/>
              <a:t>TALLER “INTERCAMBIO DE EXPERIENCIAS DE LA GESTION TECNICA ADMINISTRATIVA DE AGRORURAL”</a:t>
            </a:r>
            <a:br>
              <a:rPr lang="es-PE" dirty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21708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6582" y="954860"/>
            <a:ext cx="10778836" cy="968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GESTIÓN TÉCNICA</a:t>
            </a:r>
            <a:endParaRPr lang="es-P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s-ES" b="1" dirty="0">
                <a:latin typeface="Calibri" panose="020F0502020204030204" pitchFamily="34" charset="0"/>
                <a:cs typeface="Times New Roman" panose="02020603050405020304" pitchFamily="18" charset="0"/>
              </a:rPr>
              <a:t>Estudios en ejecución y en proceso de selección</a:t>
            </a:r>
            <a:endParaRPr lang="es-P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7B72026-86A9-4672-8545-49BFBBC87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540563"/>
              </p:ext>
            </p:extLst>
          </p:nvPr>
        </p:nvGraphicFramePr>
        <p:xfrm>
          <a:off x="838199" y="2239038"/>
          <a:ext cx="10515601" cy="2379923"/>
        </p:xfrm>
        <a:graphic>
          <a:graphicData uri="http://schemas.openxmlformats.org/drawingml/2006/table">
            <a:tbl>
              <a:tblPr/>
              <a:tblGrid>
                <a:gridCol w="3718278">
                  <a:extLst>
                    <a:ext uri="{9D8B030D-6E8A-4147-A177-3AD203B41FA5}">
                      <a16:colId xmlns:a16="http://schemas.microsoft.com/office/drawing/2014/main" val="3469730179"/>
                    </a:ext>
                  </a:extLst>
                </a:gridCol>
                <a:gridCol w="548959">
                  <a:extLst>
                    <a:ext uri="{9D8B030D-6E8A-4147-A177-3AD203B41FA5}">
                      <a16:colId xmlns:a16="http://schemas.microsoft.com/office/drawing/2014/main" val="1026298119"/>
                    </a:ext>
                  </a:extLst>
                </a:gridCol>
                <a:gridCol w="2119708">
                  <a:extLst>
                    <a:ext uri="{9D8B030D-6E8A-4147-A177-3AD203B41FA5}">
                      <a16:colId xmlns:a16="http://schemas.microsoft.com/office/drawing/2014/main" val="3395380923"/>
                    </a:ext>
                  </a:extLst>
                </a:gridCol>
                <a:gridCol w="1025237">
                  <a:extLst>
                    <a:ext uri="{9D8B030D-6E8A-4147-A177-3AD203B41FA5}">
                      <a16:colId xmlns:a16="http://schemas.microsoft.com/office/drawing/2014/main" val="652644424"/>
                    </a:ext>
                  </a:extLst>
                </a:gridCol>
                <a:gridCol w="1025236">
                  <a:extLst>
                    <a:ext uri="{9D8B030D-6E8A-4147-A177-3AD203B41FA5}">
                      <a16:colId xmlns:a16="http://schemas.microsoft.com/office/drawing/2014/main" val="3228956790"/>
                    </a:ext>
                  </a:extLst>
                </a:gridCol>
                <a:gridCol w="775855">
                  <a:extLst>
                    <a:ext uri="{9D8B030D-6E8A-4147-A177-3AD203B41FA5}">
                      <a16:colId xmlns:a16="http://schemas.microsoft.com/office/drawing/2014/main" val="4004020779"/>
                    </a:ext>
                  </a:extLst>
                </a:gridCol>
                <a:gridCol w="651163">
                  <a:extLst>
                    <a:ext uri="{9D8B030D-6E8A-4147-A177-3AD203B41FA5}">
                      <a16:colId xmlns:a16="http://schemas.microsoft.com/office/drawing/2014/main" val="1010866457"/>
                    </a:ext>
                  </a:extLst>
                </a:gridCol>
                <a:gridCol w="651165">
                  <a:extLst>
                    <a:ext uri="{9D8B030D-6E8A-4147-A177-3AD203B41FA5}">
                      <a16:colId xmlns:a16="http://schemas.microsoft.com/office/drawing/2014/main" val="3010239899"/>
                    </a:ext>
                  </a:extLst>
                </a:gridCol>
              </a:tblGrid>
              <a:tr h="54921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PROYECTO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ÓDIGO</a:t>
                      </a:r>
                      <a:b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ÚNICO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SITUACION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MODALIDAD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INVERSIÓN</a:t>
                      </a:r>
                      <a:br>
                        <a:rPr lang="es-PE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(Soles)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FAMILIAS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AREA</a:t>
                      </a:r>
                      <a:b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(ha)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KM.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988919"/>
                  </a:ext>
                </a:extLst>
              </a:tr>
              <a:tr h="549213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Instalación del Servicio de Agua para Riego de los Caseríos de Chilasque, Atumpampa, Tute, Cañaris, Seg Seg y Sigues, Distrito de Cañaris, Provincia de Ferreñafe, Región Lambayeque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2311233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Expediente en elaboración, con conformidad del Primer Informe.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18,460,515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1,134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28.660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198617"/>
                  </a:ext>
                </a:extLst>
              </a:tr>
              <a:tr h="732284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Instalación del Servicio de Agua para Riego de los Caseríos de Shin Shin, San Cristóbal, Huancapampa, Moñuño, Illambe, La Laguna, Chirimoyapampa, Huamachuco y Sabila, Distrito de Cañaris, Provincia de Ferreñafe, Región Lambayeque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2311208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 proceso de selección (segunda convocatoria)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16,030,017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826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1,125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18.980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397459"/>
                  </a:ext>
                </a:extLst>
              </a:tr>
              <a:tr h="549213"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Mejoramiento del Servicio de Agua para Riego del Canal Huaca Blanca del Subsector de Riego Chongoyape, distrito de Chongoyape - Chiclayo - Lambayeque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2237523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Paralizado desde diciembre de 2016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Administración</a:t>
                      </a:r>
                      <a:b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directa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5,040,567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4.717</a:t>
                      </a:r>
                    </a:p>
                  </a:txBody>
                  <a:tcPr marL="7323" marR="7323" marT="7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82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96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20436" y="912072"/>
            <a:ext cx="10806546" cy="1173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-25908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GESTIÓN ADMINISTRATIVA</a:t>
            </a:r>
          </a:p>
          <a:p>
            <a:pPr marL="449580" indent="-259080" algn="just">
              <a:lnSpc>
                <a:spcPct val="107000"/>
              </a:lnSpc>
              <a:spcAft>
                <a:spcPts val="800"/>
              </a:spcAft>
            </a:pP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contener transferencias, rendiciones, gestión de contratación, otros  </a:t>
            </a:r>
            <a:endParaRPr lang="es-P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512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2727" y="928990"/>
            <a:ext cx="10806546" cy="774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-25908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FORTALEZAS Y DEBILIDADES </a:t>
            </a:r>
          </a:p>
          <a:p>
            <a:pPr marL="19050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Indicar aspectos relevantes como fortalezas y debilidades de la gestión técnica administrativa de la DZ</a:t>
            </a:r>
            <a:endParaRPr lang="es-PE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1E66DD-1128-41D9-BA64-0C6F24906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283748"/>
              </p:ext>
            </p:extLst>
          </p:nvPr>
        </p:nvGraphicFramePr>
        <p:xfrm>
          <a:off x="1427018" y="2063513"/>
          <a:ext cx="9587346" cy="3909834"/>
        </p:xfrm>
        <a:graphic>
          <a:graphicData uri="http://schemas.openxmlformats.org/drawingml/2006/table">
            <a:tbl>
              <a:tblPr/>
              <a:tblGrid>
                <a:gridCol w="4793673">
                  <a:extLst>
                    <a:ext uri="{9D8B030D-6E8A-4147-A177-3AD203B41FA5}">
                      <a16:colId xmlns:a16="http://schemas.microsoft.com/office/drawing/2014/main" val="2073028561"/>
                    </a:ext>
                  </a:extLst>
                </a:gridCol>
                <a:gridCol w="4793673">
                  <a:extLst>
                    <a:ext uri="{9D8B030D-6E8A-4147-A177-3AD203B41FA5}">
                      <a16:colId xmlns:a16="http://schemas.microsoft.com/office/drawing/2014/main" val="1938529386"/>
                    </a:ext>
                  </a:extLst>
                </a:gridCol>
              </a:tblGrid>
              <a:tr h="2844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FORTALEZAS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DEBILIDADES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660573"/>
                  </a:ext>
                </a:extLst>
              </a:tr>
              <a:tr h="556811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 el ámbito de la dirección zonal se cuenta con infraestructura para la producción de plantones.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Falta de capacitación al personal técnico.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414734"/>
                  </a:ext>
                </a:extLst>
              </a:tr>
              <a:tr h="556811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Precio adecuado del guano de las islas para ser adquirido por los productores.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Personal técnico insuficiente para un ámbito de trabajo extenso.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361027"/>
                  </a:ext>
                </a:extLst>
              </a:tr>
              <a:tr h="556811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Compañerismo y confianza.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Falta de compromiso en algunos miembros del equipo.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821596"/>
                  </a:ext>
                </a:extLst>
              </a:tr>
              <a:tr h="556811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Trabajo en equipo.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se cuenta con locales propios para oficinas ni almacenes.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230491"/>
                  </a:ext>
                </a:extLst>
              </a:tr>
              <a:tr h="556811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Trabajo consensuado entre el equipo técnico y los productores.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hay diálogo adecuado con el personal, a fin de prevenir conflictos internos.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676818"/>
                  </a:ext>
                </a:extLst>
              </a:tr>
              <a:tr h="556811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Conocimiento y experiencia en producción forestal.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Demora en la adquisición de bienes por parte de la administración zonal.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804962"/>
                  </a:ext>
                </a:extLst>
              </a:tr>
              <a:tr h="2844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P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Fuente: Taller realizado en la Dirección Zonal Lambayeque el 21.01.2019.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P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351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46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6581" y="871487"/>
            <a:ext cx="10806545" cy="4752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indent="-25908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Calibri" panose="020F0502020204030204" pitchFamily="34" charset="0"/>
                <a:cs typeface="Times New Roman" panose="02020603050405020304" pitchFamily="18" charset="0"/>
              </a:rPr>
              <a:t>6. EXPERIENCIA EXITOSA</a:t>
            </a:r>
          </a:p>
          <a:p>
            <a:pPr marL="449580" indent="-25908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latin typeface="Calibri" panose="020F0502020204030204" pitchFamily="34" charset="0"/>
                <a:cs typeface="Times New Roman" panose="02020603050405020304" pitchFamily="18" charset="0"/>
              </a:rPr>
              <a:t>Proceso de sensibilización a los beneficiarios de los proyectos del distrito de </a:t>
            </a:r>
            <a:r>
              <a:rPr lang="es-E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Cañaris</a:t>
            </a:r>
            <a:r>
              <a:rPr lang="es-ES" b="1" dirty="0">
                <a:latin typeface="Calibri" panose="020F0502020204030204" pitchFamily="34" charset="0"/>
                <a:cs typeface="Times New Roman" panose="02020603050405020304" pitchFamily="18" charset="0"/>
              </a:rPr>
              <a:t> – Ferreñafe (PP-042) </a:t>
            </a: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419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419" dirty="0">
                <a:latin typeface="Calibri" panose="020F0502020204030204" pitchFamily="34" charset="0"/>
                <a:cs typeface="Times New Roman" panose="02020603050405020304" pitchFamily="18" charset="0"/>
              </a:rPr>
              <a:t>Ámbito</a:t>
            </a:r>
            <a:r>
              <a:rPr lang="es-PE" dirty="0">
                <a:latin typeface="Calibri" panose="020F0502020204030204" pitchFamily="34" charset="0"/>
                <a:cs typeface="Times New Roman" panose="02020603050405020304" pitchFamily="18" charset="0"/>
              </a:rPr>
              <a:t>: beneficiarios de los proyectos de mejoramiento </a:t>
            </a:r>
            <a:r>
              <a:rPr lang="es-PE" b="1" dirty="0">
                <a:latin typeface="Calibri" panose="020F0502020204030204" pitchFamily="34" charset="0"/>
                <a:cs typeface="Times New Roman" panose="02020603050405020304" pitchFamily="18" charset="0"/>
              </a:rPr>
              <a:t>Tute y </a:t>
            </a:r>
            <a:r>
              <a:rPr lang="es-PE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Shin</a:t>
            </a:r>
            <a:r>
              <a:rPr lang="es-PE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E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Shin</a:t>
            </a:r>
            <a:r>
              <a:rPr lang="es-PE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E" dirty="0">
                <a:latin typeface="Calibri" panose="020F0502020204030204" pitchFamily="34" charset="0"/>
                <a:cs typeface="Times New Roman" panose="02020603050405020304" pitchFamily="18" charset="0"/>
              </a:rPr>
              <a:t>(15 caseríos).</a:t>
            </a: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Los beneficiarios suponían que el proyecto iba a ser financiado por la minera. La población de </a:t>
            </a:r>
            <a:r>
              <a:rPr lang="es-ES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Cañaris</a:t>
            </a: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 es anti minera y el alcalde no participó.</a:t>
            </a: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La dirección zonal convocó a los productores, autoridades locales y al representante de la ANA a reuniones de sensibilización y difusión de los beneficios del proyecto.</a:t>
            </a: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Se llevaron a cabo dos reuniones en el ámbito de cada proyecto para informar los avances en el proceso de selección de la consultora encargada de la elaboración de los expedientes técnicos.</a:t>
            </a: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El 17 de octubre de 2018 se realizó en </a:t>
            </a:r>
            <a:r>
              <a:rPr lang="es-ES" dirty="0" err="1">
                <a:latin typeface="Calibri" panose="020F0502020204030204" pitchFamily="34" charset="0"/>
                <a:cs typeface="Times New Roman" panose="02020603050405020304" pitchFamily="18" charset="0"/>
              </a:rPr>
              <a:t>Cañaris</a:t>
            </a: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 la entrega de terreno a la consultora, con la participación de los productores, el alcalde, el inspector designado por la sede central y público en general.</a:t>
            </a:r>
          </a:p>
          <a:p>
            <a:pPr marL="4762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Estamos a la espera de la buena pro para el inicio de los estudios del expediente de </a:t>
            </a:r>
            <a:r>
              <a:rPr lang="es-ES" dirty="0" err="1">
                <a:latin typeface="Calibri" panose="020F0502020204030204" pitchFamily="34" charset="0"/>
                <a:cs typeface="Times New Roman" panose="02020603050405020304" pitchFamily="18" charset="0"/>
              </a:rPr>
              <a:t>Shin</a:t>
            </a: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cs typeface="Times New Roman" panose="02020603050405020304" pitchFamily="18" charset="0"/>
              </a:rPr>
              <a:t>Shin</a:t>
            </a:r>
            <a:r>
              <a:rPr lang="es-ES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81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60063" y="1164126"/>
            <a:ext cx="5943599" cy="3280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CONTENIDO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INSTITUCIONAL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LOCAL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TÉCNICA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ADMINISTRATIVA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FORTALEZAS Y DEBILIDADES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EXPERIENCIA EXITOSA</a:t>
            </a: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7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9247" y="900889"/>
            <a:ext cx="1099969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GESTIÓN INSTITUCIONAL</a:t>
            </a:r>
          </a:p>
          <a:p>
            <a:pPr lvl="0" algn="ctr">
              <a:lnSpc>
                <a:spcPct val="107000"/>
              </a:lnSpc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 Número de Comunidades en el ámbito de intervención de la </a:t>
            </a:r>
            <a:r>
              <a:rPr lang="es-E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</a:t>
            </a: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812209"/>
              </p:ext>
            </p:extLst>
          </p:nvPr>
        </p:nvGraphicFramePr>
        <p:xfrm>
          <a:off x="3313205" y="1903709"/>
          <a:ext cx="5596244" cy="3278505"/>
        </p:xfrm>
        <a:graphic>
          <a:graphicData uri="http://schemas.openxmlformats.org/drawingml/2006/table">
            <a:tbl>
              <a:tblPr/>
              <a:tblGrid>
                <a:gridCol w="1850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PROVINCIA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DISTRITO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COMUNIDAD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LAMBAYEQUE (05)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Santo Domingo de Olmos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MOTUPE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Julián de Motupe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MÓRROPE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Pedro de Mórrope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Francisco de Asís de Salas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Mateo de Penachí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 rowSpan="8"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FERREÑAFE (08)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CAÑARIS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Juan de Cañaris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José Carlos Mariátegui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Túpac Amaru II de Cañaris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INCAHUASI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Antonio de Laquipampa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Micaela Bastidas de Moyán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Pablo de Inkawasi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Isidro Labrador de Marayhuaca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San Martín de Porres de Atumpampa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75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9247" y="928598"/>
            <a:ext cx="1099969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GESTIÓN INSTITUCIONAL</a:t>
            </a:r>
          </a:p>
          <a:p>
            <a:pPr lvl="0" algn="ctr">
              <a:lnSpc>
                <a:spcPct val="107000"/>
              </a:lnSpc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1.2 P</a:t>
            </a: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oblación atendida, con programas, proyectos y actividades durante el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D66070D-E6D3-4FB9-ABF0-48DF282ED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72922"/>
              </p:ext>
            </p:extLst>
          </p:nvPr>
        </p:nvGraphicFramePr>
        <p:xfrm>
          <a:off x="2642379" y="1823261"/>
          <a:ext cx="7188860" cy="4733654"/>
        </p:xfrm>
        <a:graphic>
          <a:graphicData uri="http://schemas.openxmlformats.org/drawingml/2006/table">
            <a:tbl>
              <a:tblPr/>
              <a:tblGrid>
                <a:gridCol w="1458923">
                  <a:extLst>
                    <a:ext uri="{9D8B030D-6E8A-4147-A177-3AD203B41FA5}">
                      <a16:colId xmlns:a16="http://schemas.microsoft.com/office/drawing/2014/main" val="2396863342"/>
                    </a:ext>
                  </a:extLst>
                </a:gridCol>
                <a:gridCol w="1458923">
                  <a:extLst>
                    <a:ext uri="{9D8B030D-6E8A-4147-A177-3AD203B41FA5}">
                      <a16:colId xmlns:a16="http://schemas.microsoft.com/office/drawing/2014/main" val="3992277539"/>
                    </a:ext>
                  </a:extLst>
                </a:gridCol>
                <a:gridCol w="1172257">
                  <a:extLst>
                    <a:ext uri="{9D8B030D-6E8A-4147-A177-3AD203B41FA5}">
                      <a16:colId xmlns:a16="http://schemas.microsoft.com/office/drawing/2014/main" val="1054631478"/>
                    </a:ext>
                  </a:extLst>
                </a:gridCol>
                <a:gridCol w="1172257">
                  <a:extLst>
                    <a:ext uri="{9D8B030D-6E8A-4147-A177-3AD203B41FA5}">
                      <a16:colId xmlns:a16="http://schemas.microsoft.com/office/drawing/2014/main" val="4164769819"/>
                    </a:ext>
                  </a:extLst>
                </a:gridCol>
                <a:gridCol w="660354">
                  <a:extLst>
                    <a:ext uri="{9D8B030D-6E8A-4147-A177-3AD203B41FA5}">
                      <a16:colId xmlns:a16="http://schemas.microsoft.com/office/drawing/2014/main" val="2533334980"/>
                    </a:ext>
                  </a:extLst>
                </a:gridCol>
                <a:gridCol w="491426">
                  <a:extLst>
                    <a:ext uri="{9D8B030D-6E8A-4147-A177-3AD203B41FA5}">
                      <a16:colId xmlns:a16="http://schemas.microsoft.com/office/drawing/2014/main" val="1613251674"/>
                    </a:ext>
                  </a:extLst>
                </a:gridCol>
                <a:gridCol w="467578">
                  <a:extLst>
                    <a:ext uri="{9D8B030D-6E8A-4147-A177-3AD203B41FA5}">
                      <a16:colId xmlns:a16="http://schemas.microsoft.com/office/drawing/2014/main" val="856461614"/>
                    </a:ext>
                  </a:extLst>
                </a:gridCol>
                <a:gridCol w="307142">
                  <a:extLst>
                    <a:ext uri="{9D8B030D-6E8A-4147-A177-3AD203B41FA5}">
                      <a16:colId xmlns:a16="http://schemas.microsoft.com/office/drawing/2014/main" val="3957479708"/>
                    </a:ext>
                  </a:extLst>
                </a:gridCol>
              </a:tblGrid>
              <a:tr h="3009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PROGRAMA</a:t>
                      </a:r>
                      <a:b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PRESUPUESTAL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PRODUCTO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ACTIVIDAD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SUB</a:t>
                      </a:r>
                      <a:b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ACTIVIDAD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UNIDAD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EJECUTADO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AZ</a:t>
                      </a:r>
                      <a:b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INCAHUASI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AZ</a:t>
                      </a:r>
                      <a:b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OLMOS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21962"/>
                  </a:ext>
                </a:extLst>
              </a:tr>
              <a:tr h="32961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0042. APROVECHAMIENTO DE LOS RECURSOS HIDRICOS PARA USO AGRARIO</a:t>
                      </a:r>
                    </a:p>
                  </a:txBody>
                  <a:tcPr marL="98839" marR="98839" marT="49420" marB="494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3000528  PRODUCTORES AGRARIOS CON COMPETENCIAS PARA EL APROVECHAMIENTO DEL RECURSO HIDRICO PARA USO AGRARIO</a:t>
                      </a:r>
                    </a:p>
                  </a:txBody>
                  <a:tcPr marL="98839" marR="98839" marT="49420" marB="494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5004173 DESARROLLO DE CAPACIDADES A PRODUCTORES AGRARIOS</a:t>
                      </a:r>
                    </a:p>
                  </a:txBody>
                  <a:tcPr marL="98839" marR="98839" marT="49420" marB="494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5004173 DESARROLLO DE CAPACIDADES A PRODUCTORES AGRARIOS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 SENSIBILIZADO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100231"/>
                  </a:ext>
                </a:extLst>
              </a:tr>
              <a:tr h="30091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CAPACITACIÓN EN OPERACIÓN Y MANTENIMIENTO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 CAPACITADO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504072"/>
                  </a:ext>
                </a:extLst>
              </a:tr>
              <a:tr h="21974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5000155 ASISTENCIA TECNICA A PRODUCTORES AGRARIOS EN PRACTICAS DE RIEGO</a:t>
                      </a:r>
                    </a:p>
                  </a:txBody>
                  <a:tcPr marL="98839" marR="98839" marT="49420" marB="494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SENSIBILIZACIÓN A PRODUCTORES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 SENSIBILIZADO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722586"/>
                  </a:ext>
                </a:extLst>
              </a:tr>
              <a:tr h="21974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ASISTENCIA TÉCNICA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 ASISTIDO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427600"/>
                  </a:ext>
                </a:extLst>
              </a:tr>
              <a:tr h="65923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0068. REDUCCION DE VULNERABILIDAD Y ATENCION DE EMERGENCIAS POR DESASTRES</a:t>
                      </a:r>
                    </a:p>
                  </a:txBody>
                  <a:tcPr marL="98839" marR="98839" marT="49420" marB="494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3000735 DESARROLLO DE MEDIDAS DE INTERVENCION PARA LA PROTECCION FISICA FRENTE A PELIGROS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5005865  DESARROLLO DE TECNICAS AGROPECUARIAS ANTE PELIGROS HIDROMETEOROLOGICOS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ASISTENCIA TECNICA ANTE PELIGROS HIDROMETEOROLOGICOS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558151"/>
                  </a:ext>
                </a:extLst>
              </a:tr>
              <a:tr h="39975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3000734  CAPACIDAD INSTALADA PARA LA PREPARACION Y RESPUESTA FRENTE A EMERGENCIAS Y DESASTRES</a:t>
                      </a:r>
                    </a:p>
                  </a:txBody>
                  <a:tcPr marL="98839" marR="98839" marT="49420" marB="494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5005611 ADMINISTRACION Y ALMACENAMIENTO DE KITS PARA LA ASISTENCIA FRENTE A EMERGENCIAS Y DESASTRES</a:t>
                      </a:r>
                    </a:p>
                  </a:txBody>
                  <a:tcPr marL="98839" marR="98839" marT="49420" marB="494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 BENEFICIADOS CON SEMILLAS DE CULTIVOS TRANSITORIOS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1,094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696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398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769494"/>
                  </a:ext>
                </a:extLst>
              </a:tr>
              <a:tr h="30091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 BENEFICIADOS CON HERRAMIENTAS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435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713156"/>
                  </a:ext>
                </a:extLst>
              </a:tr>
              <a:tr h="21974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 BENEFICIADO CON KIT VETERINARIO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1,043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907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7350"/>
                  </a:ext>
                </a:extLst>
              </a:tr>
              <a:tr h="1098729"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0121. MEJORA DE LA ARTICULACIÓN DE LOS PEQUEÑOS PRODUCTORES AGROPECUARIOS AL MERCADO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3000630 PRODUCTORES AGROPECUARIOS ADOPTAN PAQUETES TECNOLÓGICOS ADECUADOS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5006064 ASISTENCIA TÉCNICA Y CAPACITACIÓN A PRODUCTORES PARA LA ADOPCIÓN DE PAQUETES TECNOLÓGICOS A TRAVÉS DE LA INSTALACIÓN DE PASTOS CULTIVADOS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646707"/>
                  </a:ext>
                </a:extLst>
              </a:tr>
              <a:tr h="659237"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0130.COMPETITIVIDAD Y APROVECHAMIENTO SOSTENIBLE DE LOS RECURSOS FORESTALES Y DE LA FAUNA SILVESTRE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3000384.AREAS FORESTALES RECUPERADAS QUE CUENTEN CON UN ADECUADO MANEJO FORESTAL Y DE FAUNA SILVESTRE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5004420.RECUPERACION DE AREAS FORESTALES DEGRADADAS O ALTERADAS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PRODUCTORES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4395" marR="4395" marT="43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301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7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9247" y="831617"/>
            <a:ext cx="10999694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GESTIÓN INSTITUCIONAL</a:t>
            </a:r>
          </a:p>
          <a:p>
            <a:pPr lvl="0" algn="ctr">
              <a:lnSpc>
                <a:spcPct val="107000"/>
              </a:lnSpc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 Nº de trabajadores de la DZ y agencias zonales, considerar: modalidad de contratación, tiempo de servicio, cargo y nivel profesional</a:t>
            </a:r>
            <a:endParaRPr lang="es-PE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897515"/>
              </p:ext>
            </p:extLst>
          </p:nvPr>
        </p:nvGraphicFramePr>
        <p:xfrm>
          <a:off x="1322292" y="2097956"/>
          <a:ext cx="9596229" cy="3876204"/>
        </p:xfrm>
        <a:graphic>
          <a:graphicData uri="http://schemas.openxmlformats.org/drawingml/2006/table">
            <a:tbl>
              <a:tblPr/>
              <a:tblGrid>
                <a:gridCol w="91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4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5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6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471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4726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UBICACIÓN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Nº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NOMBRES Y APELLIDOS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MODALIDAD DE</a:t>
                      </a:r>
                      <a:b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CONTRATACIÓN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TIEMPO DE</a:t>
                      </a:r>
                    </a:p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SERVICIOS (AÑOS)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CARGO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NIVEL</a:t>
                      </a:r>
                      <a:b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PROFESIONAL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OBSERVACIONES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4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1">
                <a:tc rowSpan="7"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DZ LAMBAYEQUE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CARLOS ALEJANDRO MEDINA RODRÍGUEZ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1.70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Director Zonal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Personal de confianza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78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AGUSTIN REGALADO BUSTAMANTE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8.80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Especialista en Manejo de Recursos Naturales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89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RICARDO ARTURO SEGURA ALZA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Especialista Administrativo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8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EDILBERTO LOZANO SALDAÑA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CAP-728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8.80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Especialista en Gestión Ambiental III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P-III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Destacado de la Dirección Zonal La Libertad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8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JULIO MARIO PANTA  PERALTA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Reposición judicial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5.90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Apoyo Especializado en Ventas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Destacado de la Dirección Zonal Ancash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89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MARIELA  </a:t>
                      </a:r>
                      <a:r>
                        <a:rPr lang="es-P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NATALI</a:t>
                      </a:r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s-P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PISCOYA</a:t>
                      </a:r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s-P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SERNAQUÉ</a:t>
                      </a:r>
                      <a:endParaRPr lang="es-P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0.30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Secretaria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89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WALTER COLLAZOS ARRASCO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0.10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Chofer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781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AZ INCAHUASI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JORGE EMILIO CIEZA VARGAS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8.70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Profesional en Producción Agropecuaria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Destacado de la Dirección Zonal La Libertad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89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JOSE LUIS VALLEJOS RIOJAS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Reposición judicial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3.30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Chofer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89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JOSE MERCEDES LUCERO MANAYAY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7.30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Extensionista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8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SEGUNDO JUAN TERRONES CASTREJON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CAP-728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23.40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Técnico en Promoción Agraria 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T-I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89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PABLO CALDERON SANCHEZ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Reposición judicial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6.70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Técnico en Promoción Agraria 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T-II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78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AZ OLMOS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LESBI ROSA EXEBIO LLAQUE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CAP-728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10.20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Técnico en Promoción Agraria 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T-II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Destacada de la Dirección Zonal Amazonas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89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JORGE TEMOCHE WONG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CAP-728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16.60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Técnico en Promoción Agraria 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T-II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78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LUIS ALCIDES SALAZAR VASQUEZ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CAP-728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8.60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Técnico en Promoción Agraria II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T-III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Destacado de la Dirección Zonal Cajamarca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64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9247" y="914744"/>
            <a:ext cx="10999694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GESTIÓN INSTITUCIONAL</a:t>
            </a:r>
          </a:p>
          <a:p>
            <a:pPr lvl="0" algn="ctr">
              <a:lnSpc>
                <a:spcPct val="107000"/>
              </a:lnSpc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1.4 Oficinas institucionales y/o locales (condición (propio, convenio, alquiler) y gestiones realizadas para aminorar los gastos, otros</a:t>
            </a:r>
            <a:endParaRPr lang="es-PE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04931"/>
              </p:ext>
            </p:extLst>
          </p:nvPr>
        </p:nvGraphicFramePr>
        <p:xfrm>
          <a:off x="2211294" y="2637487"/>
          <a:ext cx="7831627" cy="1531620"/>
        </p:xfrm>
        <a:graphic>
          <a:graphicData uri="http://schemas.openxmlformats.org/drawingml/2006/table">
            <a:tbl>
              <a:tblPr/>
              <a:tblGrid>
                <a:gridCol w="1572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28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LOCAL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AREA</a:t>
                      </a:r>
                      <a:b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(m2)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CONDICIÓN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OBSERVACIONES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DZ</a:t>
                      </a:r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LAMBAYEQUE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Cedido en uso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Convenio con la Municipalidad Provincial de Ferreñafe.</a:t>
                      </a:r>
                      <a:b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Solo se paga servicio de luz eléctrica y agua potable.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AZ INCAHUASI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AZ OLMOS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Cedido en uso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Convenio con la Municipalidad Distrital de Olmos.</a:t>
                      </a:r>
                      <a:b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se paga por ningún concepto.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15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6153" y="1025580"/>
            <a:ext cx="1099969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GESTIÓN INSTITUCIONAL</a:t>
            </a:r>
          </a:p>
          <a:p>
            <a:pPr lvl="0" algn="ctr">
              <a:lnSpc>
                <a:spcPct val="107000"/>
              </a:lnSpc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 Ejecución presupuestal al 31 de diciembre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A6B29E-AC26-4585-92F7-635EE3C62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519614"/>
              </p:ext>
            </p:extLst>
          </p:nvPr>
        </p:nvGraphicFramePr>
        <p:xfrm>
          <a:off x="1047750" y="2358231"/>
          <a:ext cx="10096500" cy="3286125"/>
        </p:xfrm>
        <a:graphic>
          <a:graphicData uri="http://schemas.openxmlformats.org/drawingml/2006/table">
            <a:tbl>
              <a:tblPr/>
              <a:tblGrid>
                <a:gridCol w="7782653">
                  <a:extLst>
                    <a:ext uri="{9D8B030D-6E8A-4147-A177-3AD203B41FA5}">
                      <a16:colId xmlns:a16="http://schemas.microsoft.com/office/drawing/2014/main" val="326433656"/>
                    </a:ext>
                  </a:extLst>
                </a:gridCol>
                <a:gridCol w="2313847">
                  <a:extLst>
                    <a:ext uri="{9D8B030D-6E8A-4147-A177-3AD203B41FA5}">
                      <a16:colId xmlns:a16="http://schemas.microsoft.com/office/drawing/2014/main" val="3002516218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PROGRAMA PRESUPUESTAL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EJECUTADO A </a:t>
                      </a:r>
                      <a:b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es-PE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DICIEMBRE 2018 (S/)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28471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0042. APROVECHAMIENTO DE LOS RECURSOS HIDRICOS PARA USO AGRARIO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30436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0068. REDUCCION DE VULNERABILIDAD Y ATENCION DE EMERGENCIAS POR DESASTRES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226,609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224134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0121. MEJORA DE LA ARTICULACIÓN DE LOS PEQUEÑOS PRODUCTORES AGROPECUARIOS AL MERCADO (TRANSPORTE DE GUANO DE LAS ISLAS)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437745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0130.COMPETITIVIDAD Y APROVECHAMIENTO SOSTENIBLE DE LOS RECURSOS FORESTALES Y DE LA FAUNA SILVESTRE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288841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(S/)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353,226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95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55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9247" y="900890"/>
            <a:ext cx="10999694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GESTIÓN INSTITUCIONAL</a:t>
            </a:r>
          </a:p>
          <a:p>
            <a:pPr lvl="0" algn="ctr">
              <a:lnSpc>
                <a:spcPct val="107000"/>
              </a:lnSpc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 Programación 2019</a:t>
            </a:r>
            <a:endParaRPr lang="es-PE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EFF8BC9-1A75-4005-8DDA-4A92958AD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22678"/>
              </p:ext>
            </p:extLst>
          </p:nvPr>
        </p:nvGraphicFramePr>
        <p:xfrm>
          <a:off x="838201" y="1726991"/>
          <a:ext cx="10550235" cy="4493885"/>
        </p:xfrm>
        <a:graphic>
          <a:graphicData uri="http://schemas.openxmlformats.org/drawingml/2006/table">
            <a:tbl>
              <a:tblPr/>
              <a:tblGrid>
                <a:gridCol w="1800566">
                  <a:extLst>
                    <a:ext uri="{9D8B030D-6E8A-4147-A177-3AD203B41FA5}">
                      <a16:colId xmlns:a16="http://schemas.microsoft.com/office/drawing/2014/main" val="3174271652"/>
                    </a:ext>
                  </a:extLst>
                </a:gridCol>
                <a:gridCol w="1286962">
                  <a:extLst>
                    <a:ext uri="{9D8B030D-6E8A-4147-A177-3AD203B41FA5}">
                      <a16:colId xmlns:a16="http://schemas.microsoft.com/office/drawing/2014/main" val="1877551103"/>
                    </a:ext>
                  </a:extLst>
                </a:gridCol>
                <a:gridCol w="1906829">
                  <a:extLst>
                    <a:ext uri="{9D8B030D-6E8A-4147-A177-3AD203B41FA5}">
                      <a16:colId xmlns:a16="http://schemas.microsoft.com/office/drawing/2014/main" val="2114473622"/>
                    </a:ext>
                  </a:extLst>
                </a:gridCol>
                <a:gridCol w="1908305">
                  <a:extLst>
                    <a:ext uri="{9D8B030D-6E8A-4147-A177-3AD203B41FA5}">
                      <a16:colId xmlns:a16="http://schemas.microsoft.com/office/drawing/2014/main" val="1131984801"/>
                    </a:ext>
                  </a:extLst>
                </a:gridCol>
                <a:gridCol w="259754">
                  <a:extLst>
                    <a:ext uri="{9D8B030D-6E8A-4147-A177-3AD203B41FA5}">
                      <a16:colId xmlns:a16="http://schemas.microsoft.com/office/drawing/2014/main" val="3805051270"/>
                    </a:ext>
                  </a:extLst>
                </a:gridCol>
                <a:gridCol w="261229">
                  <a:extLst>
                    <a:ext uri="{9D8B030D-6E8A-4147-A177-3AD203B41FA5}">
                      <a16:colId xmlns:a16="http://schemas.microsoft.com/office/drawing/2014/main" val="37898642"/>
                    </a:ext>
                  </a:extLst>
                </a:gridCol>
                <a:gridCol w="261229">
                  <a:extLst>
                    <a:ext uri="{9D8B030D-6E8A-4147-A177-3AD203B41FA5}">
                      <a16:colId xmlns:a16="http://schemas.microsoft.com/office/drawing/2014/main" val="2501513536"/>
                    </a:ext>
                  </a:extLst>
                </a:gridCol>
                <a:gridCol w="301078">
                  <a:extLst>
                    <a:ext uri="{9D8B030D-6E8A-4147-A177-3AD203B41FA5}">
                      <a16:colId xmlns:a16="http://schemas.microsoft.com/office/drawing/2014/main" val="4029131153"/>
                    </a:ext>
                  </a:extLst>
                </a:gridCol>
                <a:gridCol w="301078">
                  <a:extLst>
                    <a:ext uri="{9D8B030D-6E8A-4147-A177-3AD203B41FA5}">
                      <a16:colId xmlns:a16="http://schemas.microsoft.com/office/drawing/2014/main" val="2807735587"/>
                    </a:ext>
                  </a:extLst>
                </a:gridCol>
                <a:gridCol w="301078">
                  <a:extLst>
                    <a:ext uri="{9D8B030D-6E8A-4147-A177-3AD203B41FA5}">
                      <a16:colId xmlns:a16="http://schemas.microsoft.com/office/drawing/2014/main" val="3207317921"/>
                    </a:ext>
                  </a:extLst>
                </a:gridCol>
                <a:gridCol w="230236">
                  <a:extLst>
                    <a:ext uri="{9D8B030D-6E8A-4147-A177-3AD203B41FA5}">
                      <a16:colId xmlns:a16="http://schemas.microsoft.com/office/drawing/2014/main" val="478643788"/>
                    </a:ext>
                  </a:extLst>
                </a:gridCol>
                <a:gridCol w="230236">
                  <a:extLst>
                    <a:ext uri="{9D8B030D-6E8A-4147-A177-3AD203B41FA5}">
                      <a16:colId xmlns:a16="http://schemas.microsoft.com/office/drawing/2014/main" val="510054148"/>
                    </a:ext>
                  </a:extLst>
                </a:gridCol>
                <a:gridCol w="224333">
                  <a:extLst>
                    <a:ext uri="{9D8B030D-6E8A-4147-A177-3AD203B41FA5}">
                      <a16:colId xmlns:a16="http://schemas.microsoft.com/office/drawing/2014/main" val="3529671296"/>
                    </a:ext>
                  </a:extLst>
                </a:gridCol>
                <a:gridCol w="225808">
                  <a:extLst>
                    <a:ext uri="{9D8B030D-6E8A-4147-A177-3AD203B41FA5}">
                      <a16:colId xmlns:a16="http://schemas.microsoft.com/office/drawing/2014/main" val="1759872383"/>
                    </a:ext>
                  </a:extLst>
                </a:gridCol>
                <a:gridCol w="225808">
                  <a:extLst>
                    <a:ext uri="{9D8B030D-6E8A-4147-A177-3AD203B41FA5}">
                      <a16:colId xmlns:a16="http://schemas.microsoft.com/office/drawing/2014/main" val="1475464325"/>
                    </a:ext>
                  </a:extLst>
                </a:gridCol>
                <a:gridCol w="395534">
                  <a:extLst>
                    <a:ext uri="{9D8B030D-6E8A-4147-A177-3AD203B41FA5}">
                      <a16:colId xmlns:a16="http://schemas.microsoft.com/office/drawing/2014/main" val="2109420508"/>
                    </a:ext>
                  </a:extLst>
                </a:gridCol>
                <a:gridCol w="430172">
                  <a:extLst>
                    <a:ext uri="{9D8B030D-6E8A-4147-A177-3AD203B41FA5}">
                      <a16:colId xmlns:a16="http://schemas.microsoft.com/office/drawing/2014/main" val="2289554841"/>
                    </a:ext>
                  </a:extLst>
                </a:gridCol>
              </a:tblGrid>
              <a:tr h="25556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PROGRAMA PRESUPUESTAL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PRODUCTO  /PROYECTO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DISTRITO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ACTIVIDAD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ENE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FEB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MAR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ABR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MAYO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JUN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JUL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AGO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SEP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OCT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NOV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DIC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PIA (S/)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47534"/>
                  </a:ext>
                </a:extLst>
              </a:tr>
              <a:tr h="69206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0068. REDUCCION DE VULNERABILIDAD Y ATENCION DE EMERGENCIAS POR DESASTRES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3000734 CAPACIDAD INSTALADA PARA LA PREPARACION Y RESPUESTA FRENTE A EMERGENCIAS Y DESASTRES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OLMOS-MÓRROPE-SALAS-CAÑARIS-INCAHUASI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5005611 ADMINISTRACION Y ALMACENAMIENTO DE KITS PARA LA ASISTENCIA FRENTE A EMERGENCIAS Y DESASTRES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447,441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753619"/>
                  </a:ext>
                </a:extLst>
              </a:tr>
              <a:tr h="38334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3000735 DESARROLLO DE MEDIDAS DE INTERVENCION PARA LA PROTECCION FISICA FRENTE A PELIGROS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OLMOS-MÓRROPE-SALAS-MOTUPE-CAÑARIS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5005565 TRATAMIENTO DE CABECERAS DE CUENCAS EN GESTION DE RIESGO DE DESASTRES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789,600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779266"/>
                  </a:ext>
                </a:extLst>
              </a:tr>
              <a:tr h="38334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OLMOS-MOTUPE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5005865  DESARROLLO DE TECNICAS AGROPECUARIAS ANTE PELIGROS HIDROMETEOROLOGICOS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88,834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811182"/>
                  </a:ext>
                </a:extLst>
              </a:tr>
              <a:tr h="19422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 TOTAL PP 0068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1,325,875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279072"/>
                  </a:ext>
                </a:extLst>
              </a:tr>
              <a:tr h="628687"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0121. MEJORA DE LA ARTICULACIÓN DE LOS PEQUEÑOS PRODUCTORES AGROPECUARIOS AL MERCADO (TRANSPORTE DE GUANO DE LAS ISLAS)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3000001 ACCIONES COMUNES: RECOLECCION, PROCESAMIENTO Y ABASTECIMIENTO DE ABONOS A PRODUCTORES 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FERREÑAFE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COMERCIALIZACION DE GUANO DE LAS ISLAS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43,388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807663"/>
                  </a:ext>
                </a:extLst>
              </a:tr>
              <a:tr h="19422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 TOTAL PP 0121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43,388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319276"/>
                  </a:ext>
                </a:extLst>
              </a:tr>
              <a:tr h="25556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0130.COMPETITIVIDAD Y APROVECHAMIENTO SOSTENIBLE DE LOS RECURSOS FORESTALES Y DE LA FAUNA SILVESTRE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3000001 ACCIONES COMUNES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FERREÑAFE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5000276 GESTION DEL PROGRAMA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8,000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55452"/>
                  </a:ext>
                </a:extLst>
              </a:tr>
              <a:tr h="69206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3000384 AREAS FORESTALES RECUPERADAS QUE CUENTEN CON UN ADECUADO MANEJO FORESTAL Y DE FAUNA SILVESTRE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INCAHUASI-CAÑARIS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5004420 RECUPERACION DE AREAS FORESTALES DEGRADADAS O ALTERADAS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723,250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316367"/>
                  </a:ext>
                </a:extLst>
              </a:tr>
              <a:tr h="19422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SUB TOTAL PP 0130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731,250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211166"/>
                  </a:ext>
                </a:extLst>
              </a:tr>
              <a:tr h="30156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</a:t>
                      </a:r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DIRECCIÓN ZONAL</a:t>
                      </a:r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2,100,513</a:t>
                      </a:r>
                    </a:p>
                  </a:txBody>
                  <a:tcPr marL="5111" marR="5111" marT="5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891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2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6582" y="895641"/>
            <a:ext cx="10778836" cy="5342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GESTIÓN LOCAL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Estrategia de trabajo con actores locales públicos y privados 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Demostrar ante los productores que las OPD del MINAGRI somos un ejemplo de asociatividad.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s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antener buenas relaciones humanas y actuar de manera transparente y sin doble discurso.</a:t>
            </a:r>
          </a:p>
          <a:p>
            <a:pPr lvl="0" algn="just"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 Indicar tipos y Nº de Alianzas Estratégicas 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Pabellón MINAGRI y en el Comité de Gestión Regional Agrario de Lambayeque.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Mesa de trabajo del trasvase de agua de Olmos.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Mesa Apícola Regional del Lambayeque.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Convenios con comunidades campesinas, juntas de usuarios y municipalidades.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Convenio con las municipalidades de Ferreñafe y Olmos (cesión en uso de locales).</a:t>
            </a:r>
          </a:p>
          <a:p>
            <a:pPr algn="just">
              <a:spcAft>
                <a:spcPts val="800"/>
              </a:spcAft>
            </a:pPr>
            <a:r>
              <a:rPr lang="es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2.3 </a:t>
            </a: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Indicar mecanismo de ejecución de proyectos y actividades (en el ámbito de acción)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 al campo en busca de los productores y no esperar que ellos nos busquen.</a:t>
            </a:r>
          </a:p>
          <a:p>
            <a:pPr marL="285750" lvl="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Plantear desde el inicio y con total claridad las condiciones de nuestra intervención.</a:t>
            </a:r>
            <a:endParaRPr lang="es-P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90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1841</TotalTime>
  <Words>1715</Words>
  <Application>Microsoft Office PowerPoint</Application>
  <PresentationFormat>Panorámica</PresentationFormat>
  <Paragraphs>513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de Office</vt:lpstr>
      <vt:lpstr>EXPOSICIÓN DIRECCIÓN ZONAL LAMBAYEQUE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EXPOSICION DE DIRECTORES ZONALES</dc:title>
  <dc:creator>Asistente Direccion Ejecutiva</dc:creator>
  <cp:lastModifiedBy>Carlos A. Medina</cp:lastModifiedBy>
  <cp:revision>40</cp:revision>
  <dcterms:created xsi:type="dcterms:W3CDTF">2019-01-24T14:47:01Z</dcterms:created>
  <dcterms:modified xsi:type="dcterms:W3CDTF">2019-01-30T12:40:32Z</dcterms:modified>
</cp:coreProperties>
</file>