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handoutMasterIdLst>
    <p:handoutMasterId r:id="rId17"/>
  </p:handoutMasterIdLst>
  <p:sldIdLst>
    <p:sldId id="256" r:id="rId2"/>
    <p:sldId id="265" r:id="rId3"/>
    <p:sldId id="269" r:id="rId4"/>
    <p:sldId id="268" r:id="rId5"/>
    <p:sldId id="270" r:id="rId6"/>
    <p:sldId id="271" r:id="rId7"/>
    <p:sldId id="261" r:id="rId8"/>
    <p:sldId id="272" r:id="rId9"/>
    <p:sldId id="273" r:id="rId10"/>
    <p:sldId id="274" r:id="rId11"/>
    <p:sldId id="262" r:id="rId12"/>
    <p:sldId id="275" r:id="rId13"/>
    <p:sldId id="267" r:id="rId14"/>
    <p:sldId id="264" r:id="rId15"/>
    <p:sldId id="277" r:id="rId1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>
        <p:scale>
          <a:sx n="66" d="100"/>
          <a:sy n="66" d="100"/>
        </p:scale>
        <p:origin x="87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A796E-118C-4287-9B08-DDD592E71E6A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AA182-C535-4396-BE16-7F68E930C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08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124541-B36A-49BF-A85F-D009C9C838BC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E9EE97-3D21-4CC1-A7A8-F4DD04CE8705}" type="slidenum">
              <a:rPr lang="es-PE" smtClean="0"/>
              <a:t>‹Nº›</a:t>
            </a:fld>
            <a:endParaRPr lang="es-P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68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4541-B36A-49BF-A85F-D009C9C838BC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EE97-3D21-4CC1-A7A8-F4DD04CE87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260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4541-B36A-49BF-A85F-D009C9C838BC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EE97-3D21-4CC1-A7A8-F4DD04CE87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756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4541-B36A-49BF-A85F-D009C9C838BC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EE97-3D21-4CC1-A7A8-F4DD04CE87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35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4541-B36A-49BF-A85F-D009C9C838BC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EE97-3D21-4CC1-A7A8-F4DD04CE8705}" type="slidenum">
              <a:rPr lang="es-PE" smtClean="0"/>
              <a:t>‹Nº›</a:t>
            </a:fld>
            <a:endParaRPr lang="es-P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04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4541-B36A-49BF-A85F-D009C9C838BC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EE97-3D21-4CC1-A7A8-F4DD04CE87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818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4541-B36A-49BF-A85F-D009C9C838BC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EE97-3D21-4CC1-A7A8-F4DD04CE87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773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4541-B36A-49BF-A85F-D009C9C838BC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EE97-3D21-4CC1-A7A8-F4DD04CE87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128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4541-B36A-49BF-A85F-D009C9C838BC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EE97-3D21-4CC1-A7A8-F4DD04CE87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631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4541-B36A-49BF-A85F-D009C9C838BC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EE97-3D21-4CC1-A7A8-F4DD04CE87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183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4541-B36A-49BF-A85F-D009C9C838BC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EE97-3D21-4CC1-A7A8-F4DD04CE87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7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1124541-B36A-49BF-A85F-D009C9C838BC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5E9EE97-3D21-4CC1-A7A8-F4DD04CE87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099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poncem@agrorural.gob.p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EXPOSICION DE DIRECTORES ZONALES</a:t>
            </a:r>
            <a:r>
              <a:rPr lang="es-PE" sz="2400" dirty="0"/>
              <a:t/>
            </a:r>
            <a:br>
              <a:rPr lang="es-PE" sz="2400" dirty="0"/>
            </a:br>
            <a:endParaRPr lang="es-PE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3200" b="1" dirty="0"/>
              <a:t>TALLER “INTERCAMBIO DE EXPERIENCIAS DE LA GESTION TECNICA ADMINISTRATIVA DE AGRORURAL”</a:t>
            </a:r>
            <a:r>
              <a:rPr lang="es-PE" sz="3200" dirty="0"/>
              <a:t/>
            </a:r>
            <a:br>
              <a:rPr lang="es-PE" sz="3200" dirty="0"/>
            </a:br>
            <a:endParaRPr lang="es-PE" sz="3200" dirty="0"/>
          </a:p>
        </p:txBody>
      </p:sp>
      <p:pic>
        <p:nvPicPr>
          <p:cNvPr id="4" name="Picture 2" descr="Resultado de imagen para EL PERU PRIMER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128" y="406475"/>
            <a:ext cx="2107795" cy="47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13170"/>
          <a:stretch/>
        </p:blipFill>
        <p:spPr>
          <a:xfrm>
            <a:off x="4077236" y="1138745"/>
            <a:ext cx="4032447" cy="1800200"/>
          </a:xfrm>
          <a:prstGeom prst="rect">
            <a:avLst/>
          </a:prstGeom>
        </p:spPr>
      </p:pic>
      <p:pic>
        <p:nvPicPr>
          <p:cNvPr id="6" name="Picture 4" descr="Resultado de imagen para Logo del Ministerio de Agricultura y Riego 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6" y="335683"/>
            <a:ext cx="2952328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7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2300" y="657552"/>
            <a:ext cx="108458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-259080" algn="ctr">
              <a:lnSpc>
                <a:spcPct val="107000"/>
              </a:lnSpc>
              <a:spcAft>
                <a:spcPts val="800"/>
              </a:spcAft>
            </a:pPr>
            <a:r>
              <a:rPr lang="es-MX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PROGRAMACION MENSUALIZADA DE GASTOS </a:t>
            </a:r>
            <a:r>
              <a:rPr lang="es-MX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OPERATIVOS </a:t>
            </a:r>
            <a:r>
              <a:rPr lang="es-MX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 2019</a:t>
            </a:r>
            <a:endParaRPr lang="es-ES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81" y="1739900"/>
            <a:ext cx="11363838" cy="4775200"/>
          </a:xfrm>
          <a:prstGeom prst="rect">
            <a:avLst/>
          </a:prstGeom>
        </p:spPr>
      </p:pic>
      <p:sp>
        <p:nvSpPr>
          <p:cNvPr id="7" name="Marcador de texto 4"/>
          <p:cNvSpPr txBox="1">
            <a:spLocks/>
          </p:cNvSpPr>
          <p:nvPr/>
        </p:nvSpPr>
        <p:spPr>
          <a:xfrm>
            <a:off x="11727119" y="5950857"/>
            <a:ext cx="102024" cy="51598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MX" dirty="0">
                <a:solidFill>
                  <a:schemeClr val="tx1"/>
                </a:solidFill>
              </a:rPr>
              <a:t>5</a:t>
            </a:r>
            <a:endParaRPr lang="es-MX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47985" y="923821"/>
            <a:ext cx="5330235" cy="392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-25908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FORTALEZAS</a:t>
            </a:r>
          </a:p>
          <a:p>
            <a:pPr marL="4762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PRESENCIA INSTITUCIONAL ACTIVA EN TODAS LAS ACTIVIDADES AGROPECUARIAS DE LA REGION DE AYACUCHO.</a:t>
            </a:r>
          </a:p>
          <a:p>
            <a:pPr marL="4762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PERCEPCION DE AUTORIDADES Y BENEFICIARIOS DE UNA INSTITUCION LIDER EN EL SECTOR AGROPECUARIO.</a:t>
            </a:r>
          </a:p>
          <a:p>
            <a:pPr marL="4762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CON AMPLIA EXPERIENCIA Y CUMPLIDOR DE LOS ENCARGOS GUBERNAMENTALES Y METAS PROGRAMADAS .</a:t>
            </a:r>
          </a:p>
          <a:p>
            <a:pPr marL="4762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s-ES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Resultado de imagen para EMPRES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55" y="1132764"/>
            <a:ext cx="4395631" cy="35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n para Logo del Ministerio de Agricultura y Riego 2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9" y="306336"/>
            <a:ext cx="2952328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13170"/>
          <a:stretch/>
        </p:blipFill>
        <p:spPr>
          <a:xfrm>
            <a:off x="7874894" y="372922"/>
            <a:ext cx="3096344" cy="759842"/>
          </a:xfrm>
          <a:prstGeom prst="rect">
            <a:avLst/>
          </a:prstGeom>
        </p:spPr>
      </p:pic>
      <p:sp>
        <p:nvSpPr>
          <p:cNvPr id="6" name="Marcador de texto 4"/>
          <p:cNvSpPr txBox="1">
            <a:spLocks/>
          </p:cNvSpPr>
          <p:nvPr/>
        </p:nvSpPr>
        <p:spPr>
          <a:xfrm>
            <a:off x="11234057" y="5660571"/>
            <a:ext cx="493486" cy="80626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MX" b="1" dirty="0">
                <a:solidFill>
                  <a:schemeClr val="tx1"/>
                </a:solidFill>
              </a:rPr>
              <a:t>6</a:t>
            </a:r>
            <a:endParaRPr lang="es-MX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3164" y="1053672"/>
            <a:ext cx="10354101" cy="542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-25908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DEBILIDADES </a:t>
            </a:r>
          </a:p>
          <a:p>
            <a:pPr marL="4762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PRESUPUESTO PARA UNA ASISTENTE ADMINISTRATIVO EN LA DZ.( SIAF,SIGA)</a:t>
            </a:r>
          </a:p>
          <a:p>
            <a:pPr marL="4762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 DEL CONVENIO SINDICAL QUE DA LUGAR AL PEDIDO DE LICENCIA DE TRABAJADORES CON RETENCION DE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PLAZA QUE PRODUCE DISTORCIONES EN EL CUMPLIMIENTO DE METAS POR DEJAR VACIOS DE TRABAJADORES EN LAS AGENCIAS.</a:t>
            </a:r>
          </a:p>
          <a:p>
            <a:pPr marL="4762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CURSOS DE CAPACITACION PARA EL PERSONAL TECNICO – PROFESIONAL CON INSTRUMENTAL TECNOLOGICO DE PUNTA PARA AFRONTAR LOS FENOMENOS CLIMATOLOGICOS CAMBIO CLIMATICO</a:t>
            </a:r>
          </a:p>
          <a:p>
            <a:pPr marL="4762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REDUCIDO PRESUPUESTO PARA EL VIVERO DE ALTA TECNOLOGIA CON CAPACITAL INSTALADA PARA UN MILLON DE PLANTAS. </a:t>
            </a:r>
          </a:p>
          <a:p>
            <a:pPr marL="4762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EQUIPOS DEL PARQUE AUTOMOTOR OBSOLETOS Y EL MOVILIARIO DADO DE BAJA NO SON REMATADOS ACCION QUE NOS ERROGA GASTOS DE PAGO DE ALQUILER DE AMBIENTES.</a:t>
            </a:r>
          </a:p>
          <a:p>
            <a:pPr marL="4762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 EXIXTENCIA DE UN LISTADO INSTITUCIONAL DE PROFESIONALES OBSERVADOS POR INCUMPLIENTO DE CONTRATOS EN LA CONSTRUCCION DE CANALES QUE VAN OFRECIENDO SUS SERVICIOS A DIVERSOS DIRECCIONES ZONAL.</a:t>
            </a:r>
          </a:p>
          <a:p>
            <a:pPr marL="4762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Resultado de imagen para Logo del Ministerio de Agricultura y Riego 2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2" y="436187"/>
            <a:ext cx="2952328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13170"/>
          <a:stretch/>
        </p:blipFill>
        <p:spPr>
          <a:xfrm>
            <a:off x="8120554" y="436187"/>
            <a:ext cx="3096344" cy="7598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13170"/>
          <a:stretch/>
        </p:blipFill>
        <p:spPr>
          <a:xfrm>
            <a:off x="8093259" y="501433"/>
            <a:ext cx="3096344" cy="759842"/>
          </a:xfrm>
          <a:prstGeom prst="rect">
            <a:avLst/>
          </a:prstGeom>
        </p:spPr>
      </p:pic>
      <p:sp>
        <p:nvSpPr>
          <p:cNvPr id="6" name="Marcador de texto 4"/>
          <p:cNvSpPr txBox="1">
            <a:spLocks/>
          </p:cNvSpPr>
          <p:nvPr/>
        </p:nvSpPr>
        <p:spPr>
          <a:xfrm>
            <a:off x="11234057" y="5660571"/>
            <a:ext cx="261257" cy="80626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MX" dirty="0">
                <a:solidFill>
                  <a:schemeClr val="tx1"/>
                </a:solidFill>
              </a:rPr>
              <a:t>6</a:t>
            </a:r>
            <a:endParaRPr lang="es-MX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EXPERIENCIA EXITOSA</a:t>
            </a:r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1234057" y="5660571"/>
            <a:ext cx="261257" cy="806269"/>
          </a:xfrm>
        </p:spPr>
        <p:txBody>
          <a:bodyPr/>
          <a:lstStyle/>
          <a:p>
            <a:r>
              <a:rPr lang="es-MX" b="0" dirty="0" smtClean="0">
                <a:solidFill>
                  <a:schemeClr val="tx1"/>
                </a:solidFill>
              </a:rPr>
              <a:t>7</a:t>
            </a:r>
          </a:p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143000" y="1799771"/>
            <a:ext cx="4754880" cy="43049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CONSTRUCCION DEL CANAL DE TARAYOCU</a:t>
            </a:r>
          </a:p>
          <a:p>
            <a:pPr marL="45720" indent="0">
              <a:buNone/>
            </a:pPr>
            <a:endParaRPr lang="es-MX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" indent="0">
              <a:buNone/>
            </a:pPr>
            <a:r>
              <a:rPr lang="es-MX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CENTRO </a:t>
            </a:r>
            <a:r>
              <a:rPr lang="es-MX" sz="2000" dirty="0">
                <a:solidFill>
                  <a:schemeClr val="tx1"/>
                </a:solidFill>
                <a:latin typeface="Arial Narrow" panose="020B0606020202030204" pitchFamily="34" charset="0"/>
              </a:rPr>
              <a:t>POBLADO </a:t>
            </a:r>
          </a:p>
          <a:p>
            <a:pPr marL="45720" indent="0">
              <a:buNone/>
            </a:pPr>
            <a:r>
              <a:rPr lang="es-MX" sz="2000" dirty="0">
                <a:solidFill>
                  <a:schemeClr val="tx1"/>
                </a:solidFill>
                <a:latin typeface="Arial Narrow" panose="020B0606020202030204" pitchFamily="34" charset="0"/>
              </a:rPr>
              <a:t>C.P SAN SEBASTIAN DE LACRACA</a:t>
            </a:r>
          </a:p>
          <a:p>
            <a:pPr marL="45720" indent="0">
              <a:buNone/>
            </a:pPr>
            <a:r>
              <a:rPr lang="es-MX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DISTRITO DE LAMPA </a:t>
            </a:r>
          </a:p>
          <a:p>
            <a:pPr marL="45720" indent="0">
              <a:buNone/>
            </a:pPr>
            <a:r>
              <a:rPr lang="es-MX" sz="2000" dirty="0">
                <a:solidFill>
                  <a:schemeClr val="tx1"/>
                </a:solidFill>
                <a:latin typeface="Arial Narrow" panose="020B0606020202030204" pitchFamily="34" charset="0"/>
              </a:rPr>
              <a:t>PROVINCIA DE PAUCAR DE SARA </a:t>
            </a:r>
            <a:r>
              <a:rPr lang="es-MX" sz="2000" dirty="0">
                <a:solidFill>
                  <a:schemeClr val="tx1"/>
                </a:solidFill>
                <a:latin typeface="Arial Narrow" panose="020B0606020202030204" pitchFamily="34" charset="0"/>
              </a:rPr>
              <a:t>SARA</a:t>
            </a:r>
            <a:r>
              <a:rPr lang="es-MX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marL="45720" indent="0">
              <a:buNone/>
            </a:pPr>
            <a:r>
              <a:rPr lang="es-MX" sz="2000" dirty="0">
                <a:solidFill>
                  <a:schemeClr val="tx1"/>
                </a:solidFill>
                <a:latin typeface="Arial Narrow" panose="020B0606020202030204" pitchFamily="34" charset="0"/>
              </a:rPr>
              <a:t>CONTRUCCION DE 4,830 METROS DE CANAL DE CONCRETO DE 60X60CM CONSTRUIDO EN EL AÑO 2018</a:t>
            </a:r>
          </a:p>
          <a:p>
            <a:endParaRPr lang="en-US" dirty="0"/>
          </a:p>
        </p:txBody>
      </p:sp>
      <p:pic>
        <p:nvPicPr>
          <p:cNvPr id="1027" name="Picture 3" descr="IMG_20170325_10415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68" y="1799771"/>
            <a:ext cx="4051300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esultado de imagen para Logo del Ministerio de Agricultura y Riego 2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2" y="609600"/>
            <a:ext cx="2664945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b="13170"/>
          <a:stretch/>
        </p:blipFill>
        <p:spPr>
          <a:xfrm>
            <a:off x="9376012" y="467243"/>
            <a:ext cx="2445996" cy="7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3600" y="887562"/>
            <a:ext cx="48895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s-MX" sz="2400" b="1" dirty="0" smtClean="0">
                <a:latin typeface="Arial Narrow" panose="020B0606020202030204" pitchFamily="34" charset="0"/>
              </a:rPr>
              <a:t>ANTECEDENTES</a:t>
            </a:r>
          </a:p>
          <a:p>
            <a:pPr marL="45720" indent="0">
              <a:buNone/>
            </a:pPr>
            <a:endParaRPr lang="es-MX" sz="2000" b="1" dirty="0">
              <a:latin typeface="Arial Narrow" panose="020B0606020202030204" pitchFamily="34" charset="0"/>
            </a:endParaRPr>
          </a:p>
          <a:p>
            <a:pPr marL="45720" indent="0" algn="just">
              <a:buNone/>
            </a:pPr>
            <a:r>
              <a:rPr lang="es-MX" sz="2000" dirty="0" smtClean="0">
                <a:latin typeface="Arial Narrow" panose="020B0606020202030204" pitchFamily="34" charset="0"/>
              </a:rPr>
              <a:t>SIN </a:t>
            </a:r>
            <a:r>
              <a:rPr lang="es-MX" sz="2000" dirty="0">
                <a:latin typeface="Arial Narrow" panose="020B0606020202030204" pitchFamily="34" charset="0"/>
              </a:rPr>
              <a:t>CANAL  DISCURRIA CAUDAL DE 80 LITROS Y SE REGABA A 100 HECTAREASCADA DOS MESES CON CANAL, EL CUADAL ES DE 80 LITROS POR SEGUNDO Y SE RIEGA 220 HECTAREAS CADA 15 DIAS SE HA FORTALECIDO EL COMITÉ DE REGANTES Y SE PROYECTA IMPLEMENTAR EL RIEGO TECNIFICADO QUE MULTIPLICARA LAS AREAS A REGAR.</a:t>
            </a:r>
          </a:p>
          <a:p>
            <a:pPr marL="45720" indent="0" algn="just">
              <a:buNone/>
            </a:pPr>
            <a:r>
              <a:rPr lang="es-MX" sz="2000" dirty="0">
                <a:latin typeface="Arial Narrow" panose="020B0606020202030204" pitchFamily="34" charset="0"/>
              </a:rPr>
              <a:t>EL CANAL SE ENCUENTRA FUNCIONANDO Y EN PROCESO DE ELABORACION DE LA LIQUIDACION</a:t>
            </a:r>
            <a:r>
              <a:rPr lang="es-MX" sz="2400" dirty="0">
                <a:latin typeface="Arial Narrow" panose="020B0606020202030204" pitchFamily="34" charset="0"/>
              </a:rPr>
              <a:t>.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3" name="Picture 2" descr="IMG_20170331_14091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405444"/>
            <a:ext cx="4000500" cy="3890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Resultado de imagen para Logo del Ministerio de Agricultura y Riego 2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6" y="352421"/>
            <a:ext cx="2952328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texto 4"/>
          <p:cNvSpPr txBox="1">
            <a:spLocks/>
          </p:cNvSpPr>
          <p:nvPr/>
        </p:nvSpPr>
        <p:spPr>
          <a:xfrm>
            <a:off x="11234057" y="5660571"/>
            <a:ext cx="420914" cy="80626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MX" b="1" dirty="0" smtClean="0">
                <a:solidFill>
                  <a:schemeClr val="tx1"/>
                </a:solidFill>
              </a:rPr>
              <a:t>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Título"/>
          <p:cNvSpPr txBox="1">
            <a:spLocks/>
          </p:cNvSpPr>
          <p:nvPr/>
        </p:nvSpPr>
        <p:spPr bwMode="auto">
          <a:xfrm>
            <a:off x="2973389" y="1555845"/>
            <a:ext cx="6408737" cy="225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4000" b="1" dirty="0">
                <a:solidFill>
                  <a:srgbClr val="305195"/>
                </a:solidFill>
                <a:cs typeface="Arial" panose="020B0604020202020204" pitchFamily="34" charset="0"/>
              </a:rPr>
              <a:t>GRACIAS POR SU ATENCIÓN </a:t>
            </a:r>
            <a:endParaRPr lang="es-PE" altLang="es-PE" sz="4000" b="1" i="1" dirty="0">
              <a:solidFill>
                <a:srgbClr val="305195"/>
              </a:solidFill>
              <a:cs typeface="Arial" panose="020B0604020202020204" pitchFamily="34" charset="0"/>
            </a:endParaRPr>
          </a:p>
        </p:txBody>
      </p:sp>
      <p:sp>
        <p:nvSpPr>
          <p:cNvPr id="105475" name="2 CuadroTexto"/>
          <p:cNvSpPr txBox="1">
            <a:spLocks noChangeArrowheads="1"/>
          </p:cNvSpPr>
          <p:nvPr/>
        </p:nvSpPr>
        <p:spPr bwMode="auto">
          <a:xfrm>
            <a:off x="861942" y="4463625"/>
            <a:ext cx="7180263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PE" altLang="es-PE" dirty="0"/>
              <a:t>Contacto                :   Ing. Carlos Enrique Ponce </a:t>
            </a:r>
            <a:r>
              <a:rPr lang="es-PE" altLang="es-PE" dirty="0" err="1" smtClean="0"/>
              <a:t>Martinench</a:t>
            </a:r>
            <a:endParaRPr lang="es-PE" altLang="es-PE" dirty="0"/>
          </a:p>
          <a:p>
            <a:pPr>
              <a:lnSpc>
                <a:spcPct val="150000"/>
              </a:lnSpc>
            </a:pPr>
            <a:r>
              <a:rPr lang="es-PE" altLang="es-PE" dirty="0"/>
              <a:t>Correo Electrónico </a:t>
            </a:r>
            <a:r>
              <a:rPr lang="es-PE" altLang="es-PE" dirty="0">
                <a:solidFill>
                  <a:srgbClr val="C00000"/>
                </a:solidFill>
              </a:rPr>
              <a:t>:  </a:t>
            </a:r>
            <a:r>
              <a:rPr lang="es-PE" altLang="es-PE" dirty="0" smtClean="0">
                <a:solidFill>
                  <a:srgbClr val="C00000"/>
                </a:solidFill>
                <a:hlinkClick r:id="rId2"/>
              </a:rPr>
              <a:t>cponcem@agrorural.gob.pe</a:t>
            </a:r>
            <a:endParaRPr lang="es-PE" altLang="es-PE" dirty="0"/>
          </a:p>
          <a:p>
            <a:pPr>
              <a:lnSpc>
                <a:spcPct val="150000"/>
              </a:lnSpc>
            </a:pPr>
            <a:r>
              <a:rPr lang="es-PE" altLang="es-PE" dirty="0"/>
              <a:t>Teléfono                 :   976953162</a:t>
            </a:r>
          </a:p>
          <a:p>
            <a:pPr>
              <a:lnSpc>
                <a:spcPct val="150000"/>
              </a:lnSpc>
            </a:pPr>
            <a:endParaRPr lang="es-PE" altLang="es-PE" dirty="0">
              <a:solidFill>
                <a:schemeClr val="tx2"/>
              </a:solidFill>
            </a:endParaRPr>
          </a:p>
        </p:txBody>
      </p:sp>
      <p:pic>
        <p:nvPicPr>
          <p:cNvPr id="5" name="Picture 4" descr="Resultado de imagen para Logo del Ministerio de Agricultura y Riego 2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5" y="501433"/>
            <a:ext cx="2952328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062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58533"/>
              </p:ext>
            </p:extLst>
          </p:nvPr>
        </p:nvGraphicFramePr>
        <p:xfrm>
          <a:off x="602837" y="2040893"/>
          <a:ext cx="10864392" cy="20482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05363">
                  <a:extLst>
                    <a:ext uri="{9D8B030D-6E8A-4147-A177-3AD203B41FA5}">
                      <a16:colId xmlns:a16="http://schemas.microsoft.com/office/drawing/2014/main" val="1201467609"/>
                    </a:ext>
                  </a:extLst>
                </a:gridCol>
                <a:gridCol w="1210735">
                  <a:extLst>
                    <a:ext uri="{9D8B030D-6E8A-4147-A177-3AD203B41FA5}">
                      <a16:colId xmlns:a16="http://schemas.microsoft.com/office/drawing/2014/main" val="955787953"/>
                    </a:ext>
                  </a:extLst>
                </a:gridCol>
                <a:gridCol w="1358049">
                  <a:extLst>
                    <a:ext uri="{9D8B030D-6E8A-4147-A177-3AD203B41FA5}">
                      <a16:colId xmlns:a16="http://schemas.microsoft.com/office/drawing/2014/main" val="3572227112"/>
                    </a:ext>
                  </a:extLst>
                </a:gridCol>
                <a:gridCol w="1358049">
                  <a:extLst>
                    <a:ext uri="{9D8B030D-6E8A-4147-A177-3AD203B41FA5}">
                      <a16:colId xmlns:a16="http://schemas.microsoft.com/office/drawing/2014/main" val="3441708287"/>
                    </a:ext>
                  </a:extLst>
                </a:gridCol>
                <a:gridCol w="1358049">
                  <a:extLst>
                    <a:ext uri="{9D8B030D-6E8A-4147-A177-3AD203B41FA5}">
                      <a16:colId xmlns:a16="http://schemas.microsoft.com/office/drawing/2014/main" val="1094382847"/>
                    </a:ext>
                  </a:extLst>
                </a:gridCol>
                <a:gridCol w="1358049">
                  <a:extLst>
                    <a:ext uri="{9D8B030D-6E8A-4147-A177-3AD203B41FA5}">
                      <a16:colId xmlns:a16="http://schemas.microsoft.com/office/drawing/2014/main" val="48518402"/>
                    </a:ext>
                  </a:extLst>
                </a:gridCol>
                <a:gridCol w="1358049">
                  <a:extLst>
                    <a:ext uri="{9D8B030D-6E8A-4147-A177-3AD203B41FA5}">
                      <a16:colId xmlns:a16="http://schemas.microsoft.com/office/drawing/2014/main" val="4141964480"/>
                    </a:ext>
                  </a:extLst>
                </a:gridCol>
                <a:gridCol w="1358049">
                  <a:extLst>
                    <a:ext uri="{9D8B030D-6E8A-4147-A177-3AD203B41FA5}">
                      <a16:colId xmlns:a16="http://schemas.microsoft.com/office/drawing/2014/main" val="2158724175"/>
                    </a:ext>
                  </a:extLst>
                </a:gridCol>
              </a:tblGrid>
              <a:tr h="41181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 Narrow" panose="020B0606020202030204" pitchFamily="34" charset="0"/>
                          <a:ea typeface="Cambria" panose="02040503050406030204" pitchFamily="18" charset="0"/>
                        </a:rPr>
                        <a:t>PP068</a:t>
                      </a:r>
                      <a:endParaRPr lang="en-US" sz="1600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HECTAREAS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N°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CABEZAS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COMUNIDADES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PRODUCTORES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DISTRITO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PROVINCIA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065290"/>
                  </a:ext>
                </a:extLst>
              </a:tr>
              <a:tr h="368469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CULTIVOS Y PASTOS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  <a:ea typeface="Cambria" panose="02040503050406030204" pitchFamily="18" charset="0"/>
                        </a:rPr>
                        <a:t>520</a:t>
                      </a:r>
                      <a:endParaRPr lang="en-US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891528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KITS VETERINARIO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  <a:ea typeface="Cambria" panose="02040503050406030204" pitchFamily="18" charset="0"/>
                        </a:rPr>
                        <a:t>1497</a:t>
                      </a:r>
                      <a:endParaRPr lang="en-US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  <a:ea typeface="Cambria" panose="02040503050406030204" pitchFamily="18" charset="0"/>
                        </a:rPr>
                        <a:t>150,300</a:t>
                      </a:r>
                      <a:endParaRPr lang="en-US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  <a:ea typeface="Cambria" panose="02040503050406030204" pitchFamily="18" charset="0"/>
                        </a:rPr>
                        <a:t>1771</a:t>
                      </a:r>
                      <a:endParaRPr lang="en-US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  <a:ea typeface="Cambria" panose="02040503050406030204" pitchFamily="18" charset="0"/>
                        </a:rPr>
                        <a:t>39</a:t>
                      </a:r>
                      <a:endParaRPr lang="en-US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  <a:ea typeface="Cambria" panose="02040503050406030204" pitchFamily="18" charset="0"/>
                        </a:rPr>
                        <a:t>8</a:t>
                      </a:r>
                      <a:endParaRPr lang="en-US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91060"/>
                  </a:ext>
                </a:extLst>
              </a:tr>
              <a:tr h="260096">
                <a:tc>
                  <a:txBody>
                    <a:bodyPr/>
                    <a:lstStyle/>
                    <a:p>
                      <a:r>
                        <a:rPr lang="es-MX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 Narrow" panose="020B0606020202030204" pitchFamily="34" charset="0"/>
                          <a:ea typeface="Cambria" panose="02040503050406030204" pitchFamily="18" charset="0"/>
                        </a:rPr>
                        <a:t>520</a:t>
                      </a:r>
                      <a:endParaRPr lang="en-US" b="1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 Narrow" panose="020B0606020202030204" pitchFamily="34" charset="0"/>
                          <a:ea typeface="Cambria" panose="02040503050406030204" pitchFamily="18" charset="0"/>
                        </a:rPr>
                        <a:t>1497</a:t>
                      </a:r>
                      <a:endParaRPr lang="en-US" b="1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 Narrow" panose="020B0606020202030204" pitchFamily="34" charset="0"/>
                          <a:ea typeface="Cambria" panose="02040503050406030204" pitchFamily="18" charset="0"/>
                        </a:rPr>
                        <a:t>150,300</a:t>
                      </a:r>
                      <a:endParaRPr lang="en-US" b="1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 Narrow" panose="020B0606020202030204" pitchFamily="34" charset="0"/>
                          <a:ea typeface="Cambria" panose="02040503050406030204" pitchFamily="18" charset="0"/>
                        </a:rPr>
                        <a:t>104</a:t>
                      </a:r>
                      <a:endParaRPr lang="en-US" b="1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 Narrow" panose="020B0606020202030204" pitchFamily="34" charset="0"/>
                          <a:ea typeface="Cambria" panose="02040503050406030204" pitchFamily="18" charset="0"/>
                        </a:rPr>
                        <a:t>1771</a:t>
                      </a:r>
                      <a:endParaRPr lang="en-US" b="1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 Narrow" panose="020B0606020202030204" pitchFamily="34" charset="0"/>
                          <a:ea typeface="Cambria" panose="02040503050406030204" pitchFamily="18" charset="0"/>
                        </a:rPr>
                        <a:t>39</a:t>
                      </a:r>
                      <a:endParaRPr lang="en-US" b="1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 Narrow" panose="020B0606020202030204" pitchFamily="34" charset="0"/>
                          <a:ea typeface="Cambria" panose="02040503050406030204" pitchFamily="18" charset="0"/>
                        </a:rPr>
                        <a:t>8</a:t>
                      </a:r>
                      <a:endParaRPr lang="en-US" b="1" dirty="0">
                        <a:latin typeface="Arial Narrow" panose="020B060602020203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14863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66377"/>
              </p:ext>
            </p:extLst>
          </p:nvPr>
        </p:nvGraphicFramePr>
        <p:xfrm>
          <a:off x="535565" y="4502910"/>
          <a:ext cx="10998936" cy="1320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74867">
                  <a:extLst>
                    <a:ext uri="{9D8B030D-6E8A-4147-A177-3AD203B41FA5}">
                      <a16:colId xmlns:a16="http://schemas.microsoft.com/office/drawing/2014/main" val="1781670753"/>
                    </a:ext>
                  </a:extLst>
                </a:gridCol>
                <a:gridCol w="1374867">
                  <a:extLst>
                    <a:ext uri="{9D8B030D-6E8A-4147-A177-3AD203B41FA5}">
                      <a16:colId xmlns:a16="http://schemas.microsoft.com/office/drawing/2014/main" val="2019211526"/>
                    </a:ext>
                  </a:extLst>
                </a:gridCol>
                <a:gridCol w="1374867">
                  <a:extLst>
                    <a:ext uri="{9D8B030D-6E8A-4147-A177-3AD203B41FA5}">
                      <a16:colId xmlns:a16="http://schemas.microsoft.com/office/drawing/2014/main" val="1049075032"/>
                    </a:ext>
                  </a:extLst>
                </a:gridCol>
                <a:gridCol w="1374867">
                  <a:extLst>
                    <a:ext uri="{9D8B030D-6E8A-4147-A177-3AD203B41FA5}">
                      <a16:colId xmlns:a16="http://schemas.microsoft.com/office/drawing/2014/main" val="3894254309"/>
                    </a:ext>
                  </a:extLst>
                </a:gridCol>
                <a:gridCol w="1374867">
                  <a:extLst>
                    <a:ext uri="{9D8B030D-6E8A-4147-A177-3AD203B41FA5}">
                      <a16:colId xmlns:a16="http://schemas.microsoft.com/office/drawing/2014/main" val="3185065979"/>
                    </a:ext>
                  </a:extLst>
                </a:gridCol>
                <a:gridCol w="1374867">
                  <a:extLst>
                    <a:ext uri="{9D8B030D-6E8A-4147-A177-3AD203B41FA5}">
                      <a16:colId xmlns:a16="http://schemas.microsoft.com/office/drawing/2014/main" val="3582380566"/>
                    </a:ext>
                  </a:extLst>
                </a:gridCol>
                <a:gridCol w="1374867">
                  <a:extLst>
                    <a:ext uri="{9D8B030D-6E8A-4147-A177-3AD203B41FA5}">
                      <a16:colId xmlns:a16="http://schemas.microsoft.com/office/drawing/2014/main" val="407221282"/>
                    </a:ext>
                  </a:extLst>
                </a:gridCol>
                <a:gridCol w="1374867">
                  <a:extLst>
                    <a:ext uri="{9D8B030D-6E8A-4147-A177-3AD203B41FA5}">
                      <a16:colId xmlns:a16="http://schemas.microsoft.com/office/drawing/2014/main" val="1180421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 Narrow" panose="020B0606020202030204" pitchFamily="34" charset="0"/>
                        </a:rPr>
                        <a:t>PP121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HECTAREAS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N°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CABEZAS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COMUNIDADES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PRODUCTORES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DISTRITO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PROVINCIA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52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</a:rPr>
                        <a:t>4690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</a:rPr>
                        <a:t>262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</a:rPr>
                        <a:t>6672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</a:rPr>
                        <a:t>35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6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5210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1497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150,300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366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8443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74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768545"/>
                  </a:ext>
                </a:extLst>
              </a:tr>
            </a:tbl>
          </a:graphicData>
        </a:graphic>
      </p:graphicFrame>
      <p:pic>
        <p:nvPicPr>
          <p:cNvPr id="10" name="Picture 4" descr="Resultado de imagen para Logo del Ministerio de Agricultura y Riego 2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5" y="501433"/>
            <a:ext cx="2952328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b="13170"/>
          <a:stretch/>
        </p:blipFill>
        <p:spPr>
          <a:xfrm>
            <a:off x="8093259" y="501433"/>
            <a:ext cx="3096344" cy="75984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742576" y="1023628"/>
            <a:ext cx="6096000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</a:t>
            </a:r>
            <a:r>
              <a:rPr lang="es-ES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ES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Marcador de texto 4"/>
          <p:cNvSpPr txBox="1">
            <a:spLocks/>
          </p:cNvSpPr>
          <p:nvPr/>
        </p:nvSpPr>
        <p:spPr>
          <a:xfrm>
            <a:off x="11234057" y="5965371"/>
            <a:ext cx="493486" cy="50146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MX" b="1" dirty="0">
                <a:solidFill>
                  <a:schemeClr val="tx1"/>
                </a:solidFill>
              </a:rPr>
              <a:t>2</a:t>
            </a:r>
            <a:endParaRPr lang="es-MX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67460"/>
              </p:ext>
            </p:extLst>
          </p:nvPr>
        </p:nvGraphicFramePr>
        <p:xfrm>
          <a:off x="1512151" y="933634"/>
          <a:ext cx="8534400" cy="1010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3828679149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181223482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172874350"/>
                    </a:ext>
                  </a:extLst>
                </a:gridCol>
              </a:tblGrid>
              <a:tr h="643313">
                <a:tc>
                  <a:txBody>
                    <a:bodyPr/>
                    <a:lstStyle/>
                    <a:p>
                      <a:r>
                        <a:rPr lang="es-MX" dirty="0" smtClean="0"/>
                        <a:t>CAS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</a:rPr>
                        <a:t>728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CON</a:t>
                      </a:r>
                      <a:r>
                        <a:rPr lang="es-MX" baseline="0" dirty="0" smtClean="0"/>
                        <a:t> LICENCIA SIN GOCE DE HABER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455456"/>
                  </a:ext>
                </a:extLst>
              </a:tr>
              <a:tr h="367607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53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857900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568148" y="458871"/>
            <a:ext cx="6120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RELACIÓN DE PERSONAL - D.Z. AYACUCHO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956670"/>
              </p:ext>
            </p:extLst>
          </p:nvPr>
        </p:nvGraphicFramePr>
        <p:xfrm>
          <a:off x="1542412" y="2528495"/>
          <a:ext cx="9214100" cy="1681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49262">
                  <a:extLst>
                    <a:ext uri="{9D8B030D-6E8A-4147-A177-3AD203B41FA5}">
                      <a16:colId xmlns:a16="http://schemas.microsoft.com/office/drawing/2014/main" val="989713233"/>
                    </a:ext>
                  </a:extLst>
                </a:gridCol>
                <a:gridCol w="2149262">
                  <a:extLst>
                    <a:ext uri="{9D8B030D-6E8A-4147-A177-3AD203B41FA5}">
                      <a16:colId xmlns:a16="http://schemas.microsoft.com/office/drawing/2014/main" val="2440305230"/>
                    </a:ext>
                  </a:extLst>
                </a:gridCol>
                <a:gridCol w="2766314">
                  <a:extLst>
                    <a:ext uri="{9D8B030D-6E8A-4147-A177-3AD203B41FA5}">
                      <a16:colId xmlns:a16="http://schemas.microsoft.com/office/drawing/2014/main" val="2830071009"/>
                    </a:ext>
                  </a:extLst>
                </a:gridCol>
                <a:gridCol w="2149262">
                  <a:extLst>
                    <a:ext uri="{9D8B030D-6E8A-4147-A177-3AD203B41FA5}">
                      <a16:colId xmlns:a16="http://schemas.microsoft.com/office/drawing/2014/main" val="2492001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LOCAL PROPIO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SESION DE USO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TRAMITE LOCAL PROPIO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ALQUILER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721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 Narrow" panose="020B0606020202030204" pitchFamily="34" charset="0"/>
                        </a:rPr>
                        <a:t>PAUCAR</a:t>
                      </a:r>
                      <a:r>
                        <a:rPr lang="es-MX" sz="1600" baseline="0" dirty="0" smtClean="0">
                          <a:latin typeface="Arial Narrow" panose="020B0606020202030204" pitchFamily="34" charset="0"/>
                        </a:rPr>
                        <a:t> DE SARA SARA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 Narrow" panose="020B0606020202030204" pitchFamily="34" charset="0"/>
                        </a:rPr>
                        <a:t>DIRECCION</a:t>
                      </a:r>
                      <a:r>
                        <a:rPr lang="es-MX" sz="1600" baseline="0" dirty="0" smtClean="0">
                          <a:latin typeface="Arial Narrow" panose="020B0606020202030204" pitchFamily="34" charset="0"/>
                        </a:rPr>
                        <a:t> ZONAL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 Narrow" panose="020B0606020202030204" pitchFamily="34" charset="0"/>
                        </a:rPr>
                        <a:t>SUCRE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 Narrow" panose="020B0606020202030204" pitchFamily="34" charset="0"/>
                        </a:rPr>
                        <a:t>LA MAR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 Narrow" panose="020B0606020202030204" pitchFamily="34" charset="0"/>
                        </a:rPr>
                        <a:t>FAJARDO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 Narrow" panose="020B0606020202030204" pitchFamily="34" charset="0"/>
                        </a:rPr>
                        <a:t>CANGALLO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 Narrow" panose="020B0606020202030204" pitchFamily="34" charset="0"/>
                        </a:rPr>
                        <a:t>HUANTA</a:t>
                      </a:r>
                    </a:p>
                    <a:p>
                      <a:pPr algn="ctr"/>
                      <a:r>
                        <a:rPr lang="es-MX" sz="1600" dirty="0" smtClean="0">
                          <a:latin typeface="Arial Narrow" panose="020B0606020202030204" pitchFamily="34" charset="0"/>
                        </a:rPr>
                        <a:t>LUCANAS</a:t>
                      </a:r>
                    </a:p>
                    <a:p>
                      <a:pPr algn="ctr"/>
                      <a:r>
                        <a:rPr lang="es-MX" sz="1600" dirty="0" smtClean="0">
                          <a:latin typeface="Arial Narrow" panose="020B0606020202030204" pitchFamily="34" charset="0"/>
                        </a:rPr>
                        <a:t>PARINACOCHAS</a:t>
                      </a:r>
                    </a:p>
                    <a:p>
                      <a:pPr algn="ctr"/>
                      <a:r>
                        <a:rPr lang="es-MX" sz="1600" dirty="0" smtClean="0">
                          <a:latin typeface="Arial Narrow" panose="020B0606020202030204" pitchFamily="34" charset="0"/>
                        </a:rPr>
                        <a:t>VILCAS</a:t>
                      </a:r>
                      <a:r>
                        <a:rPr lang="es-MX" sz="1600" baseline="0" dirty="0" smtClean="0">
                          <a:latin typeface="Arial Narrow" panose="020B0606020202030204" pitchFamily="34" charset="0"/>
                        </a:rPr>
                        <a:t> HUAMAN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 Narrow" panose="020B0606020202030204" pitchFamily="34" charset="0"/>
                        </a:rPr>
                        <a:t>HUANCASANCOS</a:t>
                      </a:r>
                      <a:endParaRPr lang="es-MX" sz="16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035186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722745" y="1994898"/>
            <a:ext cx="6113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OFICINAS INSTITUCIONALES Y/O LOCALES </a:t>
            </a:r>
            <a:endParaRPr lang="en-US" sz="2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12151" y="4281907"/>
            <a:ext cx="9557267" cy="222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Arial Narrow" panose="020B0606020202030204" pitchFamily="34" charset="0"/>
              </a:rPr>
              <a:t>AGENCIA HUANTA</a:t>
            </a:r>
            <a:r>
              <a:rPr lang="es-ES" sz="1600" dirty="0">
                <a:latin typeface="Arial Narrow" panose="020B0606020202030204" pitchFamily="34" charset="0"/>
              </a:rPr>
              <a:t>, SE HA DESOCUPADO AMBIENTE, Y SE HA BAJADO EL ALQUILER DE S/.950 A S/.500.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latin typeface="Arial Narrow" panose="020B0606020202030204" pitchFamily="34" charset="0"/>
              </a:rPr>
              <a:t>- AGENCIA </a:t>
            </a:r>
            <a:r>
              <a:rPr lang="es-ES" sz="1600" dirty="0">
                <a:latin typeface="Arial Narrow" panose="020B0606020202030204" pitchFamily="34" charset="0"/>
              </a:rPr>
              <a:t>CANGALLO, SE HA CONSTRUIDO EL CASCARON DEL LOCAL DE 150 MTS CUADRADOS PARA LA CONSTRUCCION DEL LOCAL INSTITUCIONAL 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latin typeface="Arial Narrow" panose="020B0606020202030204" pitchFamily="34" charset="0"/>
              </a:rPr>
              <a:t>- AGENCIA </a:t>
            </a:r>
            <a:r>
              <a:rPr lang="es-ES" sz="1600" dirty="0">
                <a:latin typeface="Arial Narrow" panose="020B0606020202030204" pitchFamily="34" charset="0"/>
              </a:rPr>
              <a:t>HUANCASANCOS SE HA CERCADO EL TERRENO DE 1500 MTS CUADRADOS PARA LA CONSTRUCCION DEL LOCAL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Arial Narrow" panose="020B0606020202030204" pitchFamily="34" charset="0"/>
              </a:rPr>
              <a:t>EN LOS DEMAS AGENCIAS SE ESTA TRAMITANDO EN LAS MUNICIPALIDADES Y COMUNIDADES QUE NOS PORCIONA TERRENO PARA LA </a:t>
            </a:r>
            <a:r>
              <a:rPr lang="es-ES" sz="1600" dirty="0">
                <a:latin typeface="Arial Narrow" panose="020B0606020202030204" pitchFamily="34" charset="0"/>
              </a:rPr>
              <a:t>CONSTRUCCION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9" name="Marcador de texto 4"/>
          <p:cNvSpPr txBox="1">
            <a:spLocks/>
          </p:cNvSpPr>
          <p:nvPr/>
        </p:nvSpPr>
        <p:spPr>
          <a:xfrm>
            <a:off x="11437257" y="5699901"/>
            <a:ext cx="261257" cy="80626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MX" b="1" dirty="0">
                <a:solidFill>
                  <a:schemeClr val="tx1"/>
                </a:solidFill>
              </a:rPr>
              <a:t>2</a:t>
            </a:r>
            <a:endParaRPr lang="es-MX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0" y="469900"/>
            <a:ext cx="9875520" cy="1356360"/>
          </a:xfrm>
        </p:spPr>
        <p:txBody>
          <a:bodyPr/>
          <a:lstStyle/>
          <a:p>
            <a:pPr algn="ctr"/>
            <a:r>
              <a:rPr lang="es-P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9000" y="1002803"/>
            <a:ext cx="10288516" cy="5503921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es-MX" sz="2400" dirty="0" smtClean="0">
                <a:solidFill>
                  <a:schemeClr val="tx1"/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ESTRATEGIA EMPIEZA CON EL PEDIDO DE LA COMUNIDAD O INSTITUCION, LUEGO VISITA DE CAMPO DONDE SE EVALUA LAS CARACTERISTICAS Y BONDADES DE SUELO, ALTURA Y ACESIBILIDAD LUEGO SE LES RECURE PARA CAMBIAR OPINIONES Y EVALUAR EL GRADO DE ENVOLUCRAMIENTO Y DE PARTICIPACION FUTURA DE LOS MIEMBROS DE LA COMUNIDAD .</a:t>
            </a:r>
          </a:p>
          <a:p>
            <a:pPr marL="45720" indent="0" algn="just">
              <a:buNone/>
            </a:pPr>
            <a:r>
              <a:rPr lang="es-MX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TIPOS </a:t>
            </a:r>
          </a:p>
          <a:p>
            <a:pPr marL="45720" indent="0" algn="just">
              <a:buNone/>
            </a:pPr>
            <a:r>
              <a:rPr lang="es-MX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ALIANZA ESTRATEGICAS</a:t>
            </a:r>
          </a:p>
          <a:p>
            <a:pPr marL="45720" indent="0" algn="just">
              <a:buNone/>
            </a:pPr>
            <a:r>
              <a:rPr lang="es-MX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CONVENIOS CON INSTITUCIONES PUBLICAS Y LOCALES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DIRECCION REGIONAL AGRARIA DE AYACUCHO 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MUNICIPALIDADES DISTRITALES </a:t>
            </a:r>
          </a:p>
          <a:p>
            <a:pPr marL="45720" indent="0" algn="just">
              <a:buNone/>
            </a:pPr>
            <a:r>
              <a:rPr lang="es-MX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ACTA DE COMPROMISOS CON COMITES DE REGANTES, PP042, COMUNIDADES .</a:t>
            </a:r>
          </a:p>
          <a:p>
            <a:pPr marL="45720" indent="0" algn="just">
              <a:buNone/>
            </a:pPr>
            <a:r>
              <a:rPr lang="es-MX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MECANISMO DE EJECUCION DE OBRAS</a:t>
            </a:r>
          </a:p>
          <a:p>
            <a:pPr marL="45720" indent="0" algn="just">
              <a:buNone/>
            </a:pPr>
            <a:r>
              <a:rPr lang="es-MX" dirty="0" smtClean="0">
                <a:solidFill>
                  <a:schemeClr val="tx1"/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REUNIONES PREVIAS PARA REFORZAR EL COMITÉ DE REGANTES Y APOYAR PARA LA CONFORMACION DE COMITES DE VIGILANCIA, SELECCIÓN DE PERSONAL Y OTRAS COMISIONES</a:t>
            </a:r>
            <a:r>
              <a:rPr lang="es-MX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tx1"/>
              </a:solidFill>
              <a:latin typeface="Arial Narrow" panose="020B0606020202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33393" y="343812"/>
            <a:ext cx="6096000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</a:t>
            </a:r>
            <a:r>
              <a:rPr lang="es-ES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endParaRPr lang="es-ES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Resultado de imagen para Logo del Ministerio de Agricultura y Riego 2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6" y="301520"/>
            <a:ext cx="2952328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texto 4"/>
          <p:cNvSpPr txBox="1">
            <a:spLocks/>
          </p:cNvSpPr>
          <p:nvPr/>
        </p:nvSpPr>
        <p:spPr>
          <a:xfrm flipH="1">
            <a:off x="11495314" y="5660571"/>
            <a:ext cx="45719" cy="806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MX" b="1" dirty="0">
                <a:solidFill>
                  <a:schemeClr val="tx1"/>
                </a:solidFill>
              </a:rPr>
              <a:t>3</a:t>
            </a:r>
            <a:endParaRPr lang="es-MX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51149" y="59946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Arial" charset="0"/>
              </a:rPr>
              <a:t>OBRAS EJECUTADAS </a:t>
            </a:r>
            <a:r>
              <a:rPr lang="es-P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Arial" charset="0"/>
              </a:rPr>
              <a:t>PRESUPUESTO 2017</a:t>
            </a:r>
            <a:endParaRPr lang="es-PE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9" y="1066798"/>
            <a:ext cx="11214502" cy="529859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9155" y="599468"/>
            <a:ext cx="264089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</a:t>
            </a:r>
            <a:r>
              <a:rPr lang="es-E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TÉCNICA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Resultado de imagen para Logo del Ministerio de Agricultura y Riego 2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40" y="382093"/>
            <a:ext cx="2952328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texto 4"/>
          <p:cNvSpPr txBox="1">
            <a:spLocks/>
          </p:cNvSpPr>
          <p:nvPr/>
        </p:nvSpPr>
        <p:spPr>
          <a:xfrm>
            <a:off x="11585322" y="5626347"/>
            <a:ext cx="261257" cy="80626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MX" b="1" dirty="0">
                <a:solidFill>
                  <a:schemeClr val="tx1"/>
                </a:solidFill>
              </a:rPr>
              <a:t>4</a:t>
            </a:r>
            <a:endParaRPr lang="es-MX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446521"/>
              </p:ext>
            </p:extLst>
          </p:nvPr>
        </p:nvGraphicFramePr>
        <p:xfrm>
          <a:off x="355600" y="1204728"/>
          <a:ext cx="8163023" cy="480123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97252439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826556171"/>
                    </a:ext>
                  </a:extLst>
                </a:gridCol>
                <a:gridCol w="1696318">
                  <a:extLst>
                    <a:ext uri="{9D8B030D-6E8A-4147-A177-3AD203B41FA5}">
                      <a16:colId xmlns:a16="http://schemas.microsoft.com/office/drawing/2014/main" val="3817123802"/>
                    </a:ext>
                  </a:extLst>
                </a:gridCol>
                <a:gridCol w="2326505">
                  <a:extLst>
                    <a:ext uri="{9D8B030D-6E8A-4147-A177-3AD203B41FA5}">
                      <a16:colId xmlns:a16="http://schemas.microsoft.com/office/drawing/2014/main" val="674605848"/>
                    </a:ext>
                  </a:extLst>
                </a:gridCol>
              </a:tblGrid>
              <a:tr h="74000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Arial Narrow" panose="020B0606020202030204" pitchFamily="34" charset="0"/>
                        </a:rPr>
                        <a:t>PROGRAMA PRESUPUESTAL PP0121: MEJORA DE LA ARTICULACIÓN DE LOS PEQUEÑOS PRODUCTORES AL MERCADO DE LA ACTIVIDAD 5000276 GESTIÓN DEL PROGRAMA 2018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48848"/>
                  </a:ext>
                </a:extLst>
              </a:tr>
              <a:tr h="145448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  <a:latin typeface="Arial Narrow" panose="020B0606020202030204" pitchFamily="34" charset="0"/>
                        </a:rPr>
                        <a:t>TRANSPORTE DE GUANO DE LAS ISLAS  (TM)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 VENTA </a:t>
                      </a:r>
                      <a:r>
                        <a:rPr lang="es-MX" sz="1200" u="none" strike="noStrike" dirty="0">
                          <a:effectLst/>
                          <a:latin typeface="Arial Narrow" panose="020B0606020202030204" pitchFamily="34" charset="0"/>
                        </a:rPr>
                        <a:t>DE GUANO DE LAS </a:t>
                      </a:r>
                      <a:r>
                        <a:rPr lang="es-MX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 ISLAS </a:t>
                      </a:r>
                      <a:r>
                        <a:rPr lang="es-MX" sz="1200" u="none" strike="noStrike" dirty="0">
                          <a:effectLst/>
                          <a:latin typeface="Arial Narrow" panose="020B0606020202030204" pitchFamily="34" charset="0"/>
                        </a:rPr>
                        <a:t>DEL  ALMACEN DE SANTA ROSA Y HUAMANGA </a:t>
                      </a:r>
                      <a:r>
                        <a:rPr lang="es-MX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VENTA </a:t>
                      </a:r>
                      <a:r>
                        <a:rPr lang="es-MX" sz="1200" u="none" strike="noStrike" dirty="0">
                          <a:effectLst/>
                          <a:latin typeface="Arial Narrow" panose="020B0606020202030204" pitchFamily="34" charset="0"/>
                        </a:rPr>
                        <a:t>DIRECCION ZONAL AYACUCHO)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  <a:latin typeface="Arial Narrow" panose="020B0606020202030204" pitchFamily="34" charset="0"/>
                        </a:rPr>
                        <a:t>VENTA DE GUANO DE LAS ISLAS DEL ALMACEN CENTRAL  DE PISCO LA PUNTUILLA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CONVENIOS FIRMADOS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2728316"/>
                  </a:ext>
                </a:extLst>
              </a:tr>
              <a:tr h="10717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500 TM </a:t>
                      </a: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con un costo de 96,425.00 soles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 8,836 sacos, equivalente a 441,800.00 soles.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  <a:latin typeface="Arial Narrow" panose="020B0606020202030204" pitchFamily="34" charset="0"/>
                        </a:rPr>
                        <a:t>La Venta de guano de las Islas a 01 Municipalidad, 01 ONGs, 01 Gobierno local y 7 Asociaciones de productores, que fueron trasladados desde el almacén de la Puntilla Pisco de 7,315 sacos equivalente 347,462.50 soles.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Firma de convenio Específico con la Dirección Regional Agraria del Gobierno Regional de Ayacucho.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3611728"/>
                  </a:ext>
                </a:extLst>
              </a:tr>
              <a:tr h="88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 Firma de convenio Específico con la Municipalidad Distrital de Anchihuay VRAEM.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3376340"/>
                  </a:ext>
                </a:extLst>
              </a:tr>
              <a:tr h="654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Firma de convenio Específico con Instituto de Cultivos Tropicales VRAEM.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8693307"/>
                  </a:ext>
                </a:extLst>
              </a:tr>
            </a:tbl>
          </a:graphicData>
        </a:graphic>
      </p:graphicFrame>
      <p:pic>
        <p:nvPicPr>
          <p:cNvPr id="4" name="Imagen 9" descr="C:\Users\PROFESSIONAL\AppData\Local\Microsoft\Windows\INetCache\Content.Word\20170829_172315.jpg">
            <a:extLst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8623" y="672464"/>
            <a:ext cx="324665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F:\QUINTIN FOTOS\471c94d0-734c-4870-b21e-ee77e5a77c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996881"/>
            <a:ext cx="3129277" cy="247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Resultado de imagen para Logo del Ministerio de Agricultura y Riego 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63721"/>
            <a:ext cx="2952328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texto 4"/>
          <p:cNvSpPr txBox="1">
            <a:spLocks/>
          </p:cNvSpPr>
          <p:nvPr/>
        </p:nvSpPr>
        <p:spPr>
          <a:xfrm>
            <a:off x="11234057" y="5660571"/>
            <a:ext cx="261257" cy="80626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MX" b="1" dirty="0">
                <a:solidFill>
                  <a:schemeClr val="tx1"/>
                </a:solidFill>
              </a:rPr>
              <a:t>4</a:t>
            </a:r>
            <a:endParaRPr lang="es-MX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34084" y="364817"/>
            <a:ext cx="5038416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-259080"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</a:t>
            </a:r>
            <a:r>
              <a:rPr lang="es-E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25" y="1566092"/>
            <a:ext cx="10074280" cy="3263750"/>
          </a:xfrm>
          <a:prstGeom prst="rect">
            <a:avLst/>
          </a:prstGeom>
        </p:spPr>
      </p:pic>
      <p:pic>
        <p:nvPicPr>
          <p:cNvPr id="9" name="Picture 4" descr="Resultado de imagen para Logo del Ministerio de Agricultura y Riego 2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6" y="364817"/>
            <a:ext cx="2952328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texto 4"/>
          <p:cNvSpPr txBox="1">
            <a:spLocks/>
          </p:cNvSpPr>
          <p:nvPr/>
        </p:nvSpPr>
        <p:spPr>
          <a:xfrm>
            <a:off x="11234057" y="5689600"/>
            <a:ext cx="290286" cy="77724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MX" b="1" dirty="0">
                <a:solidFill>
                  <a:schemeClr val="tx1"/>
                </a:solidFill>
              </a:rPr>
              <a:t>5</a:t>
            </a:r>
            <a:endParaRPr lang="es-MX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09700" y="364817"/>
            <a:ext cx="8851900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-259080"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TRANSFERENCIA POR MODALIDAD DE ENCARGO EJERCICIO PRESUPUESTAL 2018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71" y="1229990"/>
            <a:ext cx="9472958" cy="5361310"/>
          </a:xfrm>
          <a:prstGeom prst="rect">
            <a:avLst/>
          </a:prstGeom>
        </p:spPr>
      </p:pic>
      <p:pic>
        <p:nvPicPr>
          <p:cNvPr id="5" name="Picture 4" descr="Resultado de imagen para Logo del Ministerio de Agricultura y Riego 2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5" y="501433"/>
            <a:ext cx="1470656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texto 4"/>
          <p:cNvSpPr txBox="1">
            <a:spLocks/>
          </p:cNvSpPr>
          <p:nvPr/>
        </p:nvSpPr>
        <p:spPr>
          <a:xfrm>
            <a:off x="11234057" y="5646057"/>
            <a:ext cx="435429" cy="82078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MX" b="1" dirty="0">
                <a:solidFill>
                  <a:schemeClr val="tx1"/>
                </a:solidFill>
              </a:rPr>
              <a:t>5</a:t>
            </a:r>
            <a:endParaRPr lang="es-MX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35" y="3798438"/>
            <a:ext cx="9215685" cy="1762368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1494635" y="3416300"/>
            <a:ext cx="0" cy="1054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48" y="1376493"/>
            <a:ext cx="10874458" cy="1927789"/>
          </a:xfrm>
          <a:prstGeom prst="rect">
            <a:avLst/>
          </a:prstGeom>
        </p:spPr>
      </p:pic>
      <p:pic>
        <p:nvPicPr>
          <p:cNvPr id="10" name="Picture 4" descr="Resultado de imagen para Logo del Ministerio de Agricultura y Riego 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5" y="471500"/>
            <a:ext cx="2952328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texto 4"/>
          <p:cNvSpPr txBox="1">
            <a:spLocks/>
          </p:cNvSpPr>
          <p:nvPr/>
        </p:nvSpPr>
        <p:spPr>
          <a:xfrm>
            <a:off x="11234057" y="5560807"/>
            <a:ext cx="420914" cy="90603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MX" b="1" dirty="0"/>
              <a:t>5</a:t>
            </a:r>
            <a:endParaRPr lang="es-MX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Personalizado 1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394</TotalTime>
  <Words>826</Words>
  <Application>Microsoft Office PowerPoint</Application>
  <PresentationFormat>Panorámica</PresentationFormat>
  <Paragraphs>142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Cambria</vt:lpstr>
      <vt:lpstr>Corbel</vt:lpstr>
      <vt:lpstr>Impact</vt:lpstr>
      <vt:lpstr>Times New Roman</vt:lpstr>
      <vt:lpstr>Wingdings</vt:lpstr>
      <vt:lpstr>Base</vt:lpstr>
      <vt:lpstr>EXPOSICION DE DIRECTORES ZONALES </vt:lpstr>
      <vt:lpstr>Presentación de PowerPoint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EXPERIENCIA EXITOSA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EXPOSICION DE DIRECTORES ZONALES</dc:title>
  <dc:creator>Asistente Direccion Ejecutiva</dc:creator>
  <cp:lastModifiedBy>HP</cp:lastModifiedBy>
  <cp:revision>33</cp:revision>
  <dcterms:created xsi:type="dcterms:W3CDTF">2019-01-24T14:47:01Z</dcterms:created>
  <dcterms:modified xsi:type="dcterms:W3CDTF">2019-01-30T00:08:47Z</dcterms:modified>
</cp:coreProperties>
</file>