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4" r:id="rId3"/>
    <p:sldId id="266" r:id="rId4"/>
    <p:sldId id="268" r:id="rId5"/>
    <p:sldId id="270" r:id="rId6"/>
    <p:sldId id="267" r:id="rId7"/>
    <p:sldId id="271" r:id="rId8"/>
    <p:sldId id="272" r:id="rId9"/>
    <p:sldId id="269" r:id="rId10"/>
    <p:sldId id="276" r:id="rId11"/>
    <p:sldId id="262" r:id="rId12"/>
    <p:sldId id="275" r:id="rId13"/>
  </p:sldIdLst>
  <p:sldSz cx="9144000" cy="6858000" type="screen4x3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98E"/>
    <a:srgbClr val="0099CC"/>
    <a:srgbClr val="FF0066"/>
    <a:srgbClr val="008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4660"/>
  </p:normalViewPr>
  <p:slideViewPr>
    <p:cSldViewPr>
      <p:cViewPr>
        <p:scale>
          <a:sx n="100" d="100"/>
          <a:sy n="100" d="100"/>
        </p:scale>
        <p:origin x="-3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EC6A9-72AB-4E01-A703-CA50DC377964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508C0-2BA6-4D79-9CBF-490A0A103B2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704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494-828D-4EC4-BFEC-A892B0AE8816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9EC-0E14-4B01-9FB3-E21DDF56CD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263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494-828D-4EC4-BFEC-A892B0AE8816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9EC-0E14-4B01-9FB3-E21DDF56CD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117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494-828D-4EC4-BFEC-A892B0AE8816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9EC-0E14-4B01-9FB3-E21DDF56CD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6823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2E609-B183-45E8-9138-58C27A7ECB95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>
                <a:solidFill>
                  <a:prstClr val="black">
                    <a:tint val="75000"/>
                  </a:prstClr>
                </a:solidFill>
              </a:rPr>
              <a:t>ALICIA MELLISHO SALAS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87827-54E5-4209-8C3F-50C105840475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72606"/>
      </p:ext>
    </p:extLst>
  </p:cSld>
  <p:clrMapOvr>
    <a:masterClrMapping/>
  </p:clrMapOvr>
  <p:transition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73C5-AC90-4D7C-B246-741137BD9359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>
                <a:solidFill>
                  <a:prstClr val="black">
                    <a:tint val="75000"/>
                  </a:prstClr>
                </a:solidFill>
              </a:rPr>
              <a:t>ALICIA MELLISHO SALAS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95E79-C41F-4878-9BE4-062EC4F56AA9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323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46FCF-960E-4C6F-9F8D-9FF91D092BAF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>
                <a:solidFill>
                  <a:prstClr val="black">
                    <a:tint val="75000"/>
                  </a:prstClr>
                </a:solidFill>
              </a:rPr>
              <a:t>ALICIA MELLISHO SALAS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862D-5A0F-4597-9458-5B6EC2E15B3E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008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1B43-1CB2-4A0C-B5FD-EBDE39C9FAF8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>
                <a:solidFill>
                  <a:prstClr val="black">
                    <a:tint val="75000"/>
                  </a:prstClr>
                </a:solidFill>
              </a:rPr>
              <a:t>ALICIA MELLISHO SALAS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7C9E5-5388-453B-A79C-E1612ACD3970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486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2CE8-D717-47D3-9991-4DBA69865A0B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>
                <a:solidFill>
                  <a:prstClr val="black">
                    <a:tint val="75000"/>
                  </a:prstClr>
                </a:solidFill>
              </a:rPr>
              <a:t>ALICIA MELLISHO SALAS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8391-2108-4870-AD33-04DEB275A7B7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71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57B6-BDAB-4A16-97DB-F3E4510CCA97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>
                <a:solidFill>
                  <a:prstClr val="black">
                    <a:tint val="75000"/>
                  </a:prstClr>
                </a:solidFill>
              </a:rPr>
              <a:t>ALICIA MELLISHO SALAS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4111-FA08-4052-9507-D9388ED38721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567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1567-B07E-4C02-96FF-C4F6691EA96A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>
                <a:solidFill>
                  <a:prstClr val="black">
                    <a:tint val="75000"/>
                  </a:prstClr>
                </a:solidFill>
              </a:rPr>
              <a:t>ALICIA MELLISHO SALAS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23F0C-384B-411E-8F18-1082535E189E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182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3BC48-8FA7-48A4-9FD3-9F68FCD1CEDE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>
                <a:solidFill>
                  <a:prstClr val="black">
                    <a:tint val="75000"/>
                  </a:prstClr>
                </a:solidFill>
              </a:rPr>
              <a:t>ALICIA MELLISHO SALAS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E0666-6CC7-41C4-8A2F-1099A46D043D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377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494-828D-4EC4-BFEC-A892B0AE8816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9EC-0E14-4B01-9FB3-E21DDF56CD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2871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00807-CBE0-4524-9A73-D09881E26642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>
                <a:solidFill>
                  <a:prstClr val="black">
                    <a:tint val="75000"/>
                  </a:prstClr>
                </a:solidFill>
              </a:rPr>
              <a:t>ALICIA MELLISHO SALAS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3BB38-9376-438F-A341-9F0B460B5416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639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9974-2CAC-41E6-85D6-42CD7E0352AE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>
                <a:solidFill>
                  <a:prstClr val="black">
                    <a:tint val="75000"/>
                  </a:prstClr>
                </a:solidFill>
              </a:rPr>
              <a:t>ALICIA MELLISHO SALAS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B51A-3BA3-428A-8B49-C8C146E073F2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238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15C1-B18C-4718-B1C9-A0D859AC7BF7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>
                <a:solidFill>
                  <a:prstClr val="black">
                    <a:tint val="75000"/>
                  </a:prstClr>
                </a:solidFill>
              </a:rPr>
              <a:t>ALICIA MELLISHO SALAS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E9F7-AA3E-4D0E-9F85-4897DC41EF7B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5626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2808312" cy="2592288"/>
          </a:xfrm>
        </p:spPr>
        <p:txBody>
          <a:bodyPr anchor="b"/>
          <a:lstStyle>
            <a:lvl1pPr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20 Marcador de texto"/>
          <p:cNvSpPr>
            <a:spLocks noGrp="1"/>
          </p:cNvSpPr>
          <p:nvPr>
            <p:ph type="body" sz="quarter" idx="11"/>
          </p:nvPr>
        </p:nvSpPr>
        <p:spPr>
          <a:xfrm>
            <a:off x="323528" y="4653136"/>
            <a:ext cx="3889375" cy="93610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22" name="20 Marcador de texto"/>
          <p:cNvSpPr>
            <a:spLocks noGrp="1"/>
          </p:cNvSpPr>
          <p:nvPr>
            <p:ph type="body" sz="quarter" idx="12"/>
          </p:nvPr>
        </p:nvSpPr>
        <p:spPr>
          <a:xfrm>
            <a:off x="323528" y="5661248"/>
            <a:ext cx="3889375" cy="43204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07786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754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0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95275"/>
            <a:ext cx="18002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11560" y="1646312"/>
            <a:ext cx="8153400" cy="990600"/>
          </a:xfrm>
        </p:spPr>
        <p:txBody>
          <a:bodyPr/>
          <a:lstStyle>
            <a:lvl1pPr>
              <a:defRPr>
                <a:solidFill>
                  <a:srgbClr val="305195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1148-9931-45F8-BB8F-CEDDE7CC1E91}" type="datetime1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29/01/2019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>
                <a:solidFill>
                  <a:prstClr val="black">
                    <a:tint val="75000"/>
                  </a:prstClr>
                </a:solidFill>
              </a:rPr>
              <a:t>ALICIA MELLISHO SALAS</a:t>
            </a:r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DC3F-CBCF-463C-BAB0-D2B40C0EA597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791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494-828D-4EC4-BFEC-A892B0AE8816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9EC-0E14-4B01-9FB3-E21DDF56CD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927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494-828D-4EC4-BFEC-A892B0AE8816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9EC-0E14-4B01-9FB3-E21DDF56CD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044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494-828D-4EC4-BFEC-A892B0AE8816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9EC-0E14-4B01-9FB3-E21DDF56CD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260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494-828D-4EC4-BFEC-A892B0AE8816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9EC-0E14-4B01-9FB3-E21DDF56CD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708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494-828D-4EC4-BFEC-A892B0AE8816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9EC-0E14-4B01-9FB3-E21DDF56CD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85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494-828D-4EC4-BFEC-A892B0AE8816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9EC-0E14-4B01-9FB3-E21DDF56CD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3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F494-828D-4EC4-BFEC-A892B0AE8816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79EC-0E14-4B01-9FB3-E21DDF56CD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816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33">
                <a:alpha val="40000"/>
              </a:srgbClr>
            </a:gs>
            <a:gs pos="88000">
              <a:srgbClr val="66FF33">
                <a:lumMod val="28000"/>
                <a:lumOff val="72000"/>
                <a:alpha val="65000"/>
              </a:srgbClr>
            </a:gs>
            <a:gs pos="98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7F494-828D-4EC4-BFEC-A892B0AE8816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79EC-0E14-4B01-9FB3-E21DDF56CD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829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33">
                <a:alpha val="40000"/>
              </a:srgbClr>
            </a:gs>
            <a:gs pos="88000">
              <a:srgbClr val="66FF33">
                <a:lumMod val="28000"/>
                <a:lumOff val="72000"/>
                <a:alpha val="65000"/>
              </a:srgbClr>
            </a:gs>
            <a:gs pos="98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7208C-B6EA-4749-9196-EE48E21D546D}" type="datetime1">
              <a:rPr lang="es-PE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29/01/2019</a:t>
            </a:fld>
            <a:endParaRPr lang="es-PE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ALICIA MELLISHO SALAS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96CE13-6E45-46D9-9124-DC71F1DD3742}" type="slidenum">
              <a:rPr lang="es-PE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Hoja_de_c_lculo_de_Microsoft_Excel1.xlsx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package" Target="../embeddings/Hoja_de_c_lculo_de_Microsoft_Excel2.xlsx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package" Target="../embeddings/Hoja_de_c_lculo_de_Microsoft_Excel3.xlsx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package" Target="../embeddings/Hoja_de_c_lculo_de_Microsoft_Excel4.xlsx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8" descr="Mostrando IMG_8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altLang="es-P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91202"/>
            <a:ext cx="7056784" cy="529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155575" y="427891"/>
            <a:ext cx="8880920" cy="8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PE" sz="2400" b="1" dirty="0" smtClean="0">
                <a:solidFill>
                  <a:srgbClr val="64A73B">
                    <a:lumMod val="50000"/>
                  </a:srgbClr>
                </a:solidFill>
                <a:latin typeface="Arial Narrow" pitchFamily="34" charset="0"/>
              </a:rPr>
              <a:t>PROGRAMA DE DESARROLLO PRODUCTIVO AGRARIO RURAL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altLang="es-PE" sz="1000" b="1" dirty="0" smtClean="0">
              <a:solidFill>
                <a:srgbClr val="0000CC"/>
              </a:solidFill>
            </a:endParaRP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PE" sz="2400" b="1" dirty="0" smtClean="0">
                <a:solidFill>
                  <a:srgbClr val="0000CC"/>
                </a:solidFill>
              </a:rPr>
              <a:t>DIRECCIÓN ZONAL  AREQUIPA</a:t>
            </a:r>
            <a:endParaRPr lang="es-PE" altLang="es-PE" sz="2400" b="1" dirty="0" smtClean="0">
              <a:solidFill>
                <a:srgbClr val="0000CC"/>
              </a:solidFill>
            </a:endParaRPr>
          </a:p>
        </p:txBody>
      </p:sp>
      <p:sp>
        <p:nvSpPr>
          <p:cNvPr id="13" name="1 CuadroTexto"/>
          <p:cNvSpPr txBox="1">
            <a:spLocks noChangeArrowheads="1"/>
          </p:cNvSpPr>
          <p:nvPr/>
        </p:nvSpPr>
        <p:spPr bwMode="auto">
          <a:xfrm>
            <a:off x="4032448" y="6444044"/>
            <a:ext cx="5580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PE" dirty="0" smtClean="0">
                <a:solidFill>
                  <a:srgbClr val="0000FF"/>
                </a:solidFill>
              </a:rPr>
              <a:t>Expositor: </a:t>
            </a:r>
            <a:r>
              <a:rPr lang="pt-BR" dirty="0" smtClean="0">
                <a:solidFill>
                  <a:srgbClr val="0000FF"/>
                </a:solidFill>
              </a:rPr>
              <a:t>Ing.  Jorge Rolando Uyén Napa</a:t>
            </a:r>
            <a:endParaRPr lang="es-PE" dirty="0">
              <a:solidFill>
                <a:srgbClr val="0000FF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02" y="62905"/>
            <a:ext cx="827593" cy="3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ana.gob.pe/sites/default/files/logo_pag_web_a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5"/>
            <a:ext cx="2088232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WordArt 10"/>
          <p:cNvSpPr>
            <a:spLocks noChangeArrowheads="1" noChangeShapeType="1" noTextEdit="1"/>
          </p:cNvSpPr>
          <p:nvPr/>
        </p:nvSpPr>
        <p:spPr bwMode="auto">
          <a:xfrm>
            <a:off x="155575" y="5229199"/>
            <a:ext cx="8808913" cy="11841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altLang="es-PE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TALLER “INTERCAMBIO DE EXPERIENCIAS DE </a:t>
            </a:r>
          </a:p>
          <a:p>
            <a:pPr algn="ctr"/>
            <a:r>
              <a:rPr lang="es-PE" altLang="es-PE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LA GESTION TECNICA ADMINISTRATIVA DE AGRORURAL”</a:t>
            </a:r>
            <a:endParaRPr lang="es-ES" sz="3600" kern="10" dirty="0">
              <a:ln>
                <a:solidFill>
                  <a:schemeClr val="tx1"/>
                </a:solidFill>
              </a:ln>
              <a:gradFill rotWithShape="1">
                <a:gsLst>
                  <a:gs pos="0">
                    <a:srgbClr val="0000FF">
                      <a:alpha val="67000"/>
                    </a:srgbClr>
                  </a:gs>
                  <a:gs pos="50000">
                    <a:srgbClr val="6600CC"/>
                  </a:gs>
                  <a:gs pos="100000">
                    <a:srgbClr val="0000FF">
                      <a:alpha val="67000"/>
                    </a:srgbClr>
                  </a:gs>
                </a:gsLst>
                <a:lin ang="5400000" scaled="1"/>
              </a:gra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074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7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5046" y="476672"/>
            <a:ext cx="764538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-259080" algn="ctr">
              <a:lnSpc>
                <a:spcPct val="107000"/>
              </a:lnSpc>
              <a:spcAft>
                <a:spcPts val="800"/>
              </a:spcAft>
            </a:pPr>
            <a:r>
              <a:rPr lang="es-ES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EXPERIENCIA EXITOSAS</a:t>
            </a:r>
            <a:endParaRPr lang="es-ES" b="1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1"/>
          <p:cNvSpPr/>
          <p:nvPr/>
        </p:nvSpPr>
        <p:spPr>
          <a:xfrm>
            <a:off x="323528" y="836712"/>
            <a:ext cx="8496944" cy="385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just">
              <a:lnSpc>
                <a:spcPct val="107000"/>
              </a:lnSpc>
              <a:spcAft>
                <a:spcPts val="800"/>
              </a:spcAft>
            </a:pPr>
            <a:r>
              <a:rPr lang="es-P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</a:t>
            </a:r>
            <a:r>
              <a:rPr lang="es-PE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Pastos</a:t>
            </a:r>
            <a:r>
              <a:rPr lang="es-P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han atendido a  2,070 </a:t>
            </a:r>
            <a:r>
              <a:rPr lang="es-P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familias ubicados en zonas de extrema pobreza, lográndose instalar </a:t>
            </a: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1,598 has con cultivos forrajeros tales como: alfalfa, cebada y avena</a:t>
            </a:r>
            <a:r>
              <a:rPr lang="es-P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s-PE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 logrado el 100% de las metas planteadas </a:t>
            </a:r>
            <a:r>
              <a:rPr lang="es-P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04 provincias de la región Arequipa.  </a:t>
            </a:r>
          </a:p>
          <a:p>
            <a:pPr marL="180975" algn="just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 implementación es el resultado de la suma de buenas voluntades del Gobierno Regional, Gobiernos Locales y OPAS del MINAGRI.  </a:t>
            </a:r>
            <a:r>
              <a:rPr lang="es-ES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 podido llegar a los lugares mas lejanos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allí donde otras entidades no pueden asistir, ello a pesar de los escasos gastos operativos.      </a:t>
            </a:r>
          </a:p>
          <a:p>
            <a:pPr marL="180975" algn="just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otro lado, la </a:t>
            </a:r>
            <a:r>
              <a:rPr lang="es-ES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1ra Feria Macro regional </a:t>
            </a: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realizada con éxito donde intervinieron productores de las 08 provincias de Arequipa y productores de las regiones Moquegua, Tacna, Puno, Cusco y Apurímac, creando un nuevo precedente en ferias para los años venideros.  Evento que recibió el reconocimiento de la Dirección Ejecutiva.</a:t>
            </a:r>
            <a:endParaRPr lang="es-P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02" y="62905"/>
            <a:ext cx="827593" cy="3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ana.gob.pe/sites/default/files/logo_pag_web_a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5"/>
            <a:ext cx="2088232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 descr="D:\Mis Documentos\fotos\fotos ultimas mayo\DCIM\101MSDCF\DSC027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230425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E:\DCIM\101MSDCF\DSC04054.JPG"/>
          <p:cNvPicPr/>
          <p:nvPr/>
        </p:nvPicPr>
        <p:blipFill rotWithShape="1">
          <a:blip r:embed="rId5" cstate="print"/>
          <a:srcRect t="20982"/>
          <a:stretch/>
        </p:blipFill>
        <p:spPr bwMode="auto">
          <a:xfrm>
            <a:off x="2473135" y="5085184"/>
            <a:ext cx="2026857" cy="1420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/>
          <a:stretch/>
        </p:blipFill>
        <p:spPr bwMode="auto">
          <a:xfrm>
            <a:off x="4586740" y="5033467"/>
            <a:ext cx="1857468" cy="1563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D:\FOTOS Y VIDEOS COTAHUASINueva carpeta\IMG_20161220_15310147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25" y="5085184"/>
            <a:ext cx="2357047" cy="1420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94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06024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2665517" y="375048"/>
            <a:ext cx="4392488" cy="1584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>
                        <a:alpha val="67000"/>
                      </a:srgbClr>
                    </a:gs>
                    <a:gs pos="50000">
                      <a:srgbClr val="6600CC"/>
                    </a:gs>
                    <a:gs pos="100000">
                      <a:srgbClr val="0000FF">
                        <a:alpha val="67000"/>
                      </a:srgbClr>
                    </a:gs>
                  </a:gsLst>
                  <a:lin ang="5400000" scaled="1"/>
                </a:gradFill>
                <a:latin typeface="Arial Black"/>
              </a:rPr>
              <a:t>Gracias….</a:t>
            </a:r>
            <a:endParaRPr lang="es-E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>
                      <a:alpha val="67000"/>
                    </a:srgbClr>
                  </a:gs>
                  <a:gs pos="50000">
                    <a:srgbClr val="6600CC"/>
                  </a:gs>
                  <a:gs pos="100000">
                    <a:srgbClr val="0000FF">
                      <a:alpha val="67000"/>
                    </a:srgbClr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02" y="62905"/>
            <a:ext cx="827593" cy="3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ana.gob.pe/sites/default/files/logo_pag_web_a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5"/>
            <a:ext cx="2088232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6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8" descr="Mostrando IMG_8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altLang="es-P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02" y="62905"/>
            <a:ext cx="827593" cy="3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ana.gob.pe/sites/default/files/logo_pag_web_a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5"/>
            <a:ext cx="2088232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1"/>
          <p:cNvSpPr/>
          <p:nvPr/>
        </p:nvSpPr>
        <p:spPr>
          <a:xfrm>
            <a:off x="467544" y="548680"/>
            <a:ext cx="8280920" cy="568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s-ES" sz="2200" b="1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GESTIÓN INSTITUCIONAL</a:t>
            </a:r>
            <a:r>
              <a:rPr lang="es-E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 intervenido en 53 distritos de las 08 provincias de la región Arequipa.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</a:t>
            </a:r>
            <a:r>
              <a:rPr lang="es-ES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</a:t>
            </a:r>
            <a:r>
              <a:rPr lang="es-ES" sz="2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Tratamiento de Cuencas Altas</a:t>
            </a: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se ha logrado atender a  175 familias ubicadas en las cabeceras de cuencas altas, mediante la instalación de 33.58 has de plantaciones forestales;  16.45 has con zanjas de infiltración y el Manejo de praderas en 21.85 has.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</a:t>
            </a:r>
            <a:r>
              <a:rPr lang="es-ES" sz="2000" b="1" dirty="0" smtClean="0">
                <a:solidFill>
                  <a:srgbClr val="008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Agrícola</a:t>
            </a: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han atendido a  1,977 familias recuperándose 436.5 has de cultivo, mediante la entrega de 472 litros de abono foliar;  5,733.90 kg de semillas de cultivos transitorios;   18,700 kg de semillas de cultivos  forrajeros.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</a:t>
            </a:r>
            <a:r>
              <a:rPr lang="es-ES" sz="2000" b="1" dirty="0" smtClean="0">
                <a:solidFill>
                  <a:srgbClr val="99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Pecuaria</a:t>
            </a: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han atendido a  1,323 familias recuperando 112,400 cabezas de ganado alpaquero, mediante la aplicación de 1,100 kits veterinarios y  la entrega de 09  empacadoras manuales.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rubro </a:t>
            </a:r>
            <a:r>
              <a:rPr lang="es-ES" sz="2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Capacitación</a:t>
            </a: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han realizado 02 </a:t>
            </a:r>
            <a:r>
              <a:rPr lang="es-ES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ECAs</a:t>
            </a: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14 días de campo y 09 Concursos campesinos; beneficiándose a  643 productores agropecuarios.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rubro </a:t>
            </a:r>
            <a:r>
              <a:rPr lang="es-ES" sz="20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Ferias</a:t>
            </a: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han participado en 04  Ferias De la Chacra a la olla y 01 Feria Macro Regional.  </a:t>
            </a:r>
          </a:p>
        </p:txBody>
      </p:sp>
    </p:spTree>
    <p:extLst>
      <p:ext uri="{BB962C8B-B14F-4D97-AF65-F5344CB8AC3E}">
        <p14:creationId xmlns:p14="http://schemas.microsoft.com/office/powerpoint/2010/main" val="38245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8" descr="Mostrando IMG_8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altLang="es-P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02" y="62905"/>
            <a:ext cx="827593" cy="3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ana.gob.pe/sites/default/files/logo_pag_web_a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5"/>
            <a:ext cx="2088232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1"/>
          <p:cNvSpPr/>
          <p:nvPr/>
        </p:nvSpPr>
        <p:spPr>
          <a:xfrm>
            <a:off x="467544" y="476672"/>
            <a:ext cx="8280920" cy="3232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</a:t>
            </a:r>
            <a:r>
              <a:rPr lang="es-E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Comercialización del guano de Islas</a:t>
            </a:r>
            <a:r>
              <a:rPr lang="es-E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ha logrado comercializar el 82% del volumen vendible del 2018. Se ha mejorado la productividad de 190.90 has, generando un ingreso a RDR de S/. 190,900.00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</a:t>
            </a:r>
            <a:r>
              <a:rPr lang="es-ES" b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Pastos</a:t>
            </a:r>
            <a:r>
              <a:rPr lang="es-E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han atendido a  </a:t>
            </a:r>
            <a:r>
              <a:rPr lang="es-ES" sz="17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2,070</a:t>
            </a:r>
            <a:r>
              <a:rPr lang="es-E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familias, instalándose 1,598 has con cultivos forrajeros tales como: alfalfa, cebada y avena.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Mediante el </a:t>
            </a:r>
            <a:r>
              <a:rPr lang="es-PE" sz="17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D.U</a:t>
            </a:r>
            <a:r>
              <a:rPr lang="es-PE" sz="17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060  y  </a:t>
            </a:r>
            <a:r>
              <a:rPr lang="es-PE" sz="17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062</a:t>
            </a:r>
            <a:r>
              <a:rPr lang="es-PE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se </a:t>
            </a:r>
            <a:r>
              <a:rPr lang="es-PE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distribuido 2,463 Kits veterinarios y  275,898 kg de heno atendiéndose a 246,300 cabezas de ganado alpaquero, fundamentalmente crías enfermas y madres </a:t>
            </a:r>
            <a:r>
              <a:rPr lang="es-PE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débiles.</a:t>
            </a:r>
            <a:endParaRPr lang="es-E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PE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Mediante el </a:t>
            </a:r>
            <a:r>
              <a:rPr lang="es-PE" sz="17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D.U. 002-2018</a:t>
            </a:r>
            <a:r>
              <a:rPr lang="es-PE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s</a:t>
            </a:r>
            <a:r>
              <a:rPr lang="es-ES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s-E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adquirido y distribuido 354,454 kg de </a:t>
            </a:r>
            <a:r>
              <a:rPr lang="es-ES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papa entregados a las </a:t>
            </a:r>
            <a:r>
              <a:rPr lang="es-ES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municipalidades, INPE, FF.AA. comedores Populares, albergues, asilos, etc</a:t>
            </a:r>
            <a:r>
              <a:rPr lang="es-ES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1"/>
          <p:cNvSpPr/>
          <p:nvPr/>
        </p:nvSpPr>
        <p:spPr>
          <a:xfrm>
            <a:off x="467544" y="3725249"/>
            <a:ext cx="8280920" cy="65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sz="1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</a:t>
            </a:r>
            <a:r>
              <a:rPr lang="es-ES" sz="17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Zonal Arequipa se cuenta con  22 trabajadores</a:t>
            </a:r>
            <a:r>
              <a:rPr lang="es-ES" sz="17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(16 CAP y 6 CAS, incluyendo  un CAP temporal), distribuidos en 02 agencias zonales, veamos:</a:t>
            </a:r>
            <a:endParaRPr lang="es-E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735352"/>
              </p:ext>
            </p:extLst>
          </p:nvPr>
        </p:nvGraphicFramePr>
        <p:xfrm>
          <a:off x="899592" y="4373835"/>
          <a:ext cx="7056437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Hoja de cálculo" r:id="rId5" imgW="5886416" imgH="2295473" progId="Excel.Sheet.12">
                  <p:embed/>
                </p:oleObj>
              </mc:Choice>
              <mc:Fallback>
                <p:oleObj name="Hoja de cálculo" r:id="rId5" imgW="5886416" imgH="2295473" progId="Excel.Sheet.12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373835"/>
                        <a:ext cx="7056437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09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8" descr="Mostrando IMG_8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altLang="es-P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02" y="62905"/>
            <a:ext cx="827593" cy="3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ana.gob.pe/sites/default/files/logo_pag_web_a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5"/>
            <a:ext cx="2088232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1"/>
          <p:cNvSpPr/>
          <p:nvPr/>
        </p:nvSpPr>
        <p:spPr>
          <a:xfrm>
            <a:off x="5004048" y="548680"/>
            <a:ext cx="3644181" cy="252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Dirección Zonal Arequipa </a:t>
            </a:r>
            <a:r>
              <a:rPr lang="es-ES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</a:t>
            </a:r>
            <a:r>
              <a:rPr lang="es-ES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suscrito un convenio con AUTODEMA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Gobierno Regional vigente </a:t>
            </a:r>
            <a:r>
              <a:rPr lang="es-ES" sz="2000" b="1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diciembre del 2021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 ha logrado formalizar las oficinas de la Dirección Zonal </a:t>
            </a:r>
            <a:r>
              <a:rPr lang="es-ES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generándose un ahorro a la entidad de S/ 65,000 aproximadamente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www.agrorural.gob.pe/wp-content/uploads/2017/05/20170531_1018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/>
          <a:stretch/>
        </p:blipFill>
        <p:spPr bwMode="auto">
          <a:xfrm>
            <a:off x="539552" y="452764"/>
            <a:ext cx="4245213" cy="2616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  <a:extLst/>
        </p:spPr>
      </p:pic>
      <p:sp>
        <p:nvSpPr>
          <p:cNvPr id="7" name="Rectángulo 1"/>
          <p:cNvSpPr/>
          <p:nvPr/>
        </p:nvSpPr>
        <p:spPr>
          <a:xfrm>
            <a:off x="395536" y="3356992"/>
            <a:ext cx="8440489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Agencia Zonal Condesuyos Castilla La Unión, cuenta con 03 oficinas, 2 en condición de alquiler y 1 entregada por acuerdo de sesión de concejo municipal.</a:t>
            </a:r>
          </a:p>
          <a:p>
            <a:pPr algn="just">
              <a:lnSpc>
                <a:spcPct val="107000"/>
              </a:lnSpc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Agencia Zonal Caylloma Arequipa, cuenta con 1 oficina entregada por acuerdo de sesión de concejo municipal.</a:t>
            </a:r>
          </a:p>
          <a:p>
            <a:pPr lvl="0" algn="just">
              <a:lnSpc>
                <a:spcPct val="107000"/>
              </a:lnSpc>
            </a:pPr>
            <a:endParaRPr lang="es-E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s-P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cuanto al Presupuesto 2018, con corte al 29 de enero del 2019, se reporta un anticipo en transferencias ascendente a S/2’568,388.10, quedando un saldo por rendir de S/1’099,200.37</a:t>
            </a:r>
            <a:endParaRPr lang="es-E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1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8" descr="Mostrando IMG_8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altLang="es-P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02" y="62905"/>
            <a:ext cx="827593" cy="3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ana.gob.pe/sites/default/files/logo_pag_web_a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5"/>
            <a:ext cx="2088232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1"/>
          <p:cNvSpPr/>
          <p:nvPr/>
        </p:nvSpPr>
        <p:spPr>
          <a:xfrm>
            <a:off x="539552" y="592032"/>
            <a:ext cx="808314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Programación 2019</a:t>
            </a:r>
            <a:endParaRPr lang="es-PE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3" t="18748" r="3066" b="22687"/>
          <a:stretch/>
        </p:blipFill>
        <p:spPr bwMode="auto">
          <a:xfrm>
            <a:off x="152127" y="1196752"/>
            <a:ext cx="888436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3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8" descr="Mostrando IMG_8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altLang="es-P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02" y="62905"/>
            <a:ext cx="827593" cy="3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ana.gob.pe/sites/default/files/logo_pag_web_a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5"/>
            <a:ext cx="2088232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1"/>
          <p:cNvSpPr/>
          <p:nvPr/>
        </p:nvSpPr>
        <p:spPr>
          <a:xfrm>
            <a:off x="307975" y="522352"/>
            <a:ext cx="8584505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PE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cumplimiento de la ejecución del PPR 068 se realizaron gestiones ante los Gobiernos Locales para transportar los kits veterinarios a cada ámbito.</a:t>
            </a: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realizaron</a:t>
            </a:r>
            <a:r>
              <a:rPr lang="es-PE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coordinaciones previas con SENASA, MINAGRI, INDECI, Asociación de </a:t>
            </a:r>
            <a:r>
              <a:rPr lang="es-PE" sz="15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alpaqueros</a:t>
            </a:r>
            <a:r>
              <a:rPr lang="es-PE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PE" sz="15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ONGs</a:t>
            </a:r>
            <a:r>
              <a:rPr lang="es-PE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gobiernos locales, etc. garantizando de esta forma el cumplimiento de los objetivos y   metas trazados  en el PPR 068.</a:t>
            </a: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PE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Gobiernos </a:t>
            </a:r>
            <a:r>
              <a:rPr lang="es-PE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locales, </a:t>
            </a:r>
            <a:r>
              <a:rPr lang="es-PE" sz="15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OPDs</a:t>
            </a:r>
            <a:r>
              <a:rPr lang="es-PE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PE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organizaciones comunales con disposición a realizar trabajos conjuntos.</a:t>
            </a:r>
            <a:endParaRPr lang="es-PE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1"/>
          <p:cNvSpPr/>
          <p:nvPr/>
        </p:nvSpPr>
        <p:spPr>
          <a:xfrm>
            <a:off x="2123728" y="2420888"/>
            <a:ext cx="4594253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ES" sz="2200" b="1" dirty="0" smtClean="0">
                <a:solidFill>
                  <a:srgbClr val="FF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GESTIÓN TÉCNICA</a:t>
            </a:r>
            <a:endParaRPr lang="es-PE" sz="2200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739990"/>
              </p:ext>
            </p:extLst>
          </p:nvPr>
        </p:nvGraphicFramePr>
        <p:xfrm>
          <a:off x="201613" y="3167583"/>
          <a:ext cx="8762875" cy="350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Hoja de cálculo" r:id="rId5" imgW="9410767" imgH="3933862" progId="Excel.Sheet.12">
                  <p:embed/>
                </p:oleObj>
              </mc:Choice>
              <mc:Fallback>
                <p:oleObj name="Hoja de cálculo" r:id="rId5" imgW="9410767" imgH="39338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13" y="3167583"/>
                        <a:ext cx="8762875" cy="3501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ángulo 1"/>
          <p:cNvSpPr/>
          <p:nvPr/>
        </p:nvSpPr>
        <p:spPr>
          <a:xfrm>
            <a:off x="179512" y="2752272"/>
            <a:ext cx="820891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Infraestructura de Riego:  </a:t>
            </a:r>
            <a:r>
              <a:rPr lang="es-E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Proyectos a ser considerados en AGROMAS, 2019</a:t>
            </a:r>
            <a:endParaRPr lang="es-P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1"/>
          <p:cNvSpPr/>
          <p:nvPr/>
        </p:nvSpPr>
        <p:spPr>
          <a:xfrm>
            <a:off x="1979712" y="188640"/>
            <a:ext cx="4594253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ES" sz="22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GESTIÓN  LOCAL</a:t>
            </a:r>
            <a:endParaRPr lang="es-PE" sz="2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8" descr="Mostrando IMG_8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altLang="es-P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02" y="62905"/>
            <a:ext cx="827593" cy="3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ana.gob.pe/sites/default/files/logo_pag_web_a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5"/>
            <a:ext cx="2088232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1"/>
          <p:cNvSpPr/>
          <p:nvPr/>
        </p:nvSpPr>
        <p:spPr>
          <a:xfrm>
            <a:off x="323528" y="4264440"/>
            <a:ext cx="459425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Comercialización del Guano de Islas</a:t>
            </a:r>
            <a:endParaRPr lang="es-PE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1"/>
          <p:cNvSpPr/>
          <p:nvPr/>
        </p:nvSpPr>
        <p:spPr>
          <a:xfrm>
            <a:off x="307975" y="4653136"/>
            <a:ext cx="8768927" cy="1869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sz="1600" dirty="0"/>
              <a:t>Para </a:t>
            </a:r>
            <a:r>
              <a:rPr lang="es-ES" sz="1600" dirty="0" smtClean="0"/>
              <a:t>el </a:t>
            </a:r>
            <a:r>
              <a:rPr lang="es-ES" sz="1600" dirty="0"/>
              <a:t>2019, </a:t>
            </a:r>
            <a:r>
              <a:rPr lang="es-ES" sz="1600" dirty="0" smtClean="0"/>
              <a:t>se ha planteado comercializar </a:t>
            </a:r>
            <a:r>
              <a:rPr lang="es-ES" sz="1600" b="1" dirty="0"/>
              <a:t>400 TM de guano de islas</a:t>
            </a:r>
            <a:r>
              <a:rPr lang="es-ES" sz="1600" dirty="0"/>
              <a:t>, pero para ello es necesario que el aprovisionamiento del guano de islas se de necesariamente en 2 etapas:</a:t>
            </a:r>
            <a:endParaRPr lang="es-PE" sz="1600" dirty="0"/>
          </a:p>
          <a:p>
            <a:pPr>
              <a:lnSpc>
                <a:spcPct val="80000"/>
              </a:lnSpc>
            </a:pPr>
            <a:r>
              <a:rPr lang="es-ES" sz="1600" dirty="0"/>
              <a:t> </a:t>
            </a:r>
            <a:endParaRPr lang="es-PE" sz="1000" dirty="0" smtClean="0"/>
          </a:p>
          <a:p>
            <a:pPr>
              <a:lnSpc>
                <a:spcPct val="80000"/>
              </a:lnSpc>
            </a:pPr>
            <a:r>
              <a:rPr lang="es-ES" sz="1600" b="1" u="sng" dirty="0" smtClean="0"/>
              <a:t>1ra </a:t>
            </a:r>
            <a:r>
              <a:rPr lang="es-ES" sz="1600" b="1" u="sng" dirty="0"/>
              <a:t>ETAPA</a:t>
            </a:r>
            <a:r>
              <a:rPr lang="es-ES" sz="1600" dirty="0"/>
              <a:t>: Que </a:t>
            </a:r>
            <a:r>
              <a:rPr lang="es-ES" sz="1600" b="1" dirty="0" smtClean="0">
                <a:solidFill>
                  <a:srgbClr val="C00000"/>
                </a:solidFill>
              </a:rPr>
              <a:t>Abonos </a:t>
            </a:r>
            <a:r>
              <a:rPr lang="es-ES" sz="1600" b="1" dirty="0">
                <a:solidFill>
                  <a:srgbClr val="C00000"/>
                </a:solidFill>
              </a:rPr>
              <a:t>envié un </a:t>
            </a:r>
            <a:r>
              <a:rPr lang="es-ES" sz="1600" b="1" dirty="0" smtClean="0">
                <a:solidFill>
                  <a:srgbClr val="C00000"/>
                </a:solidFill>
              </a:rPr>
              <a:t>1er </a:t>
            </a:r>
            <a:r>
              <a:rPr lang="es-ES" sz="1600" b="1" dirty="0">
                <a:solidFill>
                  <a:srgbClr val="C00000"/>
                </a:solidFill>
              </a:rPr>
              <a:t>lote de 210 Tm de guano de islas a más tardar hasta la quincena de FEBRERO</a:t>
            </a:r>
            <a:r>
              <a:rPr lang="es-ES" sz="1600" dirty="0"/>
              <a:t>.  </a:t>
            </a:r>
            <a:r>
              <a:rPr lang="es-ES" sz="1600" dirty="0" smtClean="0"/>
              <a:t> La Dirección de Abonos ya ha aprobado enviar 60 TM para Corire, 30TM para Camaná y 30 TM para Cocachacra. </a:t>
            </a:r>
            <a:r>
              <a:rPr lang="es-ES" sz="1600" dirty="0" smtClean="0">
                <a:solidFill>
                  <a:srgbClr val="FF0000"/>
                </a:solidFill>
              </a:rPr>
              <a:t>Ya se han suscrito las Actas de Entendimiento está pendiente la aprobación de Asesoría Legal</a:t>
            </a:r>
            <a:r>
              <a:rPr lang="es-ES" sz="1600" dirty="0" smtClean="0"/>
              <a:t>.  </a:t>
            </a:r>
            <a:endParaRPr lang="es-PE" sz="1600" dirty="0"/>
          </a:p>
          <a:p>
            <a:pPr>
              <a:lnSpc>
                <a:spcPct val="80000"/>
              </a:lnSpc>
            </a:pPr>
            <a:r>
              <a:rPr lang="es-ES" sz="1600" dirty="0"/>
              <a:t> </a:t>
            </a:r>
            <a:endParaRPr lang="es-PE" sz="1000" dirty="0"/>
          </a:p>
          <a:p>
            <a:pPr>
              <a:lnSpc>
                <a:spcPct val="80000"/>
              </a:lnSpc>
            </a:pPr>
            <a:r>
              <a:rPr lang="es-ES" sz="1600" b="1" u="sng" dirty="0" smtClean="0"/>
              <a:t>2da </a:t>
            </a:r>
            <a:r>
              <a:rPr lang="es-ES" sz="1600" b="1" u="sng" dirty="0"/>
              <a:t>ETAPA</a:t>
            </a:r>
            <a:r>
              <a:rPr lang="es-ES" sz="1600" dirty="0"/>
              <a:t>: Que </a:t>
            </a:r>
            <a:r>
              <a:rPr lang="es-ES" sz="1600" b="1" dirty="0" smtClean="0"/>
              <a:t>Abonos </a:t>
            </a:r>
            <a:r>
              <a:rPr lang="es-ES" sz="1600" b="1" dirty="0"/>
              <a:t>envié un </a:t>
            </a:r>
            <a:r>
              <a:rPr lang="es-ES" sz="1600" b="1" dirty="0" smtClean="0"/>
              <a:t>2do </a:t>
            </a:r>
            <a:r>
              <a:rPr lang="es-ES" sz="1600" b="1" dirty="0"/>
              <a:t>lote de 190 Tm de guano de islas </a:t>
            </a:r>
            <a:r>
              <a:rPr lang="es-ES" sz="1600" b="1" dirty="0" smtClean="0"/>
              <a:t> en el mes de mayo</a:t>
            </a:r>
            <a:r>
              <a:rPr lang="es-PE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ángulo 1"/>
          <p:cNvSpPr/>
          <p:nvPr/>
        </p:nvSpPr>
        <p:spPr>
          <a:xfrm>
            <a:off x="107504" y="595550"/>
            <a:ext cx="820891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Infraestructura de Riego:  </a:t>
            </a:r>
            <a:r>
              <a:rPr lang="es-E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Capacitaciones en </a:t>
            </a:r>
            <a:r>
              <a:rPr lang="es-E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riego para el 2019.</a:t>
            </a:r>
            <a:endParaRPr lang="es-P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819247"/>
              </p:ext>
            </p:extLst>
          </p:nvPr>
        </p:nvGraphicFramePr>
        <p:xfrm>
          <a:off x="172913" y="984250"/>
          <a:ext cx="8791575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Hoja de cálculo" r:id="rId5" imgW="8791457" imgH="3181403" progId="Excel.Sheet.12">
                  <p:embed/>
                </p:oleObj>
              </mc:Choice>
              <mc:Fallback>
                <p:oleObj name="Hoja de cálculo" r:id="rId5" imgW="8791457" imgH="31814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913" y="984250"/>
                        <a:ext cx="8791575" cy="318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ángulo 1"/>
          <p:cNvSpPr/>
          <p:nvPr/>
        </p:nvSpPr>
        <p:spPr>
          <a:xfrm>
            <a:off x="2395311" y="242574"/>
            <a:ext cx="4594253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ES" sz="2200" b="1" dirty="0" smtClean="0">
                <a:solidFill>
                  <a:srgbClr val="FF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GESTIÓN TÉCNICA</a:t>
            </a:r>
            <a:endParaRPr lang="es-PE" sz="2200" dirty="0">
              <a:solidFill>
                <a:srgbClr val="FF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6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8" descr="Mostrando IMG_8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altLang="es-P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02" y="62905"/>
            <a:ext cx="827593" cy="3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ana.gob.pe/sites/default/files/logo_pag_web_an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5"/>
            <a:ext cx="2088232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1"/>
          <p:cNvSpPr/>
          <p:nvPr/>
        </p:nvSpPr>
        <p:spPr>
          <a:xfrm>
            <a:off x="2195736" y="598124"/>
            <a:ext cx="4788462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-259080" algn="ctr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 smtClean="0">
                <a:solidFill>
                  <a:srgbClr val="00698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GESTIÓN ADMINISTRATIVA</a:t>
            </a:r>
          </a:p>
        </p:txBody>
      </p:sp>
      <p:sp>
        <p:nvSpPr>
          <p:cNvPr id="9" name="Rectángulo 1"/>
          <p:cNvSpPr/>
          <p:nvPr/>
        </p:nvSpPr>
        <p:spPr>
          <a:xfrm>
            <a:off x="2160027" y="2348880"/>
            <a:ext cx="4788462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-259080" algn="ctr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FORTALEZAS Y DEBILIDADES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898251"/>
              </p:ext>
            </p:extLst>
          </p:nvPr>
        </p:nvGraphicFramePr>
        <p:xfrm>
          <a:off x="307975" y="1366838"/>
          <a:ext cx="8656638" cy="453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Hoja de cálculo" r:id="rId5" imgW="8058049" imgH="3838487" progId="Excel.Sheet.12">
                  <p:embed/>
                </p:oleObj>
              </mc:Choice>
              <mc:Fallback>
                <p:oleObj name="Hoja de cálculo" r:id="rId5" imgW="8058049" imgH="38384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975" y="1366838"/>
                        <a:ext cx="8656638" cy="453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6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8" descr="Mostrando IMG_82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altLang="es-PE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02" y="62905"/>
            <a:ext cx="827593" cy="3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ana.gob.pe/sites/default/files/logo_pag_web_a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5"/>
            <a:ext cx="2088232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1"/>
          <p:cNvSpPr/>
          <p:nvPr/>
        </p:nvSpPr>
        <p:spPr>
          <a:xfrm>
            <a:off x="155575" y="1196752"/>
            <a:ext cx="8880919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-259080" algn="just">
              <a:lnSpc>
                <a:spcPct val="80000"/>
              </a:lnSpc>
              <a:spcAft>
                <a:spcPts val="800"/>
              </a:spcAft>
            </a:pPr>
            <a:r>
              <a:rPr lang="es-ES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FORTALEZAS</a:t>
            </a:r>
          </a:p>
          <a:p>
            <a:pPr marL="476250" indent="-285750" algn="just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Experiencia y apoyo del personal en ejecutar las metas programadas a pesar de </a:t>
            </a:r>
            <a:r>
              <a:rPr lang="es-E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bajos sueldos que perciben.</a:t>
            </a:r>
          </a:p>
          <a:p>
            <a:pPr marL="476250" indent="-285750" algn="just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Alto nivel de coordinación con los Gobiernos Locales, OPAS del MINAGRI, CEGRA y organizaciones de productores.</a:t>
            </a:r>
          </a:p>
          <a:p>
            <a:pPr marL="476250" indent="-285750" algn="just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Convenio suscrito con AUTODEMA permite disponibilidad de Oficinas hasta el 2021 sin incurrir en gastos por alquiler.  </a:t>
            </a:r>
          </a:p>
          <a:p>
            <a:pPr marL="476250" indent="-285750" algn="just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oficinas están ubicadas en una zona estratégica y con las facilidades de servicios municipales y servicios tecnológicos necesarios.</a:t>
            </a:r>
          </a:p>
          <a:p>
            <a:pPr marL="476250" indent="-285750" algn="just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la única entidad del MINAGRI  que llega a los lugares mas lejanos de la región Arequipa.</a:t>
            </a:r>
          </a:p>
          <a:p>
            <a:pPr marL="190500" algn="just">
              <a:lnSpc>
                <a:spcPct val="80000"/>
              </a:lnSpc>
              <a:spcAft>
                <a:spcPts val="800"/>
              </a:spcAft>
            </a:pPr>
            <a:r>
              <a:rPr lang="es-ES" sz="15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DEBILIDADES</a:t>
            </a:r>
          </a:p>
          <a:p>
            <a:pPr marL="476250" indent="-285750" algn="just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 Operativos limitados.</a:t>
            </a:r>
            <a:endParaRPr lang="es-E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0" indent="-285750" algn="just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Bajos sueldos del personal CAP genera desánimo y la entidad no los capacita y/o actualiza (certificados).</a:t>
            </a:r>
          </a:p>
          <a:p>
            <a:pPr marL="476250" indent="-285750" algn="just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Unidades móviles ya cumplieron su ciclo de vida, equipos informáticos requieren ser renovados y bienes patrimoniales necesitan se dados de baja.</a:t>
            </a:r>
          </a:p>
          <a:p>
            <a:pPr marL="476250" indent="-285750" algn="just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requiere completar las plazas del personal con licencia y jubilado.</a:t>
            </a:r>
          </a:p>
          <a:p>
            <a:pPr marL="476250" indent="-285750" algn="just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requiere la contratación de 01 profesional IR  y  01 veterinario.</a:t>
            </a:r>
          </a:p>
          <a:p>
            <a:pPr marL="476250" indent="-285750" algn="just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AGRORURAL tiene una Intranet donde deberían estar colgados los convenios, actas, folletos, manuales, guías, trifoliados, etc.</a:t>
            </a:r>
          </a:p>
          <a:p>
            <a:pPr marL="476250" indent="-285750" algn="just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Generar una plataforma virtual hasta el nivel de comunidad para el registro de metas físico financieras, herramientas, semillas entregadas y beneficiarios.</a:t>
            </a:r>
            <a:endParaRPr lang="es-ES" sz="1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1"/>
          <p:cNvSpPr/>
          <p:nvPr/>
        </p:nvSpPr>
        <p:spPr>
          <a:xfrm>
            <a:off x="2160027" y="620688"/>
            <a:ext cx="4788462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-259080" algn="ctr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FORTALEZAS Y DEBILIDADES</a:t>
            </a:r>
          </a:p>
        </p:txBody>
      </p:sp>
    </p:spTree>
    <p:extLst>
      <p:ext uri="{BB962C8B-B14F-4D97-AF65-F5344CB8AC3E}">
        <p14:creationId xmlns:p14="http://schemas.microsoft.com/office/powerpoint/2010/main" val="24813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1044</Words>
  <Application>Microsoft Office PowerPoint</Application>
  <PresentationFormat>Presentación en pantalla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Tema de Office</vt:lpstr>
      <vt:lpstr>1_Tema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EXPOSICION DE DIRECTORES ZONALES</dc:title>
  <dc:creator>G.I. 2018</dc:creator>
  <cp:lastModifiedBy>G.I. 2018</cp:lastModifiedBy>
  <cp:revision>100</cp:revision>
  <cp:lastPrinted>2019-01-29T22:28:02Z</cp:lastPrinted>
  <dcterms:created xsi:type="dcterms:W3CDTF">2019-01-28T17:25:00Z</dcterms:created>
  <dcterms:modified xsi:type="dcterms:W3CDTF">2019-01-29T22:28:23Z</dcterms:modified>
</cp:coreProperties>
</file>